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9" Target="slides/slide13.xml"/><Relationship Type="http://schemas.openxmlformats.org/officeDocument/2006/relationships/slide" Id="rId18" Target="slides/slide12.xml"/><Relationship Type="http://schemas.openxmlformats.org/officeDocument/2006/relationships/slide" Id="rId17" Target="slides/slide11.xml"/><Relationship Type="http://schemas.openxmlformats.org/officeDocument/2006/relationships/slide" Id="rId16" Target="slides/slide10.xml"/><Relationship Type="http://schemas.openxmlformats.org/officeDocument/2006/relationships/slide" Id="rId15" Target="slides/slide9.xml"/><Relationship Type="http://schemas.openxmlformats.org/officeDocument/2006/relationships/slide" Id="rId14" Target="slides/slide8.xml"/><Relationship Type="http://schemas.openxmlformats.org/officeDocument/2006/relationships/slide" Id="rId12" Target="slides/slide6.xml"/><Relationship Type="http://schemas.openxmlformats.org/officeDocument/2006/relationships/slide" Id="rId13" Target="slides/slide7.xml"/><Relationship Type="http://schemas.openxmlformats.org/officeDocument/2006/relationships/slide" Id="rId10" Target="slides/slide4.xml"/><Relationship Type="http://schemas.openxmlformats.org/officeDocument/2006/relationships/slide" Id="rId11" Target="slides/slide5.xml"/><Relationship Type="http://schemas.openxmlformats.org/officeDocument/2006/relationships/slide" Id="rId25" Target="slides/slide19.xml"/><Relationship Type="http://schemas.openxmlformats.org/officeDocument/2006/relationships/presProps" Id="rId2" Target="presProps.xml"/><Relationship Type="http://schemas.openxmlformats.org/officeDocument/2006/relationships/slide" Id="rId21" Target="slides/slide15.xml"/><Relationship Type="http://schemas.openxmlformats.org/officeDocument/2006/relationships/theme" Id="rId1" Target="theme/theme4.xml"/><Relationship Type="http://schemas.openxmlformats.org/officeDocument/2006/relationships/slide" Id="rId22" Target="slides/slide16.xml"/><Relationship Type="http://schemas.openxmlformats.org/officeDocument/2006/relationships/slideMaster" Id="rId4" Target="slideMasters/slideMaster1.xml"/><Relationship Type="http://schemas.openxmlformats.org/officeDocument/2006/relationships/slide" Id="rId23" Target="slides/slide17.xml"/><Relationship Type="http://schemas.openxmlformats.org/officeDocument/2006/relationships/tableStyles" Id="rId3" Target="tableStyles.xml"/><Relationship Type="http://schemas.openxmlformats.org/officeDocument/2006/relationships/slide" Id="rId24" Target="slides/slide18.xml"/><Relationship Type="http://schemas.openxmlformats.org/officeDocument/2006/relationships/slide" Id="rId20" Target="slides/slide14.xml"/><Relationship Type="http://schemas.openxmlformats.org/officeDocument/2006/relationships/slide" Id="rId9" Target="slides/slide3.xml"/><Relationship Type="http://schemas.openxmlformats.org/officeDocument/2006/relationships/notesMaster" Id="rId6" Target="notesMasters/notesMaster1.xml"/><Relationship Type="http://schemas.openxmlformats.org/officeDocument/2006/relationships/slideMaster" Id="rId5" Target="slideMasters/slideMaster2.xml"/><Relationship Type="http://schemas.openxmlformats.org/officeDocument/2006/relationships/slide" Id="rId8" Target="slides/slide2.xml"/><Relationship Type="http://schemas.openxmlformats.org/officeDocument/2006/relationships/slide" Id="rId7" Target="slides/slide1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6" id="4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3" id="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4" id="11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5" id="11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9" id="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0" id="12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21" id="12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5" id="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6" id="12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27" id="12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2" id="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3" id="13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34" id="13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8" id="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9" id="13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40" id="14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4" id="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5" id="14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46" id="14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0" id="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1" id="15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52" id="15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6" id="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7" id="15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58" id="15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62" id="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3" id="16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64" id="16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67" id="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8" id="16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69" id="16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2" id="5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9" id="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0" id="6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1" id="6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8" id="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9" id="6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0" id="7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5" id="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6" id="7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7" id="7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5" id="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6" id="8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7" id="8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5" id="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6" id="9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97" id="9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1" id="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2" id="10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3" id="10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7" id="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8" id="10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9" id="10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" id="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35" id="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6" id="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37" id="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8" id="38"/>
          <p:cNvSpPr txBox="1"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39" id="3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2" id="12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16" id="16"/>
          <p:cNvSpPr txBox="1"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19" id="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" id="20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25" id="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" id="26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7" id="27"/>
          <p:cNvSpPr txBox="1"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9" id="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0" id="30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31" id="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2" id="3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3" id="33"/>
          <p:cNvSpPr txBox="1"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4" id="34"/>
          <p:cNvSpPr txBox="1"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3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8.xml"/><Relationship Type="http://schemas.openxmlformats.org/officeDocument/2006/relationships/slideLayout" Id="rId1" Target="../slideLayouts/slideLayout7.xml"/><Relationship Type="http://schemas.openxmlformats.org/officeDocument/2006/relationships/slideLayout" Id="rId4" Target="../slideLayouts/slideLayout10.xml"/><Relationship Type="http://schemas.openxmlformats.org/officeDocument/2006/relationships/slideLayout" Id="rId3" Target="../slideLayouts/slideLayout9.xml"/><Relationship Type="http://schemas.openxmlformats.org/officeDocument/2006/relationships/slideLayout" Id="rId6" Target="../slideLayouts/slideLayout12.xml"/><Relationship Type="http://schemas.openxmlformats.org/officeDocument/2006/relationships/slideLayout" Id="rId5" Target="../slideLayouts/slideLayout11.xml"/><Relationship Type="http://schemas.openxmlformats.org/officeDocument/2006/relationships/theme" Id="rId7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r="50%" l="50%" b="50%" t="50%"/>
          </a:path>
          <a:tileRect/>
        </a:gra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lt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lt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lt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lt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lt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lt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lt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lt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4" id="24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2.png"/></Relationships>
</file>

<file path=ppt/slides/_rels/slide1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1.xml"/><Relationship Type="http://schemas.openxmlformats.org/officeDocument/2006/relationships/slideLayout" Id="rId1" Target="../slideLayouts/slideLayout2.xml"/></Relationships>
</file>

<file path=ppt/slides/_rels/slide1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2.xml"/><Relationship Type="http://schemas.openxmlformats.org/officeDocument/2006/relationships/slideLayout" Id="rId1" Target="../slideLayouts/slideLayout2.xml"/><Relationship Type="http://schemas.openxmlformats.org/officeDocument/2006/relationships/hyperlink" Id="rId3" TargetMode="External" Target="http://agilemanifesto.org/iso/pl/"/></Relationships>
</file>

<file path=ppt/slides/_rels/slide1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png"/></Relationships>
</file>

<file path=ppt/slides/_rels/slide1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4.xml"/><Relationship Type="http://schemas.openxmlformats.org/officeDocument/2006/relationships/slideLayout" Id="rId1" Target="../slideLayouts/slideLayout2.xml"/></Relationships>
</file>

<file path=ppt/slides/_rels/slide1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5.xml"/><Relationship Type="http://schemas.openxmlformats.org/officeDocument/2006/relationships/slideLayout" Id="rId1" Target="../slideLayouts/slideLayout2.xml"/></Relationships>
</file>

<file path=ppt/slides/_rels/slide1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6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3.jpg"/></Relationships>
</file>

<file path=ppt/slides/_rels/slide1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7.xml"/><Relationship Type="http://schemas.openxmlformats.org/officeDocument/2006/relationships/slideLayout" Id="rId1" Target="../slideLayouts/slideLayout2.xml"/></Relationships>
</file>

<file path=ppt/slides/_rels/slide1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8.xml"/><Relationship Type="http://schemas.openxmlformats.org/officeDocument/2006/relationships/slideLayout" Id="rId1" Target="../slideLayouts/slideLayout2.xml"/><Relationship Type="http://schemas.openxmlformats.org/officeDocument/2006/relationships/hyperlink" Id="rId3" TargetMode="External" Target="http://pl.wikipedia.org/wiki/Lean_Software_Development"/></Relationships>
</file>

<file path=ppt/slides/_rels/slide1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9.xml"/><Relationship Type="http://schemas.openxmlformats.org/officeDocument/2006/relationships/slideLayout" Id="rId1" Target="../slideLayouts/slideLayout4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4.xml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4.xml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0" id="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1" id="41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Zarządzanie projektami</a:t>
            </a:r>
          </a:p>
        </p:txBody>
      </p:sp>
      <p:sp>
        <p:nvSpPr>
          <p:cNvPr name="Shape 42" id="42"/>
          <p:cNvSpPr txBox="1"/>
          <p:nvPr>
            <p:ph type="subTitle" idx="1"/>
          </p:nvPr>
        </p:nvSpPr>
        <p:spPr>
          <a:xfrm>
            <a:off y="57380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pl"/>
              <a:t>Marek Sternal</a:t>
            </a:r>
          </a:p>
        </p:txBody>
      </p:sp>
      <p:sp>
        <p:nvSpPr>
          <p:cNvPr name="Shape 43" id="43"/>
          <p:cNvSpPr txBox="1"/>
          <p:nvPr>
            <p:ph type="subTitle" idx="2"/>
          </p:nvPr>
        </p:nvSpPr>
        <p:spPr>
          <a:xfrm>
            <a:off y="3863337" x="4209539"/>
            <a:ext cy="1046400" cx="47223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gawęda ;]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0" id="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1" id="1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Model V</a:t>
            </a:r>
          </a:p>
        </p:txBody>
      </p:sp>
      <p:sp>
        <p:nvSpPr>
          <p:cNvPr name="Shape 112" id="112"/>
          <p:cNvSpPr/>
          <p:nvPr/>
        </p:nvSpPr>
        <p:spPr>
          <a:xfrm>
            <a:off y="1638075" x="518134"/>
            <a:ext cy="4530582" cx="816866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6" id="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7" id="11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Metody ekstremalne</a:t>
            </a:r>
          </a:p>
        </p:txBody>
      </p:sp>
      <p:sp>
        <p:nvSpPr>
          <p:cNvPr name="Shape 118" id="118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pl"/>
              <a:t>praca w parach</a:t>
            </a:r>
          </a:p>
          <a:p>
            <a:pPr rtl="0" lvl="0">
              <a:buNone/>
            </a:pPr>
            <a:r>
              <a:rPr lang="pl"/>
              <a:t>(rewizja kodu)</a:t>
            </a:r>
          </a:p>
          <a:p>
            <a:pPr>
              <a:buNone/>
            </a:pPr>
            <a:r>
              <a:rPr lang="pl"/>
              <a:t>testy jednostkowe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2" id="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3" id="1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Metody zwinne</a:t>
            </a:r>
          </a:p>
        </p:txBody>
      </p:sp>
      <p:sp>
        <p:nvSpPr>
          <p:cNvPr name="Shape 124" id="124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ctr" rtl="0" lv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pl" sz="2400" b="1">
                <a:solidFill>
                  <a:srgbClr val="FFFFFF"/>
                </a:solidFill>
              </a:rPr>
              <a:t>Manifest Zwinnego Tworzenia Oprogramowania</a:t>
            </a:r>
          </a:p>
          <a:p>
            <a:r>
              <a:t/>
            </a:r>
          </a:p>
          <a:p>
            <a:pPr algn="ctr">
              <a:buNone/>
            </a:pPr>
            <a:r>
              <a:rPr lang="pl" u="sng">
                <a:solidFill>
                  <a:schemeClr val="hlink"/>
                </a:solidFill>
                <a:hlinkClick r:id="rId3"/>
              </a:rPr>
              <a:t>http://agilemanifesto.org/iso/pl/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8" id="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9" id="1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Scrum</a:t>
            </a:r>
          </a:p>
        </p:txBody>
      </p:sp>
      <p:sp>
        <p:nvSpPr>
          <p:cNvPr name="Shape 130" id="130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pl"/>
              <a:t>The Chicken and the Pig</a:t>
            </a:r>
          </a:p>
        </p:txBody>
      </p:sp>
      <p:sp>
        <p:nvSpPr>
          <p:cNvPr name="Shape 131" id="131"/>
          <p:cNvSpPr/>
          <p:nvPr/>
        </p:nvSpPr>
        <p:spPr>
          <a:xfrm>
            <a:off y="1600200" x="457200"/>
            <a:ext cy="4168895" cx="83377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5" id="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6" id="1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Test driven development</a:t>
            </a:r>
          </a:p>
        </p:txBody>
      </p:sp>
      <p:sp>
        <p:nvSpPr>
          <p:cNvPr name="Shape 137" id="137"/>
          <p:cNvSpPr txBox="1"/>
          <p:nvPr>
            <p:ph type="body" idx="1"/>
          </p:nvPr>
        </p:nvSpPr>
        <p:spPr>
          <a:xfrm>
            <a:off y="5891193" x="457200"/>
            <a:ext cy="6768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pl"/>
              <a:t>wady, zalety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41" id="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2" id="14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Error driven development</a:t>
            </a:r>
          </a:p>
        </p:txBody>
      </p:sp>
      <p:sp>
        <p:nvSpPr>
          <p:cNvPr name="Shape 143" id="143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pl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indent="0" marL="0">
              <a:buNone/>
            </a:pPr>
            <a:r>
              <a:rPr lang="pl"/>
              <a:t>      Worse is Better (right now &gt; right way)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47" id="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8" id="14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Feature Driven Development</a:t>
            </a:r>
          </a:p>
        </p:txBody>
      </p:sp>
      <p:sp>
        <p:nvSpPr>
          <p:cNvPr name="Shape 149" id="149"/>
          <p:cNvSpPr/>
          <p:nvPr/>
        </p:nvSpPr>
        <p:spPr>
          <a:xfrm>
            <a:off y="1610337" x="1339809"/>
            <a:ext cy="4947424" cx="659698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3" id="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4" id="1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Dynamic systems development method</a:t>
            </a:r>
          </a:p>
        </p:txBody>
      </p:sp>
      <p:sp>
        <p:nvSpPr>
          <p:cNvPr name="Shape 155" id="15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pl" sz="4800"/>
              <a:t>
</a:t>
            </a:r>
            <a:r>
              <a:rPr lang="pl" sz="4800"/>
              <a:t>RAD</a:t>
            </a:r>
          </a:p>
          <a:p>
            <a:r>
              <a:t/>
            </a:r>
          </a:p>
          <a:p>
            <a:pPr>
              <a:buNone/>
            </a:pPr>
            <a:r>
              <a:rPr lang="pl" sz="4800"/>
              <a:t>MoSCoW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9" id="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0" id="16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Lean software development</a:t>
            </a:r>
          </a:p>
        </p:txBody>
      </p:sp>
      <p:sp>
        <p:nvSpPr>
          <p:cNvPr name="Shape 161" id="161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pl" sz="2400" u="sng">
                <a:solidFill>
                  <a:schemeClr val="hlink"/>
                </a:solidFill>
                <a:hlinkClick r:id="rId3"/>
              </a:rPr>
              <a:t>http://pl.wikipedia.org/wiki/Lean_Software_Development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65" id="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6" id="16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8" id="4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O czym będzie?</a:t>
            </a:r>
          </a:p>
        </p:txBody>
      </p:sp>
      <p:sp>
        <p:nvSpPr>
          <p:cNvPr name="Shape 49" id="49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pl"/>
              <a:t>Dlaczego w ogóle zarządzać?</a:t>
            </a:r>
          </a:p>
          <a:p>
            <a:pPr indent="-419100" marL="457200" rtl="0" lv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pl"/>
              <a:t>Metody zarządzania projektami:</a:t>
            </a:r>
          </a:p>
          <a:p>
            <a:pPr indent="-381000" marL="914400" rtl="0" lvl="1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pl"/>
              <a:t>kaskadowe</a:t>
            </a:r>
          </a:p>
          <a:p>
            <a:pPr indent="-381000" marL="914400" rtl="0" lvl="1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pl"/>
              <a:t>ekstremalne</a:t>
            </a:r>
          </a:p>
          <a:p>
            <a:pPr indent="-381000" marL="914400" rtl="0" lvl="1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pl"/>
              <a:t>zwinne</a:t>
            </a:r>
          </a:p>
          <a:p>
            <a:pPr indent="-419100" marL="457200" rtl="0" lv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pl"/>
              <a:t>Przemyślenia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Cele</a:t>
            </a:r>
          </a:p>
        </p:txBody>
      </p:sp>
      <p:sp>
        <p:nvSpPr>
          <p:cNvPr name="Shape 55" id="55"/>
          <p:cNvSpPr/>
          <p:nvPr/>
        </p:nvSpPr>
        <p:spPr>
          <a:xfrm>
            <a:off y="1477700" x="2450125"/>
            <a:ext cy="3447899" cx="4016399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56" id="56"/>
          <p:cNvSpPr txBox="1"/>
          <p:nvPr>
            <p:ph type="body" idx="1"/>
          </p:nvPr>
        </p:nvSpPr>
        <p:spPr>
          <a:xfrm>
            <a:off y="2860875" x="1556025"/>
            <a:ext cy="771299" cx="1428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koszt</a:t>
            </a:r>
          </a:p>
        </p:txBody>
      </p:sp>
      <p:sp>
        <p:nvSpPr>
          <p:cNvPr name="Shape 57" id="57"/>
          <p:cNvSpPr txBox="1"/>
          <p:nvPr>
            <p:ph type="body" idx="2"/>
          </p:nvPr>
        </p:nvSpPr>
        <p:spPr>
          <a:xfrm>
            <a:off y="2917725" x="5734150"/>
            <a:ext cy="771299" cx="12960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czas</a:t>
            </a:r>
          </a:p>
        </p:txBody>
      </p:sp>
      <p:sp>
        <p:nvSpPr>
          <p:cNvPr name="Shape 58" id="58"/>
          <p:cNvSpPr txBox="1"/>
          <p:nvPr>
            <p:ph type="body" idx="3"/>
          </p:nvPr>
        </p:nvSpPr>
        <p:spPr>
          <a:xfrm>
            <a:off y="5248775" x="3876750"/>
            <a:ext cy="771299" cx="13904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pl"/>
              <a:t>zakres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3" id="6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... bo projekty upadają</a:t>
            </a:r>
          </a:p>
        </p:txBody>
      </p:sp>
      <p:sp>
        <p:nvSpPr>
          <p:cNvPr name="Shape 64" id="64"/>
          <p:cNvSpPr txBox="1"/>
          <p:nvPr>
            <p:ph type="body" idx="1"/>
          </p:nvPr>
        </p:nvSpPr>
        <p:spPr>
          <a:xfrm>
            <a:off y="5322843" x="4975525"/>
            <a:ext cy="1244999" cx="37113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pl" sz="3600" b="1"/>
              <a:t>przykłady?</a:t>
            </a:r>
          </a:p>
        </p:txBody>
      </p:sp>
      <p:sp>
        <p:nvSpPr>
          <p:cNvPr name="Shape 65" id="65"/>
          <p:cNvSpPr txBox="1"/>
          <p:nvPr>
            <p:ph type="subTitle" idx="2"/>
          </p:nvPr>
        </p:nvSpPr>
        <p:spPr>
          <a:xfrm>
            <a:off y="2905800" x="581600"/>
            <a:ext cy="1046400" cx="81986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25000"/>
              <a:buFont typeface="Arial"/>
              <a:buNone/>
            </a:pPr>
            <a:r>
              <a:rPr lang="pl" sz="4800" b="1"/>
              <a:t>idea                 rozwiązanie</a:t>
            </a:r>
          </a:p>
        </p:txBody>
      </p:sp>
      <p:sp>
        <p:nvSpPr>
          <p:cNvPr name="Shape 66" id="66"/>
          <p:cNvSpPr/>
          <p:nvPr/>
        </p:nvSpPr>
        <p:spPr>
          <a:xfrm>
            <a:off y="2905800" x="2368075"/>
            <a:ext cy="871499" cx="2121900"/>
          </a:xfrm>
          <a:prstGeom prst="mathEqual">
            <a:avLst>
              <a:gd name="adj1" fmla="val 23520"/>
              <a:gd name="adj2" fmla="val 1176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67" id="67"/>
          <p:cNvSpPr/>
          <p:nvPr/>
        </p:nvSpPr>
        <p:spPr>
          <a:xfrm>
            <a:off y="2692650" x="3163775"/>
            <a:ext cy="1297799" cx="634800"/>
          </a:xfrm>
          <a:prstGeom prst="parallelogram">
            <a:avLst>
              <a:gd name="adj" fmla="val 71625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Most w Płocku</a:t>
            </a:r>
          </a:p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74" id="74"/>
          <p:cNvSpPr/>
          <p:nvPr/>
        </p:nvSpPr>
        <p:spPr>
          <a:xfrm>
            <a:off y="1708487" x="1562400"/>
            <a:ext cy="4429125" cx="5905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8" id="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9" id="7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pl"/>
              <a:t>Prawo Parkinsona</a:t>
            </a:r>
          </a:p>
        </p:txBody>
      </p:sp>
      <p:cxnSp>
        <p:nvCxnSpPr>
          <p:cNvPr name="Shape 80" id="80"/>
          <p:cNvCxnSpPr/>
          <p:nvPr/>
        </p:nvCxnSpPr>
        <p:spPr>
          <a:xfrm>
            <a:off y="5958135" x="1155625"/>
            <a:ext cy="0" cx="7208400"/>
          </a:xfrm>
          <a:prstGeom prst="straightConnector1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cxnSp>
      <p:cxnSp>
        <p:nvCxnSpPr>
          <p:cNvPr name="Shape 81" id="81"/>
          <p:cNvCxnSpPr/>
          <p:nvPr/>
        </p:nvCxnSpPr>
        <p:spPr>
          <a:xfrm>
            <a:off y="1818736" x="1155625"/>
            <a:ext cy="4139399" cx="0"/>
          </a:xfrm>
          <a:prstGeom prst="straightConnector1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cxnSp>
      <p:sp>
        <p:nvSpPr>
          <p:cNvPr name="Shape 82" id="82"/>
          <p:cNvSpPr txBox="1"/>
          <p:nvPr>
            <p:ph type="body" idx="1"/>
          </p:nvPr>
        </p:nvSpPr>
        <p:spPr>
          <a:xfrm>
            <a:off y="5958135" x="5980425"/>
            <a:ext cy="771299" cx="12960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czas</a:t>
            </a:r>
          </a:p>
        </p:txBody>
      </p:sp>
      <p:sp>
        <p:nvSpPr>
          <p:cNvPr name="Shape 83" id="83"/>
          <p:cNvSpPr txBox="1"/>
          <p:nvPr>
            <p:ph type="body" idx="2"/>
          </p:nvPr>
        </p:nvSpPr>
        <p:spPr>
          <a:xfrm>
            <a:off y="1933425" x="1207200"/>
            <a:ext cy="771299" cx="18453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zasoby</a:t>
            </a:r>
          </a:p>
        </p:txBody>
      </p:sp>
      <p:cxnSp>
        <p:nvCxnSpPr>
          <p:cNvPr name="Shape 84" id="84"/>
          <p:cNvCxnSpPr/>
          <p:nvPr/>
        </p:nvCxnSpPr>
        <p:spPr>
          <a:xfrm rot="10800000" flipH="1">
            <a:off y="2083899" x="1401900"/>
            <a:ext cy="3675300" cx="6270599"/>
          </a:xfrm>
          <a:prstGeom prst="straightConnector1">
            <a:avLst/>
          </a:prstGeom>
          <a:noFill/>
          <a:ln w="7620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cxn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16" presetID="23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valueType="num" calcmode="lin">
                                      <p:cBhvr additive="base">
                                        <p:cTn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valueType="num" calcmode="lin">
                                      <p:cBhvr additive="base">
                                        <p:cTn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8" id="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9" id="8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Prawo Parkinsona</a:t>
            </a:r>
          </a:p>
        </p:txBody>
      </p:sp>
      <p:sp>
        <p:nvSpPr>
          <p:cNvPr name="Shape 90" id="90"/>
          <p:cNvSpPr/>
          <p:nvPr/>
        </p:nvSpPr>
        <p:spPr>
          <a:xfrm>
            <a:off y="1815216" x="1420850"/>
            <a:ext cy="3687600" cx="5907900"/>
          </a:xfrm>
          <a:custGeom>
            <a:pathLst>
              <a:path extrusionOk="0" h="147504" w="236316">
                <a:moveTo>
                  <a:pt y="138057" x="0"/>
                </a:moveTo>
                <a:cubicBezTo>
                  <a:pt y="138057" x="29806"/>
                  <a:pt y="159085" x="140506"/>
                  <a:pt y="138057" x="178838"/>
                </a:cubicBezTo>
                <a:cubicBezTo>
                  <a:pt y="117028" x="217169"/>
                  <a:pt y="34113" x="220453"/>
                  <a:pt y="11885" x="229989"/>
                </a:cubicBezTo>
                <a:cubicBezTo>
                  <a:pt y="-10343" x="239524"/>
                  <a:pt y="5885" x="235040"/>
                  <a:pt y="4686" x="236051"/>
                </a:cubicBezTo>
              </a:path>
            </a:pathLst>
          </a:custGeom>
          <a:noFill/>
          <a:ln w="7620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sp>
      <p:cxnSp>
        <p:nvCxnSpPr>
          <p:cNvPr name="Shape 91" id="91"/>
          <p:cNvCxnSpPr/>
          <p:nvPr/>
        </p:nvCxnSpPr>
        <p:spPr>
          <a:xfrm>
            <a:off y="5958135" x="1155625"/>
            <a:ext cy="0" cx="7208400"/>
          </a:xfrm>
          <a:prstGeom prst="straightConnector1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cxnSp>
      <p:cxnSp>
        <p:nvCxnSpPr>
          <p:cNvPr name="Shape 92" id="92"/>
          <p:cNvCxnSpPr/>
          <p:nvPr/>
        </p:nvCxnSpPr>
        <p:spPr>
          <a:xfrm>
            <a:off y="1818736" x="1155625"/>
            <a:ext cy="4139399" cx="0"/>
          </a:xfrm>
          <a:prstGeom prst="straightConnector1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</p:cxnSp>
      <p:sp>
        <p:nvSpPr>
          <p:cNvPr name="Shape 93" id="93"/>
          <p:cNvSpPr txBox="1"/>
          <p:nvPr>
            <p:ph type="body" idx="1"/>
          </p:nvPr>
        </p:nvSpPr>
        <p:spPr>
          <a:xfrm>
            <a:off y="5958135" x="5980425"/>
            <a:ext cy="771299" cx="12960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czas</a:t>
            </a:r>
          </a:p>
        </p:txBody>
      </p:sp>
      <p:sp>
        <p:nvSpPr>
          <p:cNvPr name="Shape 94" id="94"/>
          <p:cNvSpPr txBox="1"/>
          <p:nvPr>
            <p:ph type="body" idx="2"/>
          </p:nvPr>
        </p:nvSpPr>
        <p:spPr>
          <a:xfrm>
            <a:off y="1933425" x="1207200"/>
            <a:ext cy="771299" cx="18453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lvl="0">
              <a:buClr>
                <a:srgbClr val="000000"/>
              </a:buClr>
              <a:buSzPct val="36666"/>
              <a:buFont typeface="Arial"/>
              <a:buNone/>
            </a:pPr>
            <a:r>
              <a:rPr lang="pl"/>
              <a:t>zasoby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8" presetID="2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valueType="num" calcmode="lin">
                                      <p:cBhvr additive="base">
                                        <p:cTn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presetClass="entr" presetSubtype="16" presetID="23" nodeType="with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valueType="num" calcmode="lin">
                                      <p:cBhvr additive="base">
                                        <p:cTn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valueType="num" calcmode="lin">
                                      <p:cBhvr additive="base">
                                        <p:cTn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8" id="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9" id="9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00" id="100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pl"/>
              <a:t>malejąca krzywa motywacji</a:t>
            </a:r>
          </a:p>
          <a:p>
            <a:pPr rtl="0" lvl="0">
              <a:buNone/>
            </a:pPr>
            <a:r>
              <a:rPr lang="pl"/>
              <a:t>zasada Pareto (Włoch)</a:t>
            </a:r>
          </a:p>
          <a:p>
            <a:pPr rtl="0" lvl="0">
              <a:buNone/>
            </a:pPr>
            <a:r>
              <a:rPr lang="pl"/>
              <a:t>za małe rezerwy</a:t>
            </a:r>
          </a:p>
          <a:p>
            <a:pPr rtl="0" lvl="0">
              <a:buNone/>
            </a:pPr>
            <a:r>
              <a:rPr lang="pl"/>
              <a:t>DRY</a:t>
            </a:r>
          </a:p>
          <a:p>
            <a:pPr>
              <a:buNone/>
            </a:pPr>
            <a:r>
              <a:rPr lang="pl"/>
              <a:t>KISS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4" id="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5" id="10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pl"/>
              <a:t>Model kaskadowy</a:t>
            </a:r>
          </a:p>
        </p:txBody>
      </p:sp>
      <p:sp>
        <p:nvSpPr>
          <p:cNvPr name="Shape 106" id="10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57200" marL="457200" rtl="0" lvl="0"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pl" sz="3600"/>
              <a:t>Analiza</a:t>
            </a:r>
          </a:p>
          <a:p>
            <a:pPr indent="-457200" marL="457200" rtl="0" lvl="0"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pl" sz="3600"/>
              <a:t>Projektowanie</a:t>
            </a:r>
          </a:p>
          <a:p>
            <a:pPr indent="-457200" marL="457200" rtl="0" lvl="0"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pl" sz="3600"/>
              <a:t>Implementacja</a:t>
            </a:r>
          </a:p>
          <a:p>
            <a:pPr indent="-457200" marL="457200" rtl="0" lvl="0"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pl" sz="3600"/>
              <a:t>Testy</a:t>
            </a:r>
          </a:p>
          <a:p>
            <a:pPr indent="-457200" marL="457200" lvl="0"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pl" sz="3600"/>
              <a:t>Ewaluacja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