
<file path=[Content_Types].xml><?xml version="1.0" encoding="utf-8"?>
<Types xmlns="http://schemas.openxmlformats.org/package/2006/content-types">
  <Default Extension="xml" ContentType="application/xml"/>
  <Default Extension="tif" ContentType="image/tif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6" r:id="rId3"/>
  </p:sldMasterIdLst>
  <p:notesMasterIdLst>
    <p:notesMasterId r:id="rId80"/>
  </p:notesMasterIdLst>
  <p:sldIdLst>
    <p:sldId id="307" r:id="rId4"/>
    <p:sldId id="259" r:id="rId5"/>
    <p:sldId id="276" r:id="rId6"/>
    <p:sldId id="292" r:id="rId7"/>
    <p:sldId id="277" r:id="rId8"/>
    <p:sldId id="291" r:id="rId9"/>
    <p:sldId id="294" r:id="rId10"/>
    <p:sldId id="295" r:id="rId11"/>
    <p:sldId id="293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97" r:id="rId23"/>
    <p:sldId id="298" r:id="rId24"/>
    <p:sldId id="318" r:id="rId25"/>
    <p:sldId id="299" r:id="rId26"/>
    <p:sldId id="288" r:id="rId27"/>
    <p:sldId id="289" r:id="rId28"/>
    <p:sldId id="290" r:id="rId29"/>
    <p:sldId id="260" r:id="rId30"/>
    <p:sldId id="296" r:id="rId31"/>
    <p:sldId id="319" r:id="rId32"/>
    <p:sldId id="320" r:id="rId33"/>
    <p:sldId id="321" r:id="rId34"/>
    <p:sldId id="322" r:id="rId35"/>
    <p:sldId id="324" r:id="rId36"/>
    <p:sldId id="337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272" r:id="rId48"/>
    <p:sldId id="271" r:id="rId49"/>
    <p:sldId id="273" r:id="rId50"/>
    <p:sldId id="274" r:id="rId51"/>
    <p:sldId id="275" r:id="rId52"/>
    <p:sldId id="308" r:id="rId53"/>
    <p:sldId id="335" r:id="rId54"/>
    <p:sldId id="310" r:id="rId55"/>
    <p:sldId id="311" r:id="rId56"/>
    <p:sldId id="256" r:id="rId57"/>
    <p:sldId id="268" r:id="rId58"/>
    <p:sldId id="267" r:id="rId59"/>
    <p:sldId id="300" r:id="rId60"/>
    <p:sldId id="257" r:id="rId61"/>
    <p:sldId id="313" r:id="rId62"/>
    <p:sldId id="258" r:id="rId63"/>
    <p:sldId id="314" r:id="rId64"/>
    <p:sldId id="262" r:id="rId65"/>
    <p:sldId id="315" r:id="rId66"/>
    <p:sldId id="264" r:id="rId67"/>
    <p:sldId id="316" r:id="rId68"/>
    <p:sldId id="265" r:id="rId69"/>
    <p:sldId id="317" r:id="rId70"/>
    <p:sldId id="266" r:id="rId71"/>
    <p:sldId id="263" r:id="rId72"/>
    <p:sldId id="301" r:id="rId73"/>
    <p:sldId id="302" r:id="rId74"/>
    <p:sldId id="303" r:id="rId75"/>
    <p:sldId id="336" r:id="rId76"/>
    <p:sldId id="304" r:id="rId77"/>
    <p:sldId id="305" r:id="rId78"/>
    <p:sldId id="306" r:id="rId79"/>
  </p:sldIdLst>
  <p:sldSz cx="9144000" cy="6858000" type="screen4x3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25" d="100"/>
          <a:sy n="125" d="100"/>
        </p:scale>
        <p:origin x="-544" y="1472"/>
      </p:cViewPr>
      <p:guideLst>
        <p:guide orient="horz" pos="2848"/>
        <p:guide pos="4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<Relationship Id="rId67" Type="http://schemas.openxmlformats.org/officeDocument/2006/relationships/slide" Target="slides/slide64.xml"/><Relationship Id="rId68" Type="http://schemas.openxmlformats.org/officeDocument/2006/relationships/slide" Target="slides/slide65.xml"/><Relationship Id="rId69" Type="http://schemas.openxmlformats.org/officeDocument/2006/relationships/slide" Target="slides/slide6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7.xml"/><Relationship Id="rId71" Type="http://schemas.openxmlformats.org/officeDocument/2006/relationships/slide" Target="slides/slide68.xml"/><Relationship Id="rId72" Type="http://schemas.openxmlformats.org/officeDocument/2006/relationships/slide" Target="slides/slide69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73" Type="http://schemas.openxmlformats.org/officeDocument/2006/relationships/slide" Target="slides/slide70.xml"/><Relationship Id="rId74" Type="http://schemas.openxmlformats.org/officeDocument/2006/relationships/slide" Target="slides/slide71.xml"/><Relationship Id="rId75" Type="http://schemas.openxmlformats.org/officeDocument/2006/relationships/slide" Target="slides/slide72.xml"/><Relationship Id="rId76" Type="http://schemas.openxmlformats.org/officeDocument/2006/relationships/slide" Target="slides/slide73.xml"/><Relationship Id="rId77" Type="http://schemas.openxmlformats.org/officeDocument/2006/relationships/slide" Target="slides/slide74.xml"/><Relationship Id="rId78" Type="http://schemas.openxmlformats.org/officeDocument/2006/relationships/slide" Target="slides/slide75.xml"/><Relationship Id="rId79" Type="http://schemas.openxmlformats.org/officeDocument/2006/relationships/slide" Target="slides/slide7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3A3811-D23C-3745-97C8-57BA6E9D2DBD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CE1-C74E-C448-89DC-C8982BE6245A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1814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CFD13A1A-0290-6344-8E57-C9FA2B5336B8}" type="slidenum">
              <a:rPr kumimoji="0" lang="pl-PL" sz="1200"/>
              <a:pPr/>
              <a:t>2</a:t>
            </a:fld>
            <a:endParaRPr kumimoji="0" lang="pl-PL" sz="1200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0"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1-adi, 2-alt, 3-asi, 4-engi, 5-HI, 6-sim, 7-VSI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0F3A6-5E64-0044-A1B7-7D355BBF494F}" type="slidenum">
              <a:rPr lang="pl-PL" smtClean="0"/>
              <a:t>59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1356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CE1-C74E-C448-89DC-C8982BE6245A}" type="slidenum">
              <a:rPr lang="pl-PL" smtClean="0"/>
              <a:t>60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5422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1-adi, 2-alt, 3-asi, 4-engi, 5-HI, 6-sim, 7-VSI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0F3A6-5E64-0044-A1B7-7D355BBF494F}" type="slidenum">
              <a:rPr lang="pl-PL" smtClean="0"/>
              <a:t>61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991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1-adi, 2-alt, 3-asi, 4-engi, 5-HI, 6-sim, 7-VSI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0F3A6-5E64-0044-A1B7-7D355BBF494F}" type="slidenum">
              <a:rPr lang="pl-PL" smtClean="0"/>
              <a:t>63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991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1-adi, 2-alt, 3-asi, 4-engi, 5-HI, 6-sim, 7-VSI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err="1" smtClean="0"/>
              <a:t>Tendancja</a:t>
            </a:r>
            <a:r>
              <a:rPr lang="pl-PL" baseline="0" dirty="0" smtClean="0"/>
              <a:t> w </a:t>
            </a:r>
            <a:r>
              <a:rPr lang="pl-PL" baseline="0" dirty="0" err="1" smtClean="0"/>
              <a:t>manova</a:t>
            </a:r>
            <a:r>
              <a:rPr lang="pl-PL" baseline="0" dirty="0" smtClean="0"/>
              <a:t> w interakcji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Dla </a:t>
            </a:r>
            <a:r>
              <a:rPr lang="pl-PL" baseline="0" dirty="0" err="1" smtClean="0"/>
              <a:t>anova</a:t>
            </a:r>
            <a:r>
              <a:rPr lang="pl-PL" baseline="0" dirty="0" smtClean="0"/>
              <a:t> ALT – istotna interakcja (dla VSI – </a:t>
            </a:r>
            <a:r>
              <a:rPr lang="pl-PL" baseline="0" smtClean="0"/>
              <a:t>prawie istotna)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0F3A6-5E64-0044-A1B7-7D355BBF494F}" type="slidenum">
              <a:rPr lang="pl-PL" smtClean="0"/>
              <a:t>65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991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Lambda </a:t>
            </a:r>
            <a:r>
              <a:rPr lang="pl-PL" dirty="0" err="1" smtClean="0"/>
              <a:t>Wilksa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CE1-C74E-C448-89DC-C8982BE6245A}" type="slidenum">
              <a:rPr lang="pl-PL" smtClean="0"/>
              <a:t>66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9777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/>
              <a:t>1-adi, 2-alt, 3-asi, 4-engi, 5-HI, 6-sim, 7-VSI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00F3A6-5E64-0044-A1B7-7D355BBF494F}" type="slidenum">
              <a:rPr lang="pl-PL" smtClean="0"/>
              <a:t>67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29917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Lambda </a:t>
            </a:r>
            <a:r>
              <a:rPr lang="pl-PL" dirty="0" err="1" smtClean="0"/>
              <a:t>Wilksa</a:t>
            </a:r>
            <a:r>
              <a:rPr lang="pl-PL" dirty="0" smtClean="0"/>
              <a:t>;</a:t>
            </a:r>
          </a:p>
          <a:p>
            <a:r>
              <a:rPr lang="pl-PL" dirty="0" smtClean="0"/>
              <a:t>Brak istotnej MANOVA, ale dla pojedynczych  zmiennych są różnice, choć </a:t>
            </a:r>
            <a:r>
              <a:rPr lang="pl-PL" dirty="0" err="1" smtClean="0"/>
              <a:t>słąbe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CE1-C74E-C448-89DC-C8982BE6245A}" type="slidenum">
              <a:rPr lang="pl-PL" smtClean="0"/>
              <a:t>68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977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Policzyłam ANOVA </a:t>
            </a:r>
            <a:r>
              <a:rPr lang="pl-PL" dirty="0" err="1" smtClean="0"/>
              <a:t>pp</a:t>
            </a:r>
            <a:r>
              <a:rPr lang="pl-PL" dirty="0" smtClean="0"/>
              <a:t> – wszystko;</a:t>
            </a:r>
          </a:p>
          <a:p>
            <a:r>
              <a:rPr lang="pl-PL" dirty="0" smtClean="0"/>
              <a:t>Różnice między profilami są dużo bardziej znaczące niż</a:t>
            </a:r>
            <a:r>
              <a:rPr lang="pl-PL" baseline="0" dirty="0" smtClean="0"/>
              <a:t> różnice w dezorientacji; jest też specyfika </a:t>
            </a:r>
            <a:r>
              <a:rPr lang="pl-PL" baseline="0" dirty="0" err="1" smtClean="0"/>
              <a:t>experckości</a:t>
            </a:r>
            <a:r>
              <a:rPr lang="pl-PL" baseline="0" dirty="0" smtClean="0"/>
              <a:t> szczególnie w profilu 2, 3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CE1-C74E-C448-89DC-C8982BE6245A}" type="slidenum">
              <a:rPr lang="pl-PL" smtClean="0"/>
              <a:t>69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3682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Levenshtein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algorithm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minimum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number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edits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required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transform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string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another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string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substitution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CE1-C74E-C448-89DC-C8982BE6245A}" type="slidenum">
              <a:rPr lang="pl-PL" smtClean="0"/>
              <a:t>71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4269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CD83E98F-CC3A-5643-A68B-5881E2353C7A}" type="slidenum">
              <a:rPr lang="pl-PL">
                <a:solidFill>
                  <a:srgbClr val="000000"/>
                </a:solidFill>
                <a:latin typeface="Times New Roman" charset="0"/>
                <a:ea typeface="Microsoft YaHei" charset="0"/>
                <a:cs typeface="Microsoft YaHei" charset="0"/>
              </a:rPr>
              <a:pPr/>
              <a:t>5</a:t>
            </a:fld>
            <a:endParaRPr lang="pl-PL">
              <a:solidFill>
                <a:srgbClr val="000000"/>
              </a:solidFill>
              <a:latin typeface="Times New Roman" charset="0"/>
              <a:ea typeface="Microsoft YaHei" charset="0"/>
              <a:cs typeface="Microsoft YaHei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pl-P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similarity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calculated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calculating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stringdist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dividing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pl-P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 the maximum </a:t>
            </a:r>
            <a:r>
              <a:rPr lang="pl-P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possible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pl-P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substracting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pl-P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from 1. </a:t>
            </a:r>
            <a:r>
              <a:rPr lang="pl-P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results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</a:t>
            </a:r>
            <a:r>
              <a:rPr lang="pl-P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score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pl-PL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 and 1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with 1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corresponding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similarity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0 to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dissimilarity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complete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similarity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equality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distances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satisfying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property</a:t>
            </a:r>
            <a:r>
              <a:rPr lang="pl-P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l-PL" dirty="0" smtClean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CE1-C74E-C448-89DC-C8982BE6245A}" type="slidenum">
              <a:rPr lang="pl-PL" smtClean="0"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7684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CD83E98F-CC3A-5643-A68B-5881E2353C7A}" type="slidenum">
              <a:rPr lang="pl-PL">
                <a:solidFill>
                  <a:srgbClr val="000000"/>
                </a:solidFill>
                <a:latin typeface="Times New Roman" charset="0"/>
                <a:ea typeface="Microsoft YaHei" charset="0"/>
                <a:cs typeface="Microsoft YaHei" charset="0"/>
              </a:rPr>
              <a:pPr/>
              <a:t>6</a:t>
            </a:fld>
            <a:endParaRPr lang="pl-PL">
              <a:solidFill>
                <a:srgbClr val="000000"/>
              </a:solidFill>
              <a:latin typeface="Times New Roman" charset="0"/>
              <a:ea typeface="Microsoft YaHei" charset="0"/>
              <a:cs typeface="Microsoft YaHei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pl-P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CD83E98F-CC3A-5643-A68B-5881E2353C7A}" type="slidenum">
              <a:rPr lang="pl-PL">
                <a:solidFill>
                  <a:srgbClr val="000000"/>
                </a:solidFill>
                <a:latin typeface="Times New Roman" charset="0"/>
                <a:ea typeface="Microsoft YaHei" charset="0"/>
                <a:cs typeface="Microsoft YaHei" charset="0"/>
              </a:rPr>
              <a:pPr/>
              <a:t>9</a:t>
            </a:fld>
            <a:endParaRPr lang="pl-PL">
              <a:solidFill>
                <a:srgbClr val="000000"/>
              </a:solidFill>
              <a:latin typeface="Times New Roman" charset="0"/>
              <a:ea typeface="Microsoft YaHei" charset="0"/>
              <a:cs typeface="Microsoft YaHei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pl-P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DFE3EFD6-B672-1641-809A-2405BA48BC6A}" type="slidenum">
              <a:rPr lang="pl-PL">
                <a:solidFill>
                  <a:srgbClr val="000000"/>
                </a:solidFill>
                <a:latin typeface="Times New Roman" charset="0"/>
                <a:ea typeface="Microsoft YaHei" charset="0"/>
                <a:cs typeface="Microsoft YaHei" charset="0"/>
              </a:rPr>
              <a:pPr/>
              <a:t>12</a:t>
            </a:fld>
            <a:endParaRPr lang="pl-PL">
              <a:solidFill>
                <a:srgbClr val="000000"/>
              </a:solidFill>
              <a:latin typeface="Times New Roman" charset="0"/>
              <a:ea typeface="Microsoft YaHei" charset="0"/>
              <a:cs typeface="Microsoft YaHei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/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pl-P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380C46A1-B3C4-F14E-9A7D-CF07FAD8A6E7}" type="slidenum">
              <a:rPr lang="pl-PL">
                <a:solidFill>
                  <a:srgbClr val="000000"/>
                </a:solidFill>
                <a:latin typeface="Times New Roman" charset="0"/>
                <a:ea typeface="Microsoft YaHei" charset="0"/>
                <a:cs typeface="Microsoft YaHei" charset="0"/>
              </a:rPr>
              <a:pPr/>
              <a:t>24</a:t>
            </a:fld>
            <a:endParaRPr lang="pl-PL">
              <a:solidFill>
                <a:srgbClr val="000000"/>
              </a:solidFill>
              <a:latin typeface="Times New Roman" charset="0"/>
              <a:ea typeface="Microsoft YaHei" charset="0"/>
              <a:cs typeface="Microsoft YaHei" charset="0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/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pl-PL">
                <a:latin typeface="Times New Roman" charset="0"/>
              </a:rPr>
              <a:t>Wolę, żeby nieeksperci byli zupełnie bez doświadczenia (łatwiej będzie ich dopasować wiekowo, pamięć operacyjna, etc. do ekspertów i odpada ocena poziomu ich eksperckości);</a:t>
            </a:r>
          </a:p>
          <a:p>
            <a:r>
              <a:rPr lang="pl-PL">
                <a:latin typeface="Times New Roman" charset="0"/>
              </a:rPr>
              <a:t>Pamięć operacyjna- ospan, n-back</a:t>
            </a:r>
          </a:p>
          <a:p>
            <a:r>
              <a:rPr lang="pl-PL">
                <a:latin typeface="Times New Roman" charset="0"/>
              </a:rPr>
              <a:t>Inteligencja płynna – Raven</a:t>
            </a:r>
          </a:p>
          <a:p>
            <a:r>
              <a:rPr lang="pl-PL">
                <a:latin typeface="Times New Roman" charset="0"/>
              </a:rPr>
              <a:t>Obciążenie – przez wyciek paliwa, przez niesynchrniczne wystukiwanie, reakcja na kontrolkę (</a:t>
            </a:r>
          </a:p>
          <a:p>
            <a:r>
              <a:rPr lang="pl-PL">
                <a:latin typeface="Times New Roman" charset="0"/>
              </a:rPr>
              <a:t>(Braver-afekt, kontrola poznawcza)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835B8C4C-0A46-4B4D-93A2-9A64D12499A7}" type="slidenum">
              <a:rPr lang="pl-PL">
                <a:solidFill>
                  <a:srgbClr val="000000"/>
                </a:solidFill>
                <a:latin typeface="Times New Roman" charset="0"/>
                <a:ea typeface="Microsoft YaHei" charset="0"/>
                <a:cs typeface="Microsoft YaHei" charset="0"/>
              </a:rPr>
              <a:pPr/>
              <a:t>25</a:t>
            </a:fld>
            <a:endParaRPr lang="pl-PL">
              <a:solidFill>
                <a:srgbClr val="000000"/>
              </a:solidFill>
              <a:latin typeface="Times New Roman" charset="0"/>
              <a:ea typeface="Microsoft YaHei" charset="0"/>
              <a:cs typeface="Microsoft YaHei" charset="0"/>
            </a:endParaRPr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/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pl-PL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600B0AE0-7AF1-0843-8E9B-072B09D65222}" type="slidenum">
              <a:rPr kumimoji="0" lang="pl-PL" sz="1200">
                <a:solidFill>
                  <a:srgbClr val="000000"/>
                </a:solidFill>
                <a:latin typeface="Times New Roman" charset="0"/>
                <a:ea typeface="Microsoft YaHei" charset="0"/>
                <a:cs typeface="Microsoft YaHei" charset="0"/>
              </a:rPr>
              <a:pPr/>
              <a:t>27</a:t>
            </a:fld>
            <a:endParaRPr kumimoji="0" lang="pl-PL" sz="1200">
              <a:solidFill>
                <a:srgbClr val="000000"/>
              </a:solidFill>
              <a:latin typeface="Times New Roman" charset="0"/>
              <a:ea typeface="Microsoft YaHei" charset="0"/>
              <a:cs typeface="Microsoft YaHei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0" y="812800"/>
            <a:ext cx="1588" cy="1588"/>
          </a:xfrm>
          <a:solidFill>
            <a:srgbClr val="FFFFFF"/>
          </a:solidFill>
          <a:ln/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kumimoji="0" lang="pl-PL" dirty="0" smtClean="0">
                <a:latin typeface="Times New Roman" charset="0"/>
              </a:rPr>
              <a:t>MANOVA</a:t>
            </a:r>
            <a:r>
              <a:rPr kumimoji="0" lang="pl-PL" baseline="0" dirty="0" smtClean="0">
                <a:latin typeface="Times New Roman" charset="0"/>
              </a:rPr>
              <a:t> (AOI jako różne zmienne)</a:t>
            </a:r>
          </a:p>
          <a:p>
            <a:r>
              <a:rPr kumimoji="0" lang="pl-PL" baseline="0" dirty="0" smtClean="0">
                <a:latin typeface="Times New Roman" charset="0"/>
              </a:rPr>
              <a:t>Profile jako oddzielne analizy (czy </a:t>
            </a:r>
            <a:r>
              <a:rPr kumimoji="0" lang="pl-PL" baseline="0" dirty="0" err="1" smtClean="0">
                <a:latin typeface="Times New Roman" charset="0"/>
              </a:rPr>
              <a:t>pp</a:t>
            </a:r>
            <a:r>
              <a:rPr kumimoji="0" lang="pl-PL" baseline="0" dirty="0" smtClean="0">
                <a:latin typeface="Times New Roman" charset="0"/>
              </a:rPr>
              <a:t>?)</a:t>
            </a:r>
            <a:endParaRPr kumimoji="0" lang="pl-PL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MANOVA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11CE1-C74E-C448-89DC-C8982BE6245A}" type="slidenum">
              <a:rPr lang="pl-PL" smtClean="0"/>
              <a:t>58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3813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555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7933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8068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3" name="Oval 23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24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96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870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2" name="Straight Connector 24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" name="Oval 25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26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45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8300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2" name="Rectangle 2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Straight Connector 2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6" name="Oval 2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Oval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337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800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973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" name="Rectangle 2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2" name="Straight Connector 23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" name="Oval 24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25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9993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87068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5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Rectangle 21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3" name="Oval 24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25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619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63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0" name="Straight Connector 21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Oval 2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Oval 2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7257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2884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ytuł, zawartość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95473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2128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680" y="587582"/>
            <a:ext cx="6399360" cy="5861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4292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Straight Connector 20"/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3" name="Oval 23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24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6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17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6966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870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8" name="Rectangle 24"/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" name="Rectangle 25"/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" name="Rectangle 21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2" name="Straight Connector 24"/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" name="Oval 25"/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26"/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2445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808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9"/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83000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19"/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pl-PL"/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" name="Rectangle 21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2" name="Rectangle 20"/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Rectangle 21"/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Straight Connector 23"/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6" name="Oval 25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Oval 26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20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43372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58001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3" name="Rectangle 20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4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5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39737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" name="Rectangle 20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Rectangle 21"/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2" name="Straight Connector 23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3" name="Oval 24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25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9993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15"/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8" name="Rectangle 23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Rectangle 21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23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3" name="Oval 24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Oval 25"/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26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16196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063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7" name="Rectangle 23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0" name="Straight Connector 21"/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1" name="Oval 23"/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Oval 24"/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7257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0725"/>
          </a:xfrm>
        </p:spPr>
        <p:txBody>
          <a:bodyPr>
            <a:normAutofit/>
          </a:bodyPr>
          <a:lstStyle/>
          <a:p>
            <a:pPr lvl="0"/>
            <a:endParaRPr lang="pl-PL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2884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ytuł, zawartość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9547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921291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21287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680" y="587582"/>
            <a:ext cx="6399360" cy="5861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l-PL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542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9893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303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0062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8197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400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4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edyt. styl wz. tyt.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554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endParaRPr lang="pl-PL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smtClean="0">
                <a:solidFill>
                  <a:srgbClr val="7B9899"/>
                </a:solidFill>
                <a:cs typeface="+mn-cs"/>
              </a:defRPr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 kern="1200">
          <a:solidFill>
            <a:srgbClr val="7B9899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rgbClr val="7B9899"/>
          </a:solidFill>
          <a:latin typeface="Georgia" pitchFamily="18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rgbClr val="7B9899"/>
          </a:solidFill>
          <a:latin typeface="Georgia" pitchFamily="18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rgbClr val="7B9899"/>
          </a:solidFill>
          <a:latin typeface="Georgia" pitchFamily="18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rgbClr val="7B9899"/>
          </a:solidFill>
          <a:latin typeface="Georgia" pitchFamily="18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0"/>
        <a:buChar char=""/>
        <a:defRPr kumimoji="1" sz="27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"/>
        <a:defRPr kumimoji="1" sz="2200" kern="1200">
          <a:solidFill>
            <a:schemeClr val="tx2"/>
          </a:solidFill>
          <a:latin typeface="+mn-lt"/>
          <a:ea typeface="Arial" charset="0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charset="0"/>
        <a:buChar char="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charset="0"/>
        <a:buChar char=""/>
        <a:defRPr kumimoji="1" sz="2000" kern="1200">
          <a:solidFill>
            <a:schemeClr val="tx2"/>
          </a:solidFill>
          <a:latin typeface="+mn-lt"/>
          <a:ea typeface="Arial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umimoji="1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27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2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102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smtClean="0"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fld id="{C99AF82A-FC8C-0847-9A00-88EC56AD4572}" type="datetimeFigureOut">
              <a:rPr lang="pl-PL" smtClean="0"/>
              <a:t>17.05.2017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endParaRPr lang="pl-PL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 smtClean="0">
                <a:solidFill>
                  <a:srgbClr val="7B9899"/>
                </a:solidFill>
                <a:cs typeface="+mn-cs"/>
              </a:defRPr>
            </a:lvl1pPr>
          </a:lstStyle>
          <a:p>
            <a:fld id="{00789A1E-B431-BA40-B687-9C7852E18B96}" type="slidenum">
              <a:rPr lang="pl-PL" smtClean="0"/>
              <a:t>‹nr›</a:t>
            </a:fld>
            <a:endParaRPr lang="pl-PL"/>
          </a:p>
        </p:txBody>
      </p:sp>
      <p:sp>
        <p:nvSpPr>
          <p:cNvPr id="1038" name="Title Placeholder 21"/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 kern="1200">
          <a:solidFill>
            <a:srgbClr val="7B9899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rgbClr val="7B9899"/>
          </a:solidFill>
          <a:latin typeface="Georgia" pitchFamily="18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rgbClr val="7B9899"/>
          </a:solidFill>
          <a:latin typeface="Georgia" pitchFamily="18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rgbClr val="7B9899"/>
          </a:solidFill>
          <a:latin typeface="Georgia" pitchFamily="18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rgbClr val="7B9899"/>
          </a:solidFill>
          <a:latin typeface="Georgia" pitchFamily="18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pitchFamily="18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charset="0"/>
        <a:buChar char=""/>
        <a:defRPr kumimoji="1" sz="27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"/>
        <a:defRPr kumimoji="1" sz="2200" kern="1200">
          <a:solidFill>
            <a:schemeClr val="tx2"/>
          </a:solidFill>
          <a:latin typeface="+mn-lt"/>
          <a:ea typeface="Arial" charset="0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charset="0"/>
        <a:buChar char=""/>
        <a:defRPr kumimoji="1" sz="2000" kern="1200">
          <a:solidFill>
            <a:schemeClr val="tx1"/>
          </a:solidFill>
          <a:latin typeface="+mn-lt"/>
          <a:ea typeface="Arial" charset="0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charset="0"/>
        <a:buChar char=""/>
        <a:defRPr kumimoji="1" sz="2000" kern="1200">
          <a:solidFill>
            <a:schemeClr val="tx2"/>
          </a:solidFill>
          <a:latin typeface="+mn-lt"/>
          <a:ea typeface="Arial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umimoji="1" kern="1200">
          <a:solidFill>
            <a:schemeClr val="tx1"/>
          </a:solidFill>
          <a:latin typeface="+mn-lt"/>
          <a:ea typeface="Arial" charset="0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theskinnerbox.net/what-we-do/astef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6" Type="http://schemas.openxmlformats.org/officeDocument/2006/relationships/image" Target="../media/image5.png"/><Relationship Id="rId7" Type="http://schemas.microsoft.com/office/2007/relationships/hdphoto" Target="../media/hdphoto2.wdp"/><Relationship Id="rId8" Type="http://schemas.openxmlformats.org/officeDocument/2006/relationships/image" Target="../media/image6.png"/><Relationship Id="rId9" Type="http://schemas.microsoft.com/office/2007/relationships/hdphoto" Target="../media/hdphoto3.wdp"/><Relationship Id="rId10" Type="http://schemas.openxmlformats.org/officeDocument/2006/relationships/image" Target="../media/image7.emf"/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programu_Microsoft_Word1.docx"/><Relationship Id="rId4" Type="http://schemas.openxmlformats.org/officeDocument/2006/relationships/image" Target="../media/image53.emf"/><Relationship Id="rId5" Type="http://schemas.openxmlformats.org/officeDocument/2006/relationships/package" Target="../embeddings/Dokument_programu_Microsoft_Word2.docx"/><Relationship Id="rId6" Type="http://schemas.openxmlformats.org/officeDocument/2006/relationships/image" Target="../media/image5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55.png"/><Relationship Id="rId3" Type="http://schemas.openxmlformats.org/officeDocument/2006/relationships/image" Target="../media/image3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2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"/><Relationship Id="rId4" Type="http://schemas.openxmlformats.org/officeDocument/2006/relationships/image" Target="../media/image70.tif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71.png"/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"/><Relationship Id="rId4" Type="http://schemas.openxmlformats.org/officeDocument/2006/relationships/image" Target="../media/image73.tif"/><Relationship Id="rId5" Type="http://schemas.openxmlformats.org/officeDocument/2006/relationships/image" Target="../media/image74.tif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slideLayout" Target="../slideLayouts/slideLayout28.xml"/><Relationship Id="rId3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"/><Relationship Id="rId4" Type="http://schemas.openxmlformats.org/officeDocument/2006/relationships/image" Target="../media/image77.tif"/><Relationship Id="rId5" Type="http://schemas.openxmlformats.org/officeDocument/2006/relationships/image" Target="../media/image78.tif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slideLayout" Target="../slideLayouts/slideLayout28.xml"/><Relationship Id="rId3" Type="http://schemas.openxmlformats.org/officeDocument/2006/relationships/image" Target="../media/image7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"/><Relationship Id="rId4" Type="http://schemas.openxmlformats.org/officeDocument/2006/relationships/image" Target="../media/image81.tif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1" Type="http://schemas.openxmlformats.org/officeDocument/2006/relationships/themeOverride" Target="../theme/themeOverride6.xml"/><Relationship Id="rId2" Type="http://schemas.openxmlformats.org/officeDocument/2006/relationships/slideLayout" Target="../slideLayouts/slideLayout2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"/><Relationship Id="rId4" Type="http://schemas.openxmlformats.org/officeDocument/2006/relationships/image" Target="../media/image85.tif"/><Relationship Id="rId5" Type="http://schemas.openxmlformats.org/officeDocument/2006/relationships/image" Target="../media/image86.tif"/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themeOverride" Target="../theme/themeOverride7.xml"/><Relationship Id="rId2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png"/><Relationship Id="rId5" Type="http://schemas.openxmlformats.org/officeDocument/2006/relationships/image" Target="../media/image101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9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1164" r="-1116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6817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2800" dirty="0" smtClean="0">
                <a:ea typeface="+mj-ea"/>
              </a:rPr>
              <a:t>Oczekiwania</a:t>
            </a:r>
            <a:endParaRPr lang="pl-PL" sz="2800" dirty="0">
              <a:ea typeface="+mj-ea"/>
            </a:endParaRPr>
          </a:p>
        </p:txBody>
      </p:sp>
      <p:sp>
        <p:nvSpPr>
          <p:cNvPr id="22531" name="Symbol zastępczy zawartości 4"/>
          <p:cNvSpPr>
            <a:spLocks noGrp="1"/>
          </p:cNvSpPr>
          <p:nvPr>
            <p:ph sz="quarter" idx="1"/>
          </p:nvPr>
        </p:nvSpPr>
        <p:spPr>
          <a:xfrm>
            <a:off x="611188" y="1773238"/>
            <a:ext cx="8194675" cy="4254500"/>
          </a:xfrm>
        </p:spPr>
        <p:txBody>
          <a:bodyPr/>
          <a:lstStyle/>
          <a:p>
            <a:r>
              <a:rPr lang="pl-PL" sz="2000">
                <a:latin typeface="Georgia" charset="0"/>
              </a:rPr>
              <a:t>Większa częstość sakkad w sytuacji dezorientacji przestrzennej.</a:t>
            </a:r>
          </a:p>
          <a:p>
            <a:endParaRPr lang="pl-PL" sz="2000">
              <a:latin typeface="Georgia" charset="0"/>
            </a:endParaRPr>
          </a:p>
          <a:p>
            <a:r>
              <a:rPr lang="pl-PL" sz="2000">
                <a:latin typeface="Georgia" charset="0"/>
              </a:rPr>
              <a:t>Krótsze średnie czasy fiksacji w sytuacji dezorientacji przestrzennej.</a:t>
            </a:r>
          </a:p>
          <a:p>
            <a:endParaRPr lang="pl-PL" sz="2000">
              <a:latin typeface="Georgia" charset="0"/>
            </a:endParaRPr>
          </a:p>
          <a:p>
            <a:r>
              <a:rPr lang="pl-PL" sz="2000">
                <a:latin typeface="Georgia" charset="0"/>
              </a:rPr>
              <a:t>Eksperci wykazują inny wzór skanowania wzrokowego niż laicy.</a:t>
            </a:r>
          </a:p>
          <a:p>
            <a:endParaRPr lang="pl-PL" sz="2000">
              <a:latin typeface="Georgia" charset="0"/>
            </a:endParaRPr>
          </a:p>
          <a:p>
            <a:r>
              <a:rPr lang="pl-PL" sz="2000">
                <a:latin typeface="Georgia" charset="0"/>
              </a:rPr>
              <a:t>Różnice w dezorientacji przedsionkowej (</a:t>
            </a:r>
            <a:r>
              <a:rPr lang="pl-PL" sz="2000" i="1">
                <a:latin typeface="Georgia" charset="0"/>
              </a:rPr>
              <a:t>jest mocniejsza - postural first</a:t>
            </a:r>
            <a:r>
              <a:rPr lang="pl-PL" sz="2000">
                <a:latin typeface="Georgia" charset="0"/>
              </a:rPr>
              <a:t>) i wzrokowej.</a:t>
            </a:r>
          </a:p>
          <a:p>
            <a:endParaRPr lang="pl-PL" sz="200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89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2800" dirty="0" smtClean="0">
                <a:ea typeface="+mj-ea"/>
              </a:rPr>
              <a:t>Oczekiwania</a:t>
            </a:r>
            <a:endParaRPr lang="pl-PL" sz="2800" dirty="0">
              <a:ea typeface="+mj-ea"/>
            </a:endParaRPr>
          </a:p>
        </p:txBody>
      </p:sp>
      <p:sp>
        <p:nvSpPr>
          <p:cNvPr id="23555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54038" y="1736725"/>
            <a:ext cx="8266112" cy="4572000"/>
          </a:xfrm>
        </p:spPr>
        <p:txBody>
          <a:bodyPr/>
          <a:lstStyle/>
          <a:p>
            <a:r>
              <a:rPr lang="pl-PL" sz="2000" dirty="0">
                <a:latin typeface="Georgia" charset="0"/>
              </a:rPr>
              <a:t>Oczekujemy, że eksperci będą lepiej wykonywali zadanie pilotowania samolotu w warunkach dezorientacji i poziom wykonania będzie odzwierciedlony w strategiach przeszukiwania pola widzenia, częstych kontrolach przyrządów pomiarowych (przeciwdziałając silnemu skanalizowaniu uwagi na pojedynczych wskaźnikach). </a:t>
            </a:r>
          </a:p>
          <a:p>
            <a:endParaRPr lang="pl-PL" sz="700" dirty="0">
              <a:latin typeface="Georgia" charset="0"/>
            </a:endParaRPr>
          </a:p>
          <a:p>
            <a:r>
              <a:rPr lang="pl-PL" sz="2000" dirty="0">
                <a:latin typeface="Georgia" charset="0"/>
              </a:rPr>
              <a:t>Rozróżnienie skutecznych i nieskutecznych strategii monitorowania stanu samolotu podczas sytuacji zagrożenia dezorientacją przestrzenną pozwoli na stworzenie modelu zachowania oko-ruchowego sprzyjającego radzeniu sobie z tym zagrożeniem. </a:t>
            </a:r>
          </a:p>
          <a:p>
            <a:endParaRPr lang="pl-PL" sz="700" dirty="0">
              <a:latin typeface="Georgia" charset="0"/>
            </a:endParaRPr>
          </a:p>
          <a:p>
            <a:r>
              <a:rPr lang="pl-PL" sz="2000" dirty="0">
                <a:latin typeface="Georgia" charset="0"/>
              </a:rPr>
              <a:t>Testowanie zarówno dezorientacji pochodzenia wzrokowego, jak i przedsionkowego pozwoli stwierdzić czy istnieją specyficzne strategie dla różnych zadań, czy też można mówić o uniwersalnych wskaźnikach dla różnych zadań.</a:t>
            </a:r>
          </a:p>
          <a:p>
            <a:endParaRPr lang="pl-PL" sz="2000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67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60388" y="1773238"/>
            <a:ext cx="8043862" cy="3976687"/>
          </a:xfrm>
        </p:spPr>
        <p:txBody>
          <a:bodyPr tIns="12572"/>
          <a:lstStyle/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2000">
                <a:latin typeface="Georgia" charset="0"/>
                <a:cs typeface="Times New Roman" charset="0"/>
              </a:rPr>
              <a:t>Eksperci, efektywniej zbierają informację wzrokową, przez co pozostaje im więcej zasobów, które umożliwiają monitorowanie zadań o niższym poziome istotności i radzenie sobie ze zmieniającymi się wymaganiami zadania (Bellenkes, i in., 1997) </a:t>
            </a:r>
          </a:p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pl-PL" sz="2000">
              <a:latin typeface="Georgia" charset="0"/>
              <a:cs typeface="Times New Roman" charset="0"/>
            </a:endParaRPr>
          </a:p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2000">
                <a:latin typeface="Georgia" charset="0"/>
                <a:cs typeface="Times New Roman" charset="0"/>
              </a:rPr>
              <a:t>Pilotów ekspertów charakteryzuje krótszy czas fiksacji oraz większa ich częstotliwość (Kasarskis, i in., 2001)</a:t>
            </a:r>
          </a:p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pl-PL" sz="2000">
              <a:latin typeface="Georgia" charset="0"/>
              <a:cs typeface="Times New Roman" charset="0"/>
            </a:endParaRPr>
          </a:p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2000">
                <a:latin typeface="Georgia" charset="0"/>
                <a:cs typeface="Times New Roman" charset="0"/>
              </a:rPr>
              <a:t>Podobnie rozróżnić można np. poprawne i błędne lądowanie. Poprawne lądowanie wiąże się z większą liczbą fiksacji i krótszymi ich czasami (Kasarskis, i in., 2001)</a:t>
            </a:r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392113" y="404813"/>
            <a:ext cx="8108950" cy="587375"/>
          </a:xfrm>
        </p:spPr>
        <p:txBody>
          <a:bodyPr tIns="28802"/>
          <a:lstStyle/>
          <a:p>
            <a:pPr eaLnBrk="1"/>
            <a:r>
              <a:rPr lang="pl-PL" sz="2800">
                <a:solidFill>
                  <a:srgbClr val="7B9899"/>
                </a:solidFill>
                <a:latin typeface="Georgia" charset="0"/>
              </a:rPr>
              <a:t>Uzasadnienie oczekiwań</a:t>
            </a:r>
          </a:p>
        </p:txBody>
      </p:sp>
    </p:spTree>
    <p:extLst>
      <p:ext uri="{BB962C8B-B14F-4D97-AF65-F5344CB8AC3E}">
        <p14:creationId xmlns:p14="http://schemas.microsoft.com/office/powerpoint/2010/main" val="19563567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539750" y="1736725"/>
            <a:ext cx="7993063" cy="4572000"/>
          </a:xfrm>
        </p:spPr>
        <p:txBody>
          <a:bodyPr/>
          <a:lstStyle/>
          <a:p>
            <a:r>
              <a:rPr lang="pl-PL" sz="2000">
                <a:latin typeface="Georgia" charset="0"/>
              </a:rPr>
              <a:t>Prowadzono do tej pory poszukiwania wskaźników okoruchowych świadomości sytuacyjnej (</a:t>
            </a:r>
            <a:r>
              <a:rPr lang="pl-PL" sz="2000" i="1">
                <a:latin typeface="Georgia" charset="0"/>
              </a:rPr>
              <a:t>situation awareness</a:t>
            </a:r>
            <a:r>
              <a:rPr lang="pl-PL" sz="2000">
                <a:latin typeface="Georgia" charset="0"/>
              </a:rPr>
              <a:t> SA; van de Merwe, van Dijk, Zon, 2012) oraz obciążenia poznawczego (</a:t>
            </a:r>
            <a:r>
              <a:rPr lang="pl-PL" sz="2000" i="1">
                <a:latin typeface="Georgia" charset="0"/>
              </a:rPr>
              <a:t>mental workload</a:t>
            </a:r>
            <a:r>
              <a:rPr lang="pl-PL" sz="2000">
                <a:latin typeface="Georgia" charset="0"/>
              </a:rPr>
              <a:t>; Di Nocera, Camilli, Terenzi, 2007; Di Nocera, Terenzi, Camilli, 2006) u pilotów. </a:t>
            </a:r>
          </a:p>
          <a:p>
            <a:endParaRPr lang="pl-PL" sz="600">
              <a:latin typeface="Georgia" charset="0"/>
            </a:endParaRPr>
          </a:p>
          <a:p>
            <a:r>
              <a:rPr lang="pl-PL" sz="2000">
                <a:latin typeface="Georgia" charset="0"/>
              </a:rPr>
              <a:t>Badania odnosiły się do sytuacji nie związanych z dezorientacją przestrzenną i dotyczyły, np. awarii w postaci wycieku paliwa (van de Merwe, van Dijk, Zon, 2012). </a:t>
            </a:r>
          </a:p>
          <a:p>
            <a:endParaRPr lang="pl-PL" sz="600">
              <a:latin typeface="Georgia" charset="0"/>
            </a:endParaRPr>
          </a:p>
          <a:p>
            <a:r>
              <a:rPr lang="pl-PL" sz="2000">
                <a:latin typeface="Georgia" charset="0"/>
              </a:rPr>
              <a:t>Warto wykorzystać opracowane wskaźniki oko-ruchowe (świadomości sytuacyjnej oraz obciążenia poznawczego) do badania poprawności decyzji manewrowych podczas specyficznych sytuacji zwiększonego ryzyka wystąpienia dezorientacji przestrzennej (por. Wickens, i in. 2003).</a:t>
            </a:r>
          </a:p>
          <a:p>
            <a:endParaRPr lang="pl-PL" sz="2000">
              <a:latin typeface="Georgia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392113" y="404813"/>
            <a:ext cx="8108950" cy="587375"/>
          </a:xfrm>
        </p:spPr>
        <p:txBody>
          <a:bodyPr tIns="28802"/>
          <a:lstStyle/>
          <a:p>
            <a:pPr eaLnBrk="1"/>
            <a:r>
              <a:rPr lang="pl-PL" sz="2800">
                <a:solidFill>
                  <a:srgbClr val="7B9899"/>
                </a:solidFill>
                <a:latin typeface="Georgia" charset="0"/>
              </a:rPr>
              <a:t>Uzasadnienie oczekiwań</a:t>
            </a:r>
          </a:p>
        </p:txBody>
      </p:sp>
    </p:spTree>
    <p:extLst>
      <p:ext uri="{BB962C8B-B14F-4D97-AF65-F5344CB8AC3E}">
        <p14:creationId xmlns:p14="http://schemas.microsoft.com/office/powerpoint/2010/main" val="105663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>
                <a:solidFill>
                  <a:srgbClr val="7B9899"/>
                </a:solidFill>
                <a:latin typeface="Georgia" charset="0"/>
              </a:rPr>
              <a:t>Porównanie AOI w sytuacji przed i po dezorientacji</a:t>
            </a:r>
          </a:p>
        </p:txBody>
      </p:sp>
      <p:sp>
        <p:nvSpPr>
          <p:cNvPr id="27651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625" y="5300663"/>
            <a:ext cx="8504238" cy="798512"/>
          </a:xfrm>
        </p:spPr>
        <p:txBody>
          <a:bodyPr/>
          <a:lstStyle/>
          <a:p>
            <a:r>
              <a:rPr lang="pl-PL" sz="2000">
                <a:latin typeface="Georgia" charset="0"/>
              </a:rPr>
              <a:t>NAV – wyświetlacz nawigacji</a:t>
            </a:r>
          </a:p>
          <a:p>
            <a:r>
              <a:rPr lang="pl-PL" sz="2000">
                <a:latin typeface="Georgia" charset="0"/>
              </a:rPr>
              <a:t>PFD – podstawowy wyświetlacz lotu</a:t>
            </a:r>
          </a:p>
          <a:p>
            <a:r>
              <a:rPr lang="pl-PL" sz="2000">
                <a:latin typeface="Georgia" charset="0"/>
              </a:rPr>
              <a:t>ECAM- monitoring elektroniki</a:t>
            </a:r>
          </a:p>
        </p:txBody>
      </p:sp>
      <p:pic>
        <p:nvPicPr>
          <p:cNvPr id="27652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709738"/>
            <a:ext cx="5167312" cy="344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530975" y="6381750"/>
            <a:ext cx="22748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+mj-lt"/>
                <a:ea typeface="+mn-ea"/>
              </a:rPr>
              <a:t>van de </a:t>
            </a:r>
            <a:r>
              <a:rPr lang="pl-PL" dirty="0" err="1">
                <a:latin typeface="+mj-lt"/>
                <a:ea typeface="+mn-ea"/>
              </a:rPr>
              <a:t>Merwe</a:t>
            </a:r>
            <a:r>
              <a:rPr lang="pl-PL" dirty="0">
                <a:latin typeface="+mj-lt"/>
                <a:ea typeface="+mn-ea"/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269024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>
                <a:solidFill>
                  <a:srgbClr val="7B9899"/>
                </a:solidFill>
                <a:latin typeface="Georgia" charset="0"/>
              </a:rPr>
              <a:t>Podział AOI ze względu na:</a:t>
            </a:r>
          </a:p>
        </p:txBody>
      </p:sp>
      <p:sp>
        <p:nvSpPr>
          <p:cNvPr id="28675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625" y="1700213"/>
            <a:ext cx="2830513" cy="4398962"/>
          </a:xfrm>
        </p:spPr>
        <p:txBody>
          <a:bodyPr/>
          <a:lstStyle/>
          <a:p>
            <a:r>
              <a:rPr lang="pl-PL" sz="2000">
                <a:latin typeface="Georgia" charset="0"/>
              </a:rPr>
              <a:t>Wskaźniki umożliwiające nawigację,</a:t>
            </a:r>
          </a:p>
          <a:p>
            <a:endParaRPr lang="pl-PL" sz="2000">
              <a:latin typeface="Georgia" charset="0"/>
            </a:endParaRPr>
          </a:p>
          <a:p>
            <a:r>
              <a:rPr lang="pl-PL" sz="2000">
                <a:latin typeface="Georgia" charset="0"/>
              </a:rPr>
              <a:t>Wskaźniki stanu samolotu,</a:t>
            </a:r>
          </a:p>
          <a:p>
            <a:endParaRPr lang="pl-PL" sz="2000">
              <a:latin typeface="Georgia" charset="0"/>
            </a:endParaRPr>
          </a:p>
          <a:p>
            <a:r>
              <a:rPr lang="pl-PL" sz="2000">
                <a:latin typeface="Georgia" charset="0"/>
              </a:rPr>
              <a:t>Inne</a:t>
            </a:r>
          </a:p>
        </p:txBody>
      </p:sp>
      <p:pic>
        <p:nvPicPr>
          <p:cNvPr id="28676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1700213"/>
            <a:ext cx="4905375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6530975" y="6381750"/>
            <a:ext cx="1677988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 err="1">
                <a:latin typeface="+mj-lt"/>
                <a:ea typeface="+mn-ea"/>
              </a:rPr>
              <a:t>Huemer</a:t>
            </a:r>
            <a:r>
              <a:rPr lang="pl-PL" dirty="0">
                <a:latin typeface="+mj-lt"/>
                <a:ea typeface="+mn-ea"/>
              </a:rPr>
              <a:t>, 2005</a:t>
            </a:r>
          </a:p>
        </p:txBody>
      </p:sp>
    </p:spTree>
    <p:extLst>
      <p:ext uri="{BB962C8B-B14F-4D97-AF65-F5344CB8AC3E}">
        <p14:creationId xmlns:p14="http://schemas.microsoft.com/office/powerpoint/2010/main" val="1815833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2800" i="1" dirty="0" err="1">
                <a:ea typeface="+mj-ea"/>
              </a:rPr>
              <a:t>Nearest</a:t>
            </a:r>
            <a:r>
              <a:rPr lang="pl-PL" sz="2800" i="1" dirty="0">
                <a:ea typeface="+mj-ea"/>
              </a:rPr>
              <a:t> </a:t>
            </a:r>
            <a:r>
              <a:rPr lang="pl-PL" sz="2800" i="1" dirty="0" err="1">
                <a:ea typeface="+mj-ea"/>
              </a:rPr>
              <a:t>Neighbor</a:t>
            </a:r>
            <a:r>
              <a:rPr lang="pl-PL" sz="2800" i="1" dirty="0">
                <a:ea typeface="+mj-ea"/>
              </a:rPr>
              <a:t> Index </a:t>
            </a:r>
            <a:r>
              <a:rPr lang="pl-PL" sz="2800" dirty="0" smtClean="0">
                <a:ea typeface="+mj-ea"/>
              </a:rPr>
              <a:t>(NNI)</a:t>
            </a:r>
            <a:endParaRPr lang="pl-PL" sz="2800" dirty="0">
              <a:ea typeface="+mj-ea"/>
            </a:endParaRPr>
          </a:p>
        </p:txBody>
      </p:sp>
      <p:sp>
        <p:nvSpPr>
          <p:cNvPr id="39939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79388" y="1341438"/>
            <a:ext cx="6094412" cy="4572000"/>
          </a:xfrm>
        </p:spPr>
        <p:txBody>
          <a:bodyPr/>
          <a:lstStyle/>
          <a:p>
            <a:r>
              <a:rPr lang="pl-PL" sz="2000">
                <a:latin typeface="Georgia" charset="0"/>
              </a:rPr>
              <a:t>metoda analizy i interpretacji danych okoruchowych pilotów zaczerpnięta z dziedziny analizy rozmieszczenia punktów w przestrzeni (Clark, Evans, 1954)</a:t>
            </a:r>
          </a:p>
          <a:p>
            <a:r>
              <a:rPr lang="pl-PL" sz="2000">
                <a:latin typeface="Georgia" charset="0"/>
              </a:rPr>
              <a:t>NNI wykazuje związek z siłą obciążenia poznawczego u pilotów w różnych fazach lotu. Podczas faz lotu bardziej obciążających poznawczo (start i lądowanie) wskaźnik NNI wzrastał, co wskazuje na większą losowość, większe rozproszenie przestrzenne wzoru. Autorzy interpretują to jako strategię mającą na celu optymalizację terminowości napływających nagłych informacji.</a:t>
            </a:r>
          </a:p>
          <a:p>
            <a:r>
              <a:rPr lang="pl-PL" sz="2000">
                <a:latin typeface="Georgia" charset="0"/>
              </a:rPr>
              <a:t>Nie testowano dotąd zmian wartości tego wskaźnika (i jego przydatności) w sytuacjach zagrożenia dezorientacją przestrzenną.</a:t>
            </a:r>
          </a:p>
          <a:p>
            <a:pPr>
              <a:buFont typeface="Wingdings 2" charset="0"/>
              <a:buNone/>
            </a:pPr>
            <a:r>
              <a:rPr lang="pl-PL" sz="1600">
                <a:latin typeface="Georgia" charset="0"/>
                <a:hlinkClick r:id="rId2"/>
              </a:rPr>
              <a:t>http://theskinnerbox.net/what-we-do/astef/</a:t>
            </a:r>
            <a:endParaRPr lang="pl-PL" sz="1600">
              <a:latin typeface="Georgia" charset="0"/>
            </a:endParaRPr>
          </a:p>
          <a:p>
            <a:endParaRPr lang="pl-PL" sz="2000">
              <a:latin typeface="Georgia" charset="0"/>
            </a:endParaRPr>
          </a:p>
          <a:p>
            <a:endParaRPr lang="pl-PL" sz="2000">
              <a:latin typeface="Georgia" charset="0"/>
            </a:endParaRPr>
          </a:p>
        </p:txBody>
      </p:sp>
      <p:pic>
        <p:nvPicPr>
          <p:cNvPr id="29700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1527175"/>
            <a:ext cx="2562225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4572000" y="6381750"/>
            <a:ext cx="43608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 err="1">
                <a:latin typeface="+mj-lt"/>
                <a:ea typeface="+mn-ea"/>
              </a:rPr>
              <a:t>Camilli</a:t>
            </a:r>
            <a:r>
              <a:rPr lang="pl-PL" dirty="0">
                <a:latin typeface="+mj-lt"/>
                <a:ea typeface="+mn-ea"/>
              </a:rPr>
              <a:t>, i in., 2008; di </a:t>
            </a:r>
            <a:r>
              <a:rPr lang="pl-PL" dirty="0" err="1">
                <a:latin typeface="+mj-lt"/>
                <a:ea typeface="+mn-ea"/>
              </a:rPr>
              <a:t>Nocera</a:t>
            </a:r>
            <a:r>
              <a:rPr lang="pl-PL" dirty="0">
                <a:latin typeface="+mj-lt"/>
                <a:ea typeface="+mn-ea"/>
              </a:rPr>
              <a:t>, i in., 2007</a:t>
            </a:r>
          </a:p>
        </p:txBody>
      </p:sp>
      <p:pic>
        <p:nvPicPr>
          <p:cNvPr id="29702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3883025"/>
            <a:ext cx="25400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095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>
                <a:solidFill>
                  <a:srgbClr val="7B9899"/>
                </a:solidFill>
                <a:latin typeface="Georgia" charset="0"/>
              </a:rPr>
              <a:t>Uzasadnienie badań</a:t>
            </a:r>
          </a:p>
        </p:txBody>
      </p:sp>
      <p:sp>
        <p:nvSpPr>
          <p:cNvPr id="3072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lang="pl-PL" sz="2000">
                <a:latin typeface="Georgia" charset="0"/>
              </a:rPr>
              <a:t>Zespół WIML podejmował próby poszukiwania fizjologicznych wskaźników dezorientacji przestrzennej, jednak w odniesieniu do wartości bezwzględnych czasu sakkad i fiksacji (dokładniej: opracowano wskaźnik Dsf = sumaryczny czas trwania sakkad / sumaryczny czas trwania fiksacji), a nie w odniesieniu do pozycji wzroku względem przyrządów (Kowalczuk, 2004). </a:t>
            </a:r>
          </a:p>
          <a:p>
            <a:r>
              <a:rPr lang="pl-PL" sz="2000">
                <a:latin typeface="Georgia" charset="0"/>
              </a:rPr>
              <a:t>Proponowane badania będą znaczącym rozszerzeniem możliwości diagnostycznych zachowań oko-ruchowych podczas wykonywania manewrów lotniczych. </a:t>
            </a:r>
          </a:p>
          <a:p>
            <a:r>
              <a:rPr lang="pl-PL" sz="2000">
                <a:latin typeface="Georgia" charset="0"/>
              </a:rPr>
              <a:t>Ponadto, badania Kowalczuka (2004) odnosiły się głównie do związku wskaźnika Dsf z subiektywnym poczuciem dezorientacji przestrzennej, zaś badania proponowane w ramach tego projektu bedą koncentrowały się wokół wyjaśnienia poprawności decyzji manewrowej pilota poprzez poszukiwanie wskaźników oko-ruchowych (zarówno wartości bezwzględnych, jak i określonych względem przyrządów). </a:t>
            </a:r>
          </a:p>
        </p:txBody>
      </p:sp>
    </p:spTree>
    <p:extLst>
      <p:ext uri="{BB962C8B-B14F-4D97-AF65-F5344CB8AC3E}">
        <p14:creationId xmlns:p14="http://schemas.microsoft.com/office/powerpoint/2010/main" val="2249666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>
                <a:solidFill>
                  <a:srgbClr val="7B9899"/>
                </a:solidFill>
                <a:latin typeface="Georgia" charset="0"/>
              </a:rPr>
              <a:t>Podsumowując</a:t>
            </a:r>
          </a:p>
        </p:txBody>
      </p:sp>
      <p:sp>
        <p:nvSpPr>
          <p:cNvPr id="31747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625" y="1700213"/>
            <a:ext cx="8504238" cy="4398962"/>
          </a:xfrm>
        </p:spPr>
        <p:txBody>
          <a:bodyPr/>
          <a:lstStyle/>
          <a:p>
            <a:r>
              <a:rPr lang="pl-PL" sz="2000">
                <a:latin typeface="Georgia" charset="0"/>
              </a:rPr>
              <a:t>poszukiwano wiele wskaźników oko-ruchowych zachowania pilotów (np. w odniesieniu do świadomości sytuacyjnej czy obciążenia poznawczego).</a:t>
            </a:r>
          </a:p>
          <a:p>
            <a:endParaRPr lang="pl-PL" sz="2000">
              <a:latin typeface="Georgia" charset="0"/>
            </a:endParaRPr>
          </a:p>
          <a:p>
            <a:r>
              <a:rPr lang="pl-PL" sz="2000">
                <a:latin typeface="Georgia" charset="0"/>
              </a:rPr>
              <a:t>Znacznie mniej wskaźników oko-ruchowych testowano w sytuacji dezorientacji przestrzennej. </a:t>
            </a:r>
          </a:p>
          <a:p>
            <a:endParaRPr lang="pl-PL" sz="2000">
              <a:latin typeface="Georgia" charset="0"/>
            </a:endParaRPr>
          </a:p>
          <a:p>
            <a:r>
              <a:rPr lang="pl-PL" sz="2000">
                <a:latin typeface="Georgia" charset="0"/>
              </a:rPr>
              <a:t>Prowadzono badania porównujące pilotów ekspertów i nowicjuszy, jednak nie w odniesieniu do zachowań oko-ruchowych podczas zagrożenia dezorientacją przestrzenną.</a:t>
            </a:r>
          </a:p>
        </p:txBody>
      </p:sp>
    </p:spTree>
    <p:extLst>
      <p:ext uri="{BB962C8B-B14F-4D97-AF65-F5344CB8AC3E}">
        <p14:creationId xmlns:p14="http://schemas.microsoft.com/office/powerpoint/2010/main" val="11495651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01625" y="404813"/>
            <a:ext cx="8504238" cy="647700"/>
          </a:xfrm>
        </p:spPr>
        <p:txBody>
          <a:bodyPr/>
          <a:lstStyle/>
          <a:p>
            <a:pPr eaLnBrk="1"/>
            <a:r>
              <a:rPr lang="pl-PL" sz="2500">
                <a:solidFill>
                  <a:srgbClr val="7B9899"/>
                </a:solidFill>
                <a:latin typeface="Georgia" charset="0"/>
                <a:cs typeface="Times New Roman" charset="0"/>
              </a:rPr>
              <a:t>Rodzaj zagrożenia dezorientacją przestrzenną</a:t>
            </a:r>
            <a:endParaRPr lang="pl-PL" sz="2500">
              <a:solidFill>
                <a:srgbClr val="7B9899"/>
              </a:solidFill>
              <a:latin typeface="Georgia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1187450" y="2060575"/>
            <a:ext cx="7546975" cy="3967163"/>
          </a:xfrm>
        </p:spPr>
        <p:txBody>
          <a:bodyPr/>
          <a:lstStyle/>
          <a:p>
            <a:pPr eaLnBrk="1"/>
            <a:r>
              <a:rPr lang="pl-PL" sz="2100">
                <a:latin typeface="Georgia" charset="0"/>
                <a:cs typeface="Times New Roman" charset="0"/>
              </a:rPr>
              <a:t>6 profili lotu w GYRO-IPT, </a:t>
            </a:r>
            <a:br>
              <a:rPr lang="pl-PL" sz="2100">
                <a:latin typeface="Georgia" charset="0"/>
                <a:cs typeface="Times New Roman" charset="0"/>
              </a:rPr>
            </a:br>
            <a:r>
              <a:rPr lang="pl-PL" sz="2100">
                <a:latin typeface="Georgia" charset="0"/>
                <a:cs typeface="Times New Roman" charset="0"/>
              </a:rPr>
              <a:t>np. </a:t>
            </a:r>
            <a:r>
              <a:rPr lang="pl-PL" sz="2000">
                <a:latin typeface="Georgia" charset="0"/>
              </a:rPr>
              <a:t>fałszywy horyzont w warunkach dziennych i nocnych; złudzenie Coriolisa; wyprowadzanie samolotu z korkociągu; spirala śmierci</a:t>
            </a:r>
            <a:r>
              <a:rPr lang="pl-PL" sz="2100">
                <a:latin typeface="Georgia" charset="0"/>
                <a:cs typeface="Times New Roman" charset="0"/>
              </a:rPr>
              <a:t>; </a:t>
            </a:r>
            <a:br>
              <a:rPr lang="pl-PL" sz="2100">
                <a:latin typeface="Georgia" charset="0"/>
                <a:cs typeface="Times New Roman" charset="0"/>
              </a:rPr>
            </a:br>
            <a:r>
              <a:rPr lang="pl-PL" sz="2100">
                <a:latin typeface="Georgia" charset="0"/>
                <a:cs typeface="Times New Roman" charset="0"/>
              </a:rPr>
              <a:t>*w połowie profili występują przyspieszenia kątowe</a:t>
            </a:r>
          </a:p>
          <a:p>
            <a:pPr eaLnBrk="1"/>
            <a:endParaRPr lang="pl-PL" sz="2100">
              <a:latin typeface="Georgia" charset="0"/>
              <a:cs typeface="Times New Roman" charset="0"/>
            </a:endParaRPr>
          </a:p>
          <a:p>
            <a:pPr eaLnBrk="1"/>
            <a:r>
              <a:rPr lang="pl-PL" sz="2100">
                <a:latin typeface="Georgia" charset="0"/>
                <a:cs typeface="Times New Roman" charset="0"/>
              </a:rPr>
              <a:t>[jako oddzielne eksperymenty dla różnych zagrożeń] </a:t>
            </a:r>
            <a:br>
              <a:rPr lang="pl-PL" sz="2100">
                <a:latin typeface="Georgia" charset="0"/>
                <a:cs typeface="Times New Roman" charset="0"/>
              </a:rPr>
            </a:br>
            <a:r>
              <a:rPr lang="pl-PL" sz="1600">
                <a:latin typeface="Georgia" charset="0"/>
                <a:cs typeface="Times New Roman" charset="0"/>
              </a:rPr>
              <a:t>(por. Kowalczuk, 2004)</a:t>
            </a:r>
            <a:endParaRPr lang="pl-PL" sz="2100">
              <a:latin typeface="Georgia" charset="0"/>
              <a:cs typeface="Times New Roman" charset="0"/>
            </a:endParaRPr>
          </a:p>
          <a:p>
            <a:pPr eaLnBrk="1"/>
            <a:endParaRPr lang="pl-PL" sz="2100">
              <a:latin typeface="Georgia" charset="0"/>
            </a:endParaRPr>
          </a:p>
          <a:p>
            <a:pPr eaLnBrk="1"/>
            <a:endParaRPr lang="pl-PL" sz="210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3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503238" y="3084541"/>
            <a:ext cx="8135937" cy="2411384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kumimoji="0" lang="pl-PL" cap="none" dirty="0">
                <a:latin typeface="Georgia" charset="0"/>
                <a:cs typeface="+mn-cs"/>
              </a:rPr>
              <a:t>RUCHY OCZU JAKO </a:t>
            </a:r>
            <a:r>
              <a:rPr kumimoji="0" lang="pl-PL" cap="none" dirty="0" smtClean="0">
                <a:latin typeface="Georgia" charset="0"/>
                <a:cs typeface="+mn-cs"/>
              </a:rPr>
              <a:t>WSKAŹNIK WYKONANIA </a:t>
            </a:r>
            <a:r>
              <a:rPr kumimoji="0" lang="pl-PL" cap="none" dirty="0">
                <a:latin typeface="Georgia" charset="0"/>
                <a:cs typeface="+mn-cs"/>
              </a:rPr>
              <a:t>MANEWRU </a:t>
            </a:r>
            <a:r>
              <a:rPr kumimoji="0" lang="pl-PL" cap="none" dirty="0" smtClean="0">
                <a:latin typeface="Georgia" charset="0"/>
                <a:cs typeface="+mn-cs"/>
              </a:rPr>
              <a:t/>
            </a:r>
            <a:br>
              <a:rPr kumimoji="0" lang="pl-PL" cap="none" dirty="0" smtClean="0">
                <a:latin typeface="Georgia" charset="0"/>
                <a:cs typeface="+mn-cs"/>
              </a:rPr>
            </a:br>
            <a:r>
              <a:rPr kumimoji="0" lang="pl-PL" cap="none" dirty="0" smtClean="0">
                <a:latin typeface="Georgia" charset="0"/>
                <a:cs typeface="+mn-cs"/>
              </a:rPr>
              <a:t>W </a:t>
            </a:r>
            <a:r>
              <a:rPr kumimoji="0" lang="pl-PL" cap="none" dirty="0">
                <a:latin typeface="Georgia" charset="0"/>
                <a:cs typeface="+mn-cs"/>
              </a:rPr>
              <a:t>WARUNKACH ZWIĘKSZONEGO RYZYKA WYSTĄPIENIA DEZORIENTACJI </a:t>
            </a:r>
            <a:r>
              <a:rPr kumimoji="0" lang="pl-PL" cap="none" dirty="0" smtClean="0">
                <a:latin typeface="Georgia" charset="0"/>
                <a:cs typeface="+mn-cs"/>
              </a:rPr>
              <a:t>PRZESTRZENNEJ.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kumimoji="0" lang="pl-PL" cap="none" dirty="0" smtClean="0">
                <a:latin typeface="Georgia" charset="0"/>
                <a:cs typeface="+mn-cs"/>
              </a:rPr>
              <a:t>Porównanie ekspertów i laików</a:t>
            </a:r>
          </a:p>
        </p:txBody>
      </p:sp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2484438" y="5732463"/>
            <a:ext cx="60483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algn="r" eaLnBrk="1" hangingPunct="1"/>
            <a:r>
              <a:rPr kumimoji="0" lang="pl-PL" sz="2000" i="1">
                <a:latin typeface="Georgia" charset="0"/>
              </a:rPr>
              <a:t>dr Bibianna Bałaj</a:t>
            </a:r>
          </a:p>
        </p:txBody>
      </p:sp>
      <p:grpSp>
        <p:nvGrpSpPr>
          <p:cNvPr id="18435" name="Group 9"/>
          <p:cNvGrpSpPr>
            <a:grpSpLocks/>
          </p:cNvGrpSpPr>
          <p:nvPr/>
        </p:nvGrpSpPr>
        <p:grpSpPr bwMode="auto">
          <a:xfrm>
            <a:off x="4214813" y="2060575"/>
            <a:ext cx="720725" cy="720725"/>
            <a:chOff x="4215600" y="1864800"/>
            <a:chExt cx="720000" cy="720000"/>
          </a:xfrm>
        </p:grpSpPr>
        <p:sp>
          <p:nvSpPr>
            <p:cNvPr id="11" name="Oval 10"/>
            <p:cNvSpPr/>
            <p:nvPr/>
          </p:nvSpPr>
          <p:spPr>
            <a:xfrm>
              <a:off x="4283793" y="1988500"/>
              <a:ext cx="575683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2" name="Oval 11"/>
            <p:cNvSpPr/>
            <p:nvPr/>
          </p:nvSpPr>
          <p:spPr>
            <a:xfrm>
              <a:off x="4356745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3" name="Oval 12"/>
            <p:cNvSpPr/>
            <p:nvPr/>
          </p:nvSpPr>
          <p:spPr>
            <a:xfrm>
              <a:off x="4643794" y="2132818"/>
              <a:ext cx="72952" cy="7136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4" name="Quad Arrow 13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5" name="Quad Arrow 14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  <p:pic>
        <p:nvPicPr>
          <p:cNvPr id="23" name="Obraz 22" descr="umk-logo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0000" y1="72000" x2="50000" y2="72000"/>
                        <a14:backgroundMark x1="39800" y1="29333" x2="39800" y2="29333"/>
                        <a14:backgroundMark x1="41600" y1="27667" x2="41600" y2="27667"/>
                        <a14:backgroundMark x1="37200" y1="34667" x2="37200" y2="34667"/>
                        <a14:backgroundMark x1="61800" y1="34000" x2="61800" y2="34000"/>
                        <a14:backgroundMark x1="63600" y1="56667" x2="63600" y2="56667"/>
                        <a14:backgroundMark x1="55200" y1="25333" x2="55200" y2="25333"/>
                        <a14:backgroundMark x1="40000" y1="66333" x2="40000" y2="6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120" t="21613" r="31681" b="22387"/>
          <a:stretch/>
        </p:blipFill>
        <p:spPr>
          <a:xfrm flipH="1">
            <a:off x="3479611" y="290488"/>
            <a:ext cx="836957" cy="798927"/>
          </a:xfrm>
          <a:prstGeom prst="rect">
            <a:avLst/>
          </a:prstGeom>
        </p:spPr>
      </p:pic>
      <p:pic>
        <p:nvPicPr>
          <p:cNvPr id="24" name="Obraz 23" descr="KUL-logo.gif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00" b="97500" l="1750" r="99500">
                        <a14:foregroundMark x1="69250" y1="21000" x2="69250" y2="21000"/>
                        <a14:foregroundMark x1="55500" y1="17750" x2="55500" y2="17750"/>
                        <a14:foregroundMark x1="39500" y1="19250" x2="39500" y2="19250"/>
                        <a14:foregroundMark x1="11250" y1="19500" x2="11250" y2="19500"/>
                        <a14:foregroundMark x1="15750" y1="23250" x2="15750" y2="23250"/>
                        <a14:foregroundMark x1="13000" y1="30750" x2="13000" y2="30750"/>
                        <a14:foregroundMark x1="15250" y1="29250" x2="15250" y2="29250"/>
                        <a14:foregroundMark x1="12250" y1="26750" x2="12250" y2="26750"/>
                        <a14:foregroundMark x1="21250" y1="18500" x2="21250" y2="18500"/>
                        <a14:foregroundMark x1="25750" y1="20250" x2="25750" y2="20250"/>
                        <a14:foregroundMark x1="28250" y1="17750" x2="28250" y2="17750"/>
                        <a14:foregroundMark x1="34250" y1="17750" x2="34250" y2="17750"/>
                        <a14:foregroundMark x1="40250" y1="15000" x2="40250" y2="15000"/>
                        <a14:foregroundMark x1="46750" y1="6750" x2="46750" y2="6750"/>
                        <a14:foregroundMark x1="50500" y1="3500" x2="50500" y2="3500"/>
                        <a14:foregroundMark x1="92750" y1="46750" x2="92750" y2="46750"/>
                        <a14:foregroundMark x1="94000" y1="58000" x2="94000" y2="58000"/>
                        <a14:foregroundMark x1="58000" y1="92250" x2="58000" y2="92250"/>
                        <a14:foregroundMark x1="47000" y1="94000" x2="47000" y2="94000"/>
                        <a14:foregroundMark x1="53000" y1="97500" x2="53000" y2="97500"/>
                        <a14:foregroundMark x1="5250" y1="47000" x2="5250" y2="47000"/>
                        <a14:foregroundMark x1="1750" y1="45250" x2="1750" y2="45250"/>
                        <a14:foregroundMark x1="99500" y1="46000" x2="99500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0223" y="289456"/>
            <a:ext cx="800080" cy="800080"/>
          </a:xfrm>
          <a:prstGeom prst="rect">
            <a:avLst/>
          </a:prstGeom>
        </p:spPr>
      </p:pic>
      <p:pic>
        <p:nvPicPr>
          <p:cNvPr id="25" name="Obraz 24" descr="LOGO_WIML.jp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85" b="94737" l="3000" r="98500">
                        <a14:foregroundMark x1="52000" y1="16268" x2="52000" y2="16268"/>
                        <a14:foregroundMark x1="64500" y1="11483" x2="64500" y2="11483"/>
                        <a14:foregroundMark x1="82500" y1="5263" x2="82500" y2="5263"/>
                        <a14:foregroundMark x1="93500" y1="9091" x2="93500" y2="9091"/>
                        <a14:foregroundMark x1="98500" y1="11005" x2="98500" y2="11005"/>
                        <a14:foregroundMark x1="41000" y1="13397" x2="41000" y2="13397"/>
                        <a14:foregroundMark x1="12500" y1="48804" x2="12500" y2="48804"/>
                        <a14:foregroundMark x1="5500" y1="63636" x2="5500" y2="63636"/>
                        <a14:foregroundMark x1="7000" y1="91866" x2="7000" y2="91866"/>
                        <a14:foregroundMark x1="11500" y1="95215" x2="11500" y2="95215"/>
                        <a14:foregroundMark x1="3000" y1="69856" x2="3000" y2="69856"/>
                        <a14:foregroundMark x1="58500" y1="75598" x2="58500" y2="75598"/>
                        <a14:foregroundMark x1="59500" y1="84211" x2="59500" y2="84211"/>
                        <a14:foregroundMark x1="63000" y1="76555" x2="63000" y2="76555"/>
                        <a14:foregroundMark x1="58000" y1="77512" x2="58000" y2="77512"/>
                        <a14:foregroundMark x1="39000" y1="67943" x2="39000" y2="67943"/>
                        <a14:foregroundMark x1="35500" y1="66029" x2="35500" y2="66029"/>
                        <a14:foregroundMark x1="76500" y1="51675" x2="76500" y2="51675"/>
                        <a14:foregroundMark x1="84000" y1="58373" x2="84000" y2="58373"/>
                        <a14:foregroundMark x1="82500" y1="66986" x2="82500" y2="66986"/>
                        <a14:foregroundMark x1="79000" y1="71292" x2="79000" y2="71292"/>
                        <a14:foregroundMark x1="67000" y1="48804" x2="67000" y2="48804"/>
                        <a14:foregroundMark x1="55000" y1="53589" x2="55000" y2="53589"/>
                        <a14:foregroundMark x1="67500" y1="34450" x2="67500" y2="34450"/>
                        <a14:foregroundMark x1="69000" y1="37799" x2="69000" y2="37799"/>
                        <a14:foregroundMark x1="75000" y1="41627" x2="75000" y2="41627"/>
                        <a14:foregroundMark x1="79500" y1="44019" x2="79500" y2="44019"/>
                        <a14:foregroundMark x1="81000" y1="49761" x2="81000" y2="49761"/>
                        <a14:foregroundMark x1="88500" y1="54545" x2="88500" y2="54545"/>
                        <a14:backgroundMark x1="52500" y1="51196" x2="52500" y2="51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09502" y="290488"/>
            <a:ext cx="741043" cy="774390"/>
          </a:xfrm>
          <a:prstGeom prst="rect">
            <a:avLst/>
          </a:prstGeom>
        </p:spPr>
      </p:pic>
      <p:pic>
        <p:nvPicPr>
          <p:cNvPr id="26" name="Obraz 25" descr="UMCS_podstaw_12g_ang_gray.e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564"/>
          <a:stretch/>
        </p:blipFill>
        <p:spPr>
          <a:xfrm flipH="1">
            <a:off x="5425058" y="201848"/>
            <a:ext cx="1019190" cy="90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547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Badanie</a:t>
            </a:r>
            <a:endParaRPr lang="pl-PL" dirty="0"/>
          </a:p>
        </p:txBody>
      </p:sp>
      <p:pic>
        <p:nvPicPr>
          <p:cNvPr id="5" name="Obraz 4" descr="Zrzut ekranu 2016-10-06 09.39.4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60" y="2324425"/>
            <a:ext cx="3524285" cy="2893623"/>
          </a:xfrm>
          <a:prstGeom prst="rect">
            <a:avLst/>
          </a:prstGeom>
        </p:spPr>
      </p:pic>
      <p:pic>
        <p:nvPicPr>
          <p:cNvPr id="7" name="Obraz 6" descr="Zrzut ekranu 2015-08-19 12.3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094" y="17830738"/>
            <a:ext cx="5496944" cy="4153840"/>
          </a:xfrm>
          <a:prstGeom prst="rect">
            <a:avLst/>
          </a:prstGeom>
        </p:spPr>
      </p:pic>
      <p:pic>
        <p:nvPicPr>
          <p:cNvPr id="8" name="Obraz 7" descr="Zrzut ekranu 2015-08-19 12.3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494" y="17983138"/>
            <a:ext cx="5496944" cy="4153840"/>
          </a:xfrm>
          <a:prstGeom prst="rect">
            <a:avLst/>
          </a:prstGeom>
        </p:spPr>
      </p:pic>
      <p:pic>
        <p:nvPicPr>
          <p:cNvPr id="9" name="Obraz 8" descr="Zrzut ekranu 2015-08-19 12.3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94" y="18135538"/>
            <a:ext cx="5496944" cy="4153840"/>
          </a:xfrm>
          <a:prstGeom prst="rect">
            <a:avLst/>
          </a:prstGeom>
        </p:spPr>
      </p:pic>
      <p:pic>
        <p:nvPicPr>
          <p:cNvPr id="11" name="Obraz 10" descr="Zrzut ekranu 2015-08-19 12.3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294" y="18287938"/>
            <a:ext cx="5496944" cy="4153840"/>
          </a:xfrm>
          <a:prstGeom prst="rect">
            <a:avLst/>
          </a:prstGeom>
        </p:spPr>
      </p:pic>
      <p:pic>
        <p:nvPicPr>
          <p:cNvPr id="12" name="Obraz 11" descr="Zrzut ekranu 2015-08-19 12.3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94" y="18440338"/>
            <a:ext cx="5496944" cy="4153840"/>
          </a:xfrm>
          <a:prstGeom prst="rect">
            <a:avLst/>
          </a:prstGeom>
        </p:spPr>
      </p:pic>
      <p:pic>
        <p:nvPicPr>
          <p:cNvPr id="13" name="Obraz 12" descr="Zrzut ekranu 2015-08-19 12.38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48" y="2324425"/>
            <a:ext cx="3829248" cy="289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82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Flight </a:t>
            </a:r>
            <a:r>
              <a:rPr lang="pl-PL" dirty="0" err="1" smtClean="0"/>
              <a:t>profiles</a:t>
            </a:r>
            <a:endParaRPr lang="pl-PL" dirty="0"/>
          </a:p>
        </p:txBody>
      </p:sp>
      <p:pic>
        <p:nvPicPr>
          <p:cNvPr id="4" name="Obraz 3" descr="Macintosh HD:Users:Bianka:Dropbox:Zrzuty ekranu:Zrzut ekranu 2016-09-30 21.41.5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828905"/>
            <a:ext cx="6405033" cy="35135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678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kumimoji="0" lang="pl-PL" sz="2800" dirty="0" smtClean="0">
                <a:cs typeface="+mj-cs"/>
              </a:rPr>
              <a:t>1. Osoby badane</a:t>
            </a:r>
            <a:endParaRPr kumimoji="0" lang="pl-PL" sz="2800" dirty="0">
              <a:cs typeface="+mj-cs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marL="0" indent="0">
              <a:buFont typeface="Wingdings 2" charset="0"/>
              <a:buNone/>
              <a:defRPr/>
            </a:pPr>
            <a:r>
              <a:rPr kumimoji="0" lang="pl-PL" dirty="0" smtClean="0">
                <a:cs typeface="+mn-cs"/>
              </a:rPr>
              <a:t>Grupę badawczą stanowią:</a:t>
            </a:r>
          </a:p>
          <a:p>
            <a:pPr>
              <a:defRPr/>
            </a:pPr>
            <a:r>
              <a:rPr kumimoji="0" lang="pl-PL" dirty="0" smtClean="0">
                <a:cs typeface="+mn-cs"/>
              </a:rPr>
              <a:t>20 </a:t>
            </a:r>
            <a:r>
              <a:rPr kumimoji="0" lang="pl-PL" dirty="0">
                <a:cs typeface="+mn-cs"/>
              </a:rPr>
              <a:t>pilotów (grupa ekspercka) </a:t>
            </a:r>
            <a:endParaRPr kumimoji="0" lang="pl-PL" dirty="0" smtClean="0">
              <a:cs typeface="+mn-cs"/>
            </a:endParaRPr>
          </a:p>
          <a:p>
            <a:pPr lvl="1">
              <a:defRPr/>
            </a:pPr>
            <a:r>
              <a:rPr kumimoji="0" lang="pl-PL" dirty="0" smtClean="0"/>
              <a:t>Rekrutacja ekspertów do badań prowadzona jest spośród uczestników szkoleń w WIML</a:t>
            </a:r>
          </a:p>
          <a:p>
            <a:pPr>
              <a:defRPr/>
            </a:pPr>
            <a:r>
              <a:rPr kumimoji="0" lang="pl-PL" dirty="0" smtClean="0">
                <a:cs typeface="+mn-cs"/>
              </a:rPr>
              <a:t>20 </a:t>
            </a:r>
            <a:r>
              <a:rPr kumimoji="0" lang="pl-PL" dirty="0">
                <a:cs typeface="+mn-cs"/>
              </a:rPr>
              <a:t>nie pilotów (grupa laików</a:t>
            </a:r>
            <a:r>
              <a:rPr kumimoji="0" lang="pl-PL" dirty="0" smtClean="0">
                <a:cs typeface="+mn-cs"/>
              </a:rPr>
              <a:t>)</a:t>
            </a:r>
          </a:p>
          <a:p>
            <a:pPr lvl="1">
              <a:defRPr/>
            </a:pPr>
            <a:r>
              <a:rPr kumimoji="0" lang="pl-PL" dirty="0" smtClean="0"/>
              <a:t>Rekrutacja </a:t>
            </a:r>
            <a:r>
              <a:rPr kumimoji="0" lang="pl-PL" dirty="0" err="1" smtClean="0"/>
              <a:t>nieekspertów</a:t>
            </a:r>
            <a:r>
              <a:rPr kumimoji="0" lang="pl-PL" dirty="0" smtClean="0"/>
              <a:t> ma na celu dobranie ich tak, aby nie różnili się od ekspertów ze względu na cechy demograficzne (wiek, miejsce pochodzenia, lata pracy, etc.)</a:t>
            </a:r>
            <a:endParaRPr kumimoji="0" lang="pl-PL" dirty="0"/>
          </a:p>
          <a:p>
            <a:pPr lvl="1">
              <a:defRPr/>
            </a:pPr>
            <a:endParaRPr kumimoji="0" lang="pl-PL" dirty="0" smtClean="0"/>
          </a:p>
          <a:p>
            <a:pPr lvl="1">
              <a:defRPr/>
            </a:pPr>
            <a:r>
              <a:rPr kumimoji="0" lang="pl-PL" dirty="0" smtClean="0"/>
              <a:t>Porównanie </a:t>
            </a:r>
            <a:r>
              <a:rPr kumimoji="0" lang="pl-PL" dirty="0"/>
              <a:t>grup umożliwi realizację szczegółowych celów badawczych, czyli określenie różnic w zachowaniu okoruchowym w zależności od </a:t>
            </a:r>
            <a:r>
              <a:rPr kumimoji="0" lang="pl-PL" dirty="0" smtClean="0"/>
              <a:t>eksperckości</a:t>
            </a:r>
            <a:endParaRPr kumimoji="0" lang="pl-PL" dirty="0"/>
          </a:p>
        </p:txBody>
      </p:sp>
    </p:spTree>
    <p:extLst>
      <p:ext uri="{BB962C8B-B14F-4D97-AF65-F5344CB8AC3E}">
        <p14:creationId xmlns:p14="http://schemas.microsoft.com/office/powerpoint/2010/main" val="1970142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acintosh HD:Users:Bianka:Documents:SGM-do-art-2016-02-09-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38002"/>
            <a:ext cx="5638800" cy="158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rzut ekranu 2016-10-06 09.39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93" y="283837"/>
            <a:ext cx="2168843" cy="940021"/>
          </a:xfrm>
          <a:prstGeom prst="rect">
            <a:avLst/>
          </a:prstGeom>
        </p:spPr>
      </p:pic>
      <p:pic>
        <p:nvPicPr>
          <p:cNvPr id="6" name="image36.png" descr="[12] threshold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 bwMode="auto">
          <a:xfrm>
            <a:off x="867185" y="3869388"/>
            <a:ext cx="2032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6.png" descr="[13] MagicBox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>
            <a:fillRect/>
          </a:stretch>
        </p:blipFill>
        <p:spPr bwMode="auto">
          <a:xfrm>
            <a:off x="3488443" y="3869388"/>
            <a:ext cx="2032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ymbol zastępczy zawartości 3" descr="b1-p1-0-sciezka-ogama.PNG"/>
          <p:cNvPicPr>
            <a:picLocks noGrp="1" noChangeAspect="1"/>
          </p:cNvPicPr>
          <p:nvPr>
            <p:ph sz="quarter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9" r="815"/>
          <a:stretch/>
        </p:blipFill>
        <p:spPr>
          <a:xfrm>
            <a:off x="6066725" y="3869388"/>
            <a:ext cx="1854467" cy="1524000"/>
          </a:xfrm>
        </p:spPr>
      </p:pic>
    </p:spTree>
    <p:extLst>
      <p:ext uri="{BB962C8B-B14F-4D97-AF65-F5344CB8AC3E}">
        <p14:creationId xmlns:p14="http://schemas.microsoft.com/office/powerpoint/2010/main" val="3876747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301625" y="293688"/>
            <a:ext cx="8534400" cy="758825"/>
          </a:xfrm>
        </p:spPr>
        <p:txBody>
          <a:bodyPr/>
          <a:lstStyle/>
          <a:p>
            <a:pPr algn="l" eaLnBrk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r>
              <a:rPr lang="pl-PL" sz="2800">
                <a:solidFill>
                  <a:srgbClr val="7B9899"/>
                </a:solidFill>
                <a:latin typeface="Georgia" charset="0"/>
              </a:rPr>
              <a:t>Zmienne niezależne: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539750" y="1700213"/>
            <a:ext cx="7848600" cy="4356100"/>
          </a:xfrm>
        </p:spPr>
        <p:txBody>
          <a:bodyPr tIns="0"/>
          <a:lstStyle/>
          <a:p>
            <a:pPr marL="0" indent="0" eaLnBrk="1"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1800">
                <a:latin typeface="Georgia" charset="0"/>
                <a:cs typeface="Times New Roman" charset="0"/>
              </a:rPr>
              <a:t>ZN: </a:t>
            </a:r>
            <a:r>
              <a:rPr lang="pl-PL" sz="1800" b="1">
                <a:latin typeface="Georgia" charset="0"/>
                <a:cs typeface="Times New Roman" charset="0"/>
              </a:rPr>
              <a:t>eksperckość</a:t>
            </a:r>
            <a:r>
              <a:rPr lang="pl-PL" sz="1800">
                <a:latin typeface="Georgia" charset="0"/>
                <a:cs typeface="Times New Roman" charset="0"/>
              </a:rPr>
              <a:t> </a:t>
            </a:r>
            <a:r>
              <a:rPr lang="pl-PL" sz="1400" i="1">
                <a:latin typeface="Georgia" charset="0"/>
                <a:cs typeface="Times New Roman" charset="0"/>
              </a:rPr>
              <a:t>[dane niezależne: eksperci – </a:t>
            </a:r>
            <a:r>
              <a:rPr lang="pl-PL" sz="1400" i="1">
                <a:solidFill>
                  <a:srgbClr val="4B5064"/>
                </a:solidFill>
                <a:latin typeface="Georgia" charset="0"/>
                <a:cs typeface="Times New Roman" charset="0"/>
              </a:rPr>
              <a:t>piloci zawodowi</a:t>
            </a:r>
            <a:r>
              <a:rPr lang="pl-PL" sz="1400" i="1">
                <a:latin typeface="Georgia" charset="0"/>
                <a:cs typeface="Times New Roman" charset="0"/>
              </a:rPr>
              <a:t>; </a:t>
            </a:r>
            <a:r>
              <a:rPr lang="pl-PL" sz="1400" i="1">
                <a:solidFill>
                  <a:srgbClr val="4B5064"/>
                </a:solidFill>
                <a:latin typeface="Georgia" charset="0"/>
                <a:cs typeface="Times New Roman" charset="0"/>
              </a:rPr>
              <a:t>laicy</a:t>
            </a:r>
            <a:r>
              <a:rPr lang="pl-PL" sz="1400" i="1">
                <a:latin typeface="Georgia" charset="0"/>
                <a:cs typeface="Times New Roman" charset="0"/>
              </a:rPr>
              <a:t> – członkowie klubów aerodynamicznych, po wstępnym treningu obsługi symulatora; lub zupełnie bez doświadczenia po ok. 3-godz. treningu, z warunkiem minimalnym umiejętność utrzymania lotu poziomego, zmiana wysokości lotu, utrzymywanie i kontrola wskaźników lotu wg Cheung, 2003; </a:t>
            </a:r>
            <a:r>
              <a:rPr lang="pl-PL" sz="1600">
                <a:latin typeface="Georgia" charset="0"/>
              </a:rPr>
              <a:t>piloci z licencjami prywatnymi, ale nie instruktorzy,</a:t>
            </a:r>
            <a:r>
              <a:rPr lang="pl-PL" sz="1400" i="1">
                <a:latin typeface="Georgia" charset="0"/>
                <a:cs typeface="Times New Roman" charset="0"/>
              </a:rPr>
              <a:t> wg Schriver, 2008] </a:t>
            </a:r>
            <a:br>
              <a:rPr lang="pl-PL" sz="1400" i="1">
                <a:latin typeface="Georgia" charset="0"/>
                <a:cs typeface="Times New Roman" charset="0"/>
              </a:rPr>
            </a:br>
            <a:r>
              <a:rPr lang="pl-PL" sz="1400" i="1">
                <a:latin typeface="Georgia" charset="0"/>
                <a:cs typeface="Times New Roman" charset="0"/>
              </a:rPr>
              <a:t>(por. Bellenkes, Wickens, Kramer, 1997; Huemer, i in., 2005; Kasarskis, i in., 2001)</a:t>
            </a:r>
          </a:p>
          <a:p>
            <a:pPr marL="0" indent="0" eaLnBrk="1"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1400" i="1">
                <a:latin typeface="Georgia" charset="0"/>
                <a:cs typeface="Times New Roman" charset="0"/>
              </a:rPr>
              <a:t>*w niektórych bad. porównywano ogólne zdolności, np. </a:t>
            </a:r>
            <a:r>
              <a:rPr lang="pl-PL" sz="1400" i="1">
                <a:solidFill>
                  <a:srgbClr val="4B5064"/>
                </a:solidFill>
                <a:latin typeface="Georgia" charset="0"/>
                <a:cs typeface="Times New Roman" charset="0"/>
              </a:rPr>
              <a:t>pamięć operacyjną</a:t>
            </a:r>
            <a:r>
              <a:rPr lang="pl-PL" sz="1400" i="1">
                <a:latin typeface="Georgia" charset="0"/>
                <a:cs typeface="Times New Roman" charset="0"/>
              </a:rPr>
              <a:t> (żeby pokazać, że eksperci różnią się wiedzą i specyficznymi umiejętnościami a nie ogólnymi zdolnościami)</a:t>
            </a:r>
            <a:endParaRPr lang="pl-PL" sz="1800">
              <a:latin typeface="Georgia" charset="0"/>
              <a:cs typeface="Times New Roman" charset="0"/>
            </a:endParaRPr>
          </a:p>
          <a:p>
            <a:pPr marL="0" indent="0" eaLnBrk="1">
              <a:lnSpc>
                <a:spcPct val="140000"/>
              </a:lnSpc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pl-PL" sz="1800">
              <a:latin typeface="Georgia" charset="0"/>
              <a:cs typeface="Times New Roman" charset="0"/>
            </a:endParaRPr>
          </a:p>
          <a:p>
            <a:pPr marL="0" indent="0" eaLnBrk="1">
              <a:lnSpc>
                <a:spcPct val="140000"/>
              </a:lnSpc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1800">
                <a:latin typeface="Georgia" charset="0"/>
                <a:cs typeface="Times New Roman" charset="0"/>
              </a:rPr>
              <a:t>ZN: </a:t>
            </a:r>
            <a:r>
              <a:rPr lang="pl-PL" sz="1800" b="1">
                <a:latin typeface="Georgia" charset="0"/>
                <a:cs typeface="Times New Roman" charset="0"/>
              </a:rPr>
              <a:t>wystąpienie bodźca dezorientującego </a:t>
            </a:r>
            <a:br>
              <a:rPr lang="pl-PL" sz="1800" b="1">
                <a:latin typeface="Georgia" charset="0"/>
                <a:cs typeface="Times New Roman" charset="0"/>
              </a:rPr>
            </a:br>
            <a:r>
              <a:rPr lang="pl-PL" sz="1600" i="1">
                <a:latin typeface="Georgia" charset="0"/>
                <a:cs typeface="Times New Roman" charset="0"/>
              </a:rPr>
              <a:t>(powt pom. - element dezorientujący lub brak)</a:t>
            </a:r>
          </a:p>
        </p:txBody>
      </p:sp>
    </p:spTree>
    <p:extLst>
      <p:ext uri="{BB962C8B-B14F-4D97-AF65-F5344CB8AC3E}">
        <p14:creationId xmlns:p14="http://schemas.microsoft.com/office/powerpoint/2010/main" val="66356525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6400800" cy="587375"/>
          </a:xfrm>
        </p:spPr>
        <p:txBody>
          <a:bodyPr/>
          <a:lstStyle/>
          <a:p>
            <a:pPr algn="l" eaLnBrk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r>
              <a:rPr lang="pl-PL" sz="2800">
                <a:solidFill>
                  <a:srgbClr val="7B9899"/>
                </a:solidFill>
                <a:latin typeface="Georgia" charset="0"/>
              </a:rPr>
              <a:t>Zmienne zależne: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1541463"/>
            <a:ext cx="8424862" cy="4767262"/>
          </a:xfrm>
        </p:spPr>
        <p:txBody>
          <a:bodyPr tIns="0"/>
          <a:lstStyle/>
          <a:p>
            <a:pPr marL="96838" indent="0" algn="just" eaLnBrk="1"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1600" dirty="0">
                <a:latin typeface="Georgia" charset="0"/>
              </a:rPr>
              <a:t>ZZ: wskaźniki okoruchowe</a:t>
            </a:r>
          </a:p>
          <a:p>
            <a:pPr marL="382588" indent="-285750" eaLnBrk="1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1600" dirty="0" smtClean="0">
                <a:latin typeface="Georgia" charset="0"/>
                <a:cs typeface="Times New Roman" charset="0"/>
              </a:rPr>
              <a:t>Częstotliwość i </a:t>
            </a:r>
            <a:r>
              <a:rPr lang="pl-PL" sz="1600" dirty="0">
                <a:latin typeface="Georgia" charset="0"/>
                <a:cs typeface="Times New Roman" charset="0"/>
              </a:rPr>
              <a:t>czas trwania fiksacji, długość </a:t>
            </a:r>
            <a:r>
              <a:rPr lang="pl-PL" sz="1600" dirty="0" err="1" smtClean="0">
                <a:latin typeface="Georgia" charset="0"/>
                <a:cs typeface="Times New Roman" charset="0"/>
              </a:rPr>
              <a:t>sakkad</a:t>
            </a:r>
            <a:r>
              <a:rPr lang="pl-PL" sz="1600" dirty="0" smtClean="0">
                <a:latin typeface="Georgia" charset="0"/>
                <a:cs typeface="Times New Roman" charset="0"/>
              </a:rPr>
              <a:t> </a:t>
            </a:r>
            <a:r>
              <a:rPr lang="pl-PL" sz="1600" dirty="0">
                <a:latin typeface="Georgia" charset="0"/>
                <a:cs typeface="Times New Roman" charset="0"/>
              </a:rPr>
              <a:t/>
            </a:r>
            <a:br>
              <a:rPr lang="pl-PL" sz="1600" dirty="0">
                <a:latin typeface="Georgia" charset="0"/>
                <a:cs typeface="Times New Roman" charset="0"/>
              </a:rPr>
            </a:br>
            <a:r>
              <a:rPr lang="pl-PL" sz="1600" dirty="0">
                <a:latin typeface="Georgia" charset="0"/>
                <a:cs typeface="Times New Roman" charset="0"/>
              </a:rPr>
              <a:t>(por. </a:t>
            </a:r>
            <a:r>
              <a:rPr lang="en-US" sz="1600" dirty="0" err="1">
                <a:latin typeface="Georgia" charset="0"/>
                <a:cs typeface="Times New Roman" charset="0"/>
              </a:rPr>
              <a:t>Bellenkes</a:t>
            </a:r>
            <a:r>
              <a:rPr lang="en-US" sz="1600" dirty="0">
                <a:latin typeface="Georgia" charset="0"/>
                <a:cs typeface="Times New Roman" charset="0"/>
              </a:rPr>
              <a:t>, </a:t>
            </a:r>
            <a:r>
              <a:rPr lang="en-US" sz="1600" dirty="0" err="1">
                <a:latin typeface="Georgia" charset="0"/>
                <a:cs typeface="Times New Roman" charset="0"/>
              </a:rPr>
              <a:t>Wickens</a:t>
            </a:r>
            <a:r>
              <a:rPr lang="en-US" sz="1600" dirty="0">
                <a:latin typeface="Georgia" charset="0"/>
                <a:cs typeface="Times New Roman" charset="0"/>
              </a:rPr>
              <a:t>, Kramer, 1997; </a:t>
            </a:r>
            <a:r>
              <a:rPr lang="en-US" sz="1600" dirty="0" err="1">
                <a:latin typeface="Georgia" charset="0"/>
                <a:cs typeface="Times New Roman" charset="0"/>
              </a:rPr>
              <a:t>Kasarskis</a:t>
            </a:r>
            <a:r>
              <a:rPr lang="en-US" sz="1600" dirty="0">
                <a:latin typeface="Georgia" charset="0"/>
                <a:cs typeface="Times New Roman" charset="0"/>
              </a:rPr>
              <a:t>, </a:t>
            </a:r>
            <a:r>
              <a:rPr lang="en-US" sz="1600" dirty="0" err="1">
                <a:latin typeface="Georgia" charset="0"/>
                <a:cs typeface="Times New Roman" charset="0"/>
              </a:rPr>
              <a:t>i</a:t>
            </a:r>
            <a:r>
              <a:rPr lang="en-US" sz="1600" dirty="0">
                <a:latin typeface="Georgia" charset="0"/>
                <a:cs typeface="Times New Roman" charset="0"/>
              </a:rPr>
              <a:t> in., 2001),</a:t>
            </a:r>
          </a:p>
          <a:p>
            <a:pPr marL="382588" indent="-285750" eaLnBrk="1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1600" dirty="0" smtClean="0">
                <a:latin typeface="Georgia" charset="0"/>
                <a:cs typeface="Times New Roman" charset="0"/>
              </a:rPr>
              <a:t>Analiza </a:t>
            </a:r>
            <a:r>
              <a:rPr lang="pl-PL" sz="1600" dirty="0">
                <a:latin typeface="Georgia" charset="0"/>
                <a:cs typeface="Times New Roman" charset="0"/>
              </a:rPr>
              <a:t>regionów zainteresowania [podział AOI na instrumenty związane z nawigacją, stanem technicznym oraz widok zewnętrzny (por. </a:t>
            </a:r>
            <a:r>
              <a:rPr lang="pl-PL" sz="1600" dirty="0" err="1">
                <a:latin typeface="Georgia" charset="0"/>
                <a:cs typeface="Times New Roman" charset="0"/>
              </a:rPr>
              <a:t>Huemer</a:t>
            </a:r>
            <a:r>
              <a:rPr lang="pl-PL" sz="1600" dirty="0">
                <a:latin typeface="Georgia" charset="0"/>
                <a:cs typeface="Times New Roman" charset="0"/>
              </a:rPr>
              <a:t>, i in., 2005; van de </a:t>
            </a:r>
            <a:r>
              <a:rPr lang="pl-PL" sz="1600" dirty="0" err="1">
                <a:latin typeface="Georgia" charset="0"/>
                <a:cs typeface="Times New Roman" charset="0"/>
              </a:rPr>
              <a:t>Merwe</a:t>
            </a:r>
            <a:r>
              <a:rPr lang="pl-PL" sz="1600" dirty="0">
                <a:latin typeface="Georgia" charset="0"/>
                <a:cs typeface="Times New Roman" charset="0"/>
              </a:rPr>
              <a:t>, van </a:t>
            </a:r>
            <a:r>
              <a:rPr lang="pl-PL" sz="1600" dirty="0" err="1">
                <a:latin typeface="Georgia" charset="0"/>
                <a:cs typeface="Times New Roman" charset="0"/>
              </a:rPr>
              <a:t>Dijk</a:t>
            </a:r>
            <a:r>
              <a:rPr lang="pl-PL" sz="1600" dirty="0">
                <a:latin typeface="Georgia" charset="0"/>
                <a:cs typeface="Times New Roman" charset="0"/>
              </a:rPr>
              <a:t>, Zon, 2012); analiza procentowa czasów fiksacji wzroku w regionach odpowiednio do fazy lotu</a:t>
            </a:r>
            <a:r>
              <a:rPr lang="pl-PL" sz="1600" dirty="0" smtClean="0">
                <a:latin typeface="Georgia" charset="0"/>
                <a:cs typeface="Times New Roman" charset="0"/>
              </a:rPr>
              <a:t>]</a:t>
            </a:r>
          </a:p>
          <a:p>
            <a:pPr marL="382588" indent="-285750" eaLnBrk="1">
              <a:buSzPct val="45000"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1600" dirty="0" smtClean="0">
                <a:latin typeface="Georgia" charset="0"/>
                <a:cs typeface="Times New Roman" charset="0"/>
              </a:rPr>
              <a:t>Porównanie podobieństwa ścieżek wzrokowych (</a:t>
            </a:r>
            <a:r>
              <a:rPr lang="pl-PL" sz="1600" dirty="0" err="1" smtClean="0">
                <a:latin typeface="Georgia" charset="0"/>
                <a:cs typeface="Times New Roman" charset="0"/>
              </a:rPr>
              <a:t>Levenstein</a:t>
            </a:r>
            <a:r>
              <a:rPr lang="pl-PL" sz="1600" dirty="0" smtClean="0">
                <a:latin typeface="Georgia" charset="0"/>
                <a:cs typeface="Times New Roman" charset="0"/>
              </a:rPr>
              <a:t>)</a:t>
            </a:r>
          </a:p>
          <a:p>
            <a:pPr marL="96838" indent="0"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pl-PL" sz="1600" dirty="0" smtClean="0">
              <a:latin typeface="Georgia" charset="0"/>
            </a:endParaRPr>
          </a:p>
          <a:p>
            <a:pPr marL="96838" indent="0"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1600" dirty="0" smtClean="0">
                <a:latin typeface="Georgia" charset="0"/>
              </a:rPr>
              <a:t>ZZ</a:t>
            </a:r>
            <a:r>
              <a:rPr lang="pl-PL" sz="1600" dirty="0">
                <a:latin typeface="Georgia" charset="0"/>
              </a:rPr>
              <a:t>: poprawność </a:t>
            </a:r>
            <a:r>
              <a:rPr lang="pl-PL" sz="1600" dirty="0" smtClean="0">
                <a:latin typeface="Georgia" charset="0"/>
              </a:rPr>
              <a:t>wykonania manewru</a:t>
            </a:r>
            <a:r>
              <a:rPr lang="pl-PL" sz="1600" dirty="0">
                <a:latin typeface="Georgia" charset="0"/>
              </a:rPr>
              <a:t/>
            </a:r>
            <a:br>
              <a:rPr lang="pl-PL" sz="1600" dirty="0">
                <a:latin typeface="Georgia" charset="0"/>
              </a:rPr>
            </a:br>
            <a:r>
              <a:rPr lang="pl-PL" sz="1600" dirty="0" smtClean="0">
                <a:latin typeface="Georgia" charset="0"/>
              </a:rPr>
              <a:t>(osiągnięcie </a:t>
            </a:r>
            <a:r>
              <a:rPr lang="pl-PL" sz="1600" dirty="0">
                <a:latin typeface="Georgia" charset="0"/>
              </a:rPr>
              <a:t>zadanej wysokości lotu, utrzymywanie prędkości </a:t>
            </a:r>
            <a:br>
              <a:rPr lang="pl-PL" sz="1600" dirty="0">
                <a:latin typeface="Georgia" charset="0"/>
              </a:rPr>
            </a:br>
            <a:r>
              <a:rPr lang="pl-PL" sz="1600" dirty="0">
                <a:latin typeface="Georgia" charset="0"/>
              </a:rPr>
              <a:t>w dopuszczalnych granicach, por. </a:t>
            </a:r>
            <a:r>
              <a:rPr lang="pl-PL" sz="1600" dirty="0" err="1">
                <a:latin typeface="Georgia" charset="0"/>
              </a:rPr>
              <a:t>Cheung</a:t>
            </a:r>
            <a:r>
              <a:rPr lang="pl-PL" sz="1600" dirty="0">
                <a:latin typeface="Georgia" charset="0"/>
              </a:rPr>
              <a:t>, </a:t>
            </a:r>
            <a:r>
              <a:rPr lang="pl-PL" sz="1600" dirty="0" err="1">
                <a:latin typeface="Georgia" charset="0"/>
              </a:rPr>
              <a:t>Hofer</a:t>
            </a:r>
            <a:r>
              <a:rPr lang="pl-PL" sz="1600" dirty="0">
                <a:latin typeface="Georgia" charset="0"/>
              </a:rPr>
              <a:t>, 2003; ew. błędy, odchylenia od właściwych wartości parametrów: prędkości, nachylenia, Utrata kierunku lotu, utrata prędkości, błędna ocena odległości, niekontrolowany rozchód paliwa, niewłaściwe przygotowanie do lotu, nieodpowiedni plan lotu, etc.</a:t>
            </a:r>
            <a:r>
              <a:rPr lang="pl-PL" sz="1600" dirty="0" smtClean="0">
                <a:latin typeface="Georgia" charset="0"/>
              </a:rPr>
              <a:t>)</a:t>
            </a:r>
            <a:endParaRPr lang="pl-PL" sz="1600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928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293688"/>
            <a:ext cx="8534400" cy="758825"/>
          </a:xfrm>
        </p:spPr>
        <p:txBody>
          <a:bodyPr/>
          <a:lstStyle/>
          <a:p>
            <a:pPr algn="l">
              <a:defRPr/>
            </a:pPr>
            <a:r>
              <a:rPr lang="pl-PL" sz="2800" dirty="0" smtClean="0">
                <a:ea typeface="+mj-ea"/>
              </a:rPr>
              <a:t>Zmienne kontrolowane</a:t>
            </a:r>
            <a:endParaRPr lang="pl-PL" sz="2800" dirty="0">
              <a:ea typeface="+mj-ea"/>
            </a:endParaRPr>
          </a:p>
        </p:txBody>
      </p:sp>
      <p:sp>
        <p:nvSpPr>
          <p:cNvPr id="37891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68313" y="1695450"/>
            <a:ext cx="8135937" cy="4397375"/>
          </a:xfrm>
        </p:spPr>
        <p:txBody>
          <a:bodyPr/>
          <a:lstStyle/>
          <a:p>
            <a:r>
              <a:rPr lang="pl-PL" sz="2000">
                <a:latin typeface="Georgia" charset="0"/>
              </a:rPr>
              <a:t>Pomiar funkcji poznawczych (zarówno ekspertów, jak i nowicjuszy) służyć będzie identyfikacji czynników (pamięciowych, uwagowych, zdolności przestrzennych, percepcji czasu) występujących po stronie pilota, które mogą modyfikować przebieg skaningu wzrokowego oraz poziom wykonania zadania w sytuacji zagrożenia dezorientacją przestrzenną.</a:t>
            </a:r>
          </a:p>
        </p:txBody>
      </p:sp>
    </p:spTree>
    <p:extLst>
      <p:ext uri="{BB962C8B-B14F-4D97-AF65-F5344CB8AC3E}">
        <p14:creationId xmlns:p14="http://schemas.microsoft.com/office/powerpoint/2010/main" val="806821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</a:tabLst>
            </a:pPr>
            <a:r>
              <a:rPr kumimoji="0" lang="pl-PL" sz="2800" dirty="0" smtClean="0">
                <a:solidFill>
                  <a:srgbClr val="7B9899"/>
                </a:solidFill>
                <a:latin typeface="Georgia" charset="0"/>
              </a:rPr>
              <a:t>Zmienne:</a:t>
            </a:r>
            <a:endParaRPr kumimoji="0" lang="pl-PL" sz="2800" dirty="0">
              <a:solidFill>
                <a:srgbClr val="7B9899"/>
              </a:solidFill>
              <a:latin typeface="Georgia" charset="0"/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 tIns="0" anchor="ctr"/>
          <a:lstStyle/>
          <a:p>
            <a:pPr marL="0" indent="0" eaLnBrk="1"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kumimoji="0" lang="pl-PL" sz="1800" dirty="0">
                <a:latin typeface="Georgia" charset="0"/>
                <a:cs typeface="Times New Roman" charset="0"/>
              </a:rPr>
              <a:t>ZN: </a:t>
            </a:r>
            <a:r>
              <a:rPr kumimoji="0" lang="pl-PL" sz="1800" b="1" dirty="0">
                <a:latin typeface="Georgia" charset="0"/>
                <a:cs typeface="Times New Roman" charset="0"/>
              </a:rPr>
              <a:t>eksperckość</a:t>
            </a:r>
            <a:r>
              <a:rPr kumimoji="0" lang="pl-PL" sz="1800" dirty="0">
                <a:latin typeface="Georgia" charset="0"/>
                <a:cs typeface="Times New Roman" charset="0"/>
              </a:rPr>
              <a:t> </a:t>
            </a:r>
            <a:r>
              <a:rPr kumimoji="0" lang="pl-PL" sz="1800" dirty="0" smtClean="0">
                <a:latin typeface="Georgia" charset="0"/>
                <a:cs typeface="Times New Roman" charset="0"/>
              </a:rPr>
              <a:t/>
            </a:r>
            <a:br>
              <a:rPr kumimoji="0" lang="pl-PL" sz="1800" dirty="0" smtClean="0">
                <a:latin typeface="Georgia" charset="0"/>
                <a:cs typeface="Times New Roman" charset="0"/>
              </a:rPr>
            </a:br>
            <a:r>
              <a:rPr kumimoji="0" lang="pl-PL" sz="1400" i="1" dirty="0" smtClean="0">
                <a:latin typeface="Georgia" charset="0"/>
                <a:cs typeface="Times New Roman" charset="0"/>
              </a:rPr>
              <a:t>(dane </a:t>
            </a:r>
            <a:r>
              <a:rPr kumimoji="0" lang="pl-PL" sz="1400" i="1" dirty="0">
                <a:latin typeface="Georgia" charset="0"/>
                <a:cs typeface="Times New Roman" charset="0"/>
              </a:rPr>
              <a:t>niezależne: eksperci – </a:t>
            </a:r>
            <a:r>
              <a:rPr kumimoji="0" lang="pl-PL" sz="1400" i="1" dirty="0">
                <a:solidFill>
                  <a:srgbClr val="4B5064"/>
                </a:solidFill>
                <a:latin typeface="Georgia" charset="0"/>
                <a:cs typeface="Times New Roman" charset="0"/>
              </a:rPr>
              <a:t>piloci zawodowi</a:t>
            </a:r>
            <a:r>
              <a:rPr kumimoji="0" lang="pl-PL" sz="1400" i="1" dirty="0">
                <a:latin typeface="Georgia" charset="0"/>
                <a:cs typeface="Times New Roman" charset="0"/>
              </a:rPr>
              <a:t>; </a:t>
            </a:r>
            <a:r>
              <a:rPr kumimoji="0" lang="pl-PL" sz="1400" i="1" dirty="0">
                <a:solidFill>
                  <a:srgbClr val="4B5064"/>
                </a:solidFill>
                <a:latin typeface="Georgia" charset="0"/>
                <a:cs typeface="Times New Roman" charset="0"/>
              </a:rPr>
              <a:t>laicy</a:t>
            </a:r>
            <a:r>
              <a:rPr kumimoji="0" lang="pl-PL" sz="1400" i="1" dirty="0">
                <a:latin typeface="Georgia" charset="0"/>
                <a:cs typeface="Times New Roman" charset="0"/>
              </a:rPr>
              <a:t> –zupełnie bez </a:t>
            </a:r>
            <a:r>
              <a:rPr kumimoji="0" lang="pl-PL" sz="1400" i="1" dirty="0" smtClean="0">
                <a:latin typeface="Georgia" charset="0"/>
                <a:cs typeface="Times New Roman" charset="0"/>
              </a:rPr>
              <a:t>doświadczenia)</a:t>
            </a:r>
          </a:p>
          <a:p>
            <a:pPr marL="0" indent="0" eaLnBrk="1"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kumimoji="0" lang="pl-PL" sz="1400" i="1" dirty="0" smtClean="0">
              <a:latin typeface="Georgia" charset="0"/>
              <a:cs typeface="Times New Roman" charset="0"/>
            </a:endParaRPr>
          </a:p>
          <a:p>
            <a:pPr marL="0" indent="0" eaLnBrk="1"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kumimoji="0" lang="pl-PL" sz="1800" dirty="0" smtClean="0">
                <a:latin typeface="Georgia" charset="0"/>
                <a:cs typeface="Times New Roman" charset="0"/>
              </a:rPr>
              <a:t>ZN</a:t>
            </a:r>
            <a:r>
              <a:rPr kumimoji="0" lang="pl-PL" sz="1800" dirty="0">
                <a:latin typeface="Georgia" charset="0"/>
                <a:cs typeface="Times New Roman" charset="0"/>
              </a:rPr>
              <a:t>: </a:t>
            </a:r>
            <a:r>
              <a:rPr kumimoji="0" lang="pl-PL" sz="1800" b="1" dirty="0">
                <a:latin typeface="Georgia" charset="0"/>
                <a:cs typeface="Times New Roman" charset="0"/>
              </a:rPr>
              <a:t>wystąpienie bodźca dezorientującego </a:t>
            </a:r>
            <a:br>
              <a:rPr kumimoji="0" lang="pl-PL" sz="1800" b="1" dirty="0">
                <a:latin typeface="Georgia" charset="0"/>
                <a:cs typeface="Times New Roman" charset="0"/>
              </a:rPr>
            </a:br>
            <a:r>
              <a:rPr kumimoji="0" lang="pl-PL" sz="1600" i="1" dirty="0">
                <a:latin typeface="Georgia" charset="0"/>
                <a:cs typeface="Times New Roman" charset="0"/>
              </a:rPr>
              <a:t>(</a:t>
            </a:r>
            <a:r>
              <a:rPr kumimoji="0" lang="pl-PL" sz="1600" i="1" dirty="0" err="1">
                <a:latin typeface="Georgia" charset="0"/>
                <a:cs typeface="Times New Roman" charset="0"/>
              </a:rPr>
              <a:t>powt</a:t>
            </a:r>
            <a:r>
              <a:rPr kumimoji="0" lang="pl-PL" sz="1600" i="1" dirty="0">
                <a:latin typeface="Georgia" charset="0"/>
                <a:cs typeface="Times New Roman" charset="0"/>
              </a:rPr>
              <a:t> pom. - element dezorientujący lub brak)</a:t>
            </a:r>
          </a:p>
          <a:p>
            <a:pPr marL="0" indent="0" eaLnBrk="1">
              <a:lnSpc>
                <a:spcPct val="140000"/>
              </a:lnSpc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kumimoji="0" lang="pl-PL" sz="1800" dirty="0" smtClean="0">
              <a:latin typeface="Georgia" charset="0"/>
              <a:cs typeface="Times New Roman" charset="0"/>
            </a:endParaRPr>
          </a:p>
          <a:p>
            <a:pPr marL="0" indent="0" eaLnBrk="1">
              <a:lnSpc>
                <a:spcPct val="140000"/>
              </a:lnSpc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kumimoji="0" lang="pl-PL" sz="1800" dirty="0" smtClean="0">
                <a:latin typeface="Georgia" charset="0"/>
                <a:cs typeface="Times New Roman" charset="0"/>
              </a:rPr>
              <a:t>ZK: uwaga wzrokowa i </a:t>
            </a:r>
            <a:r>
              <a:rPr kumimoji="0" lang="pl-PL" sz="1800" smtClean="0">
                <a:latin typeface="Georgia" charset="0"/>
                <a:cs typeface="Times New Roman" charset="0"/>
              </a:rPr>
              <a:t>pamięć wzrokowa</a:t>
            </a:r>
          </a:p>
          <a:p>
            <a:pPr marL="0" indent="0" eaLnBrk="1">
              <a:lnSpc>
                <a:spcPct val="140000"/>
              </a:lnSpc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kumimoji="0" lang="pl-PL" sz="1800" dirty="0">
              <a:latin typeface="Georgia" charset="0"/>
              <a:cs typeface="Times New Roman" charset="0"/>
            </a:endParaRPr>
          </a:p>
          <a:p>
            <a:pPr marL="0" indent="0" eaLnBrk="1">
              <a:buNone/>
            </a:pPr>
            <a:r>
              <a:rPr kumimoji="0" lang="pl-PL" sz="2100" dirty="0" smtClean="0">
                <a:latin typeface="Georgia" charset="0"/>
              </a:rPr>
              <a:t>ZZ: wskaźniki oko-ruchowe</a:t>
            </a:r>
          </a:p>
          <a:p>
            <a:pPr marL="0" indent="0" eaLnBrk="1">
              <a:buFont typeface="Arial" charset="0"/>
              <a:buChar char="•"/>
            </a:pPr>
            <a:r>
              <a:rPr kumimoji="0" lang="pl-PL" sz="1800" dirty="0" smtClean="0">
                <a:latin typeface="Georgia" charset="0"/>
              </a:rPr>
              <a:t>analiza procentowa czasów fiksacji wzroku w regionach zainteresowania </a:t>
            </a:r>
          </a:p>
          <a:p>
            <a:pPr marL="0" indent="0" eaLnBrk="1">
              <a:buNone/>
            </a:pPr>
            <a:endParaRPr kumimoji="0" lang="pl-PL" sz="1800" dirty="0">
              <a:latin typeface="Georgia" charset="0"/>
            </a:endParaRPr>
          </a:p>
          <a:p>
            <a:pPr marL="0" indent="0" eaLnBrk="1">
              <a:buNone/>
            </a:pPr>
            <a:r>
              <a:rPr kumimoji="0" lang="pl-PL" sz="1800" dirty="0" smtClean="0">
                <a:latin typeface="Georgia" charset="0"/>
              </a:rPr>
              <a:t>(MANOVA dla 7 ZZ; 6x dla każdego profilu)</a:t>
            </a:r>
          </a:p>
          <a:p>
            <a:pPr marL="0" indent="0" eaLnBrk="1">
              <a:lnSpc>
                <a:spcPct val="140000"/>
              </a:lnSpc>
              <a:buFont typeface="Wingdings 2" charset="0"/>
              <a:buNone/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kumimoji="0" lang="pl-PL" sz="1600" i="1" dirty="0">
              <a:latin typeface="Georgia" charset="0"/>
              <a:cs typeface="Times New Roman" charset="0"/>
            </a:endParaRP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214211" y="866221"/>
            <a:ext cx="720725" cy="720725"/>
            <a:chOff x="4215600" y="1864800"/>
            <a:chExt cx="720000" cy="720000"/>
          </a:xfrm>
        </p:grpSpPr>
        <p:sp>
          <p:nvSpPr>
            <p:cNvPr id="5" name="Oval 10"/>
            <p:cNvSpPr/>
            <p:nvPr/>
          </p:nvSpPr>
          <p:spPr>
            <a:xfrm>
              <a:off x="4283793" y="1988500"/>
              <a:ext cx="575683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6" name="Oval 11"/>
            <p:cNvSpPr/>
            <p:nvPr/>
          </p:nvSpPr>
          <p:spPr>
            <a:xfrm>
              <a:off x="4356745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7" name="Oval 12"/>
            <p:cNvSpPr/>
            <p:nvPr/>
          </p:nvSpPr>
          <p:spPr>
            <a:xfrm>
              <a:off x="4643794" y="2132818"/>
              <a:ext cx="72952" cy="7136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8" name="Quad Arrow 13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9" name="Quad Arrow 14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23976566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Zrzut ekranu 2017-05-17 20.16.33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621" r="-10621"/>
          <a:stretch>
            <a:fillRect/>
          </a:stretch>
        </p:blipFill>
        <p:spPr/>
      </p:pic>
      <p:pic>
        <p:nvPicPr>
          <p:cNvPr id="4" name="Obraz 3" descr="Zrzut ekranu 2017-05-16 22.33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8" y="2775505"/>
            <a:ext cx="1550396" cy="21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72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01625" y="366713"/>
            <a:ext cx="8534400" cy="758825"/>
          </a:xfrm>
        </p:spPr>
        <p:txBody>
          <a:bodyPr/>
          <a:lstStyle/>
          <a:p>
            <a:pPr eaLnBrk="1">
              <a:defRPr/>
            </a:pPr>
            <a:r>
              <a:rPr kumimoji="0" lang="pl-PL" sz="2800" dirty="0" smtClean="0">
                <a:ea typeface="+mj-ea"/>
                <a:cs typeface="+mj-cs"/>
              </a:rPr>
              <a:t>Parametry lotu umożliwiające wyliczenie wskaźników poprawności lotu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301625" y="1773238"/>
            <a:ext cx="6142038" cy="4325937"/>
          </a:xfrm>
        </p:spPr>
        <p:txBody>
          <a:bodyPr/>
          <a:lstStyle/>
          <a:p>
            <a:pPr eaLnBrk="1">
              <a:buFont typeface="Arial" charset="0"/>
              <a:buChar char="•"/>
            </a:pPr>
            <a:r>
              <a:rPr kumimoji="0" lang="pl-PL">
                <a:latin typeface="Georgia" charset="0"/>
              </a:rPr>
              <a:t>Pomiar:</a:t>
            </a:r>
          </a:p>
          <a:p>
            <a:pPr lvl="1" eaLnBrk="1"/>
            <a:r>
              <a:rPr kumimoji="0" lang="pl-PL" sz="1800">
                <a:latin typeface="Georgia" charset="0"/>
              </a:rPr>
              <a:t>t[s] - czas symulacji [w sekundach]</a:t>
            </a:r>
          </a:p>
          <a:p>
            <a:pPr lvl="1" eaLnBrk="1"/>
            <a:r>
              <a:rPr kumimoji="0" lang="pl-PL" sz="1800">
                <a:latin typeface="Georgia" charset="0"/>
              </a:rPr>
              <a:t>h[ft] - wysokość liczona od poziomu </a:t>
            </a:r>
            <a:br>
              <a:rPr kumimoji="0" lang="pl-PL" sz="1800">
                <a:latin typeface="Georgia" charset="0"/>
              </a:rPr>
            </a:br>
            <a:r>
              <a:rPr kumimoji="0" lang="pl-PL" sz="1800">
                <a:latin typeface="Georgia" charset="0"/>
              </a:rPr>
              <a:t>morza [w stopach]</a:t>
            </a:r>
          </a:p>
          <a:p>
            <a:pPr lvl="1" eaLnBrk="1"/>
            <a:r>
              <a:rPr kumimoji="0" lang="pl-PL" sz="1800">
                <a:latin typeface="Georgia" charset="0"/>
              </a:rPr>
              <a:t>pitch - kąt pochylenia</a:t>
            </a:r>
          </a:p>
          <a:p>
            <a:pPr lvl="1" eaLnBrk="1"/>
            <a:r>
              <a:rPr kumimoji="0" lang="pl-PL" sz="1800">
                <a:latin typeface="Georgia" charset="0"/>
              </a:rPr>
              <a:t>roll - kąt przechylenia</a:t>
            </a:r>
          </a:p>
          <a:p>
            <a:pPr lvl="1" eaLnBrk="1"/>
            <a:r>
              <a:rPr kumimoji="0" lang="pl-PL" sz="1800">
                <a:latin typeface="Georgia" charset="0"/>
              </a:rPr>
              <a:t>yaw - kąt odchylenia (kurs)</a:t>
            </a:r>
          </a:p>
          <a:p>
            <a:pPr lvl="1" eaLnBrk="1"/>
            <a:r>
              <a:rPr kumimoji="0" lang="pl-PL" sz="1800">
                <a:latin typeface="Georgia" charset="0"/>
              </a:rPr>
              <a:t>Uw - prędkość pionowa (wznoszenie / zniżanie)</a:t>
            </a:r>
          </a:p>
          <a:p>
            <a:pPr lvl="1" eaLnBrk="1"/>
            <a:r>
              <a:rPr kumimoji="0" lang="pl-PL" sz="1800">
                <a:latin typeface="Georgia" charset="0"/>
              </a:rPr>
              <a:t>V - prędkość lotu względem Ziemi </a:t>
            </a:r>
            <a:br>
              <a:rPr kumimoji="0" lang="pl-PL" sz="1800">
                <a:latin typeface="Georgia" charset="0"/>
              </a:rPr>
            </a:br>
            <a:r>
              <a:rPr kumimoji="0" lang="pl-PL" sz="1800">
                <a:latin typeface="Georgia" charset="0"/>
              </a:rPr>
              <a:t>(knots = 1.852 km/h)</a:t>
            </a:r>
          </a:p>
        </p:txBody>
      </p:sp>
      <p:pic>
        <p:nvPicPr>
          <p:cNvPr id="23555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2133600"/>
            <a:ext cx="4210050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997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2800" dirty="0" smtClean="0">
                <a:ea typeface="+mj-ea"/>
              </a:rPr>
              <a:t>Cele badawcze</a:t>
            </a:r>
            <a:endParaRPr lang="pl-PL" sz="2800" dirty="0">
              <a:ea typeface="+mj-ea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1188" y="1736725"/>
            <a:ext cx="7993062" cy="4572000"/>
          </a:xfrm>
        </p:spPr>
        <p:txBody>
          <a:bodyPr/>
          <a:lstStyle/>
          <a:p>
            <a:r>
              <a:rPr lang="pl-PL" sz="2600" dirty="0">
                <a:latin typeface="Georgia" charset="0"/>
              </a:rPr>
              <a:t>Stworzenie modelu </a:t>
            </a:r>
            <a:r>
              <a:rPr lang="pl-PL" sz="2600" dirty="0" err="1">
                <a:latin typeface="Georgia" charset="0"/>
              </a:rPr>
              <a:t>zachowań</a:t>
            </a:r>
            <a:r>
              <a:rPr lang="pl-PL" sz="2600" dirty="0">
                <a:latin typeface="Georgia" charset="0"/>
              </a:rPr>
              <a:t> okoruchowych podczas radzenia sobie z dezorientacją przestrzenną</a:t>
            </a:r>
            <a:r>
              <a:rPr lang="pl-PL" sz="2600" dirty="0" smtClean="0">
                <a:latin typeface="Georgia" charset="0"/>
              </a:rPr>
              <a:t>.</a:t>
            </a:r>
          </a:p>
          <a:p>
            <a:endParaRPr lang="pl-PL" sz="2600" dirty="0">
              <a:latin typeface="Georgia" charset="0"/>
            </a:endParaRPr>
          </a:p>
          <a:p>
            <a:r>
              <a:rPr lang="pl-PL" sz="2600" dirty="0">
                <a:latin typeface="Georgia" charset="0"/>
              </a:rPr>
              <a:t>Ustalenie skutecznych strategii przeszukiwania pola wzrokowego podczas wykonywania lotu </a:t>
            </a:r>
            <a:r>
              <a:rPr lang="pl-PL" sz="2600" dirty="0" smtClean="0">
                <a:latin typeface="Georgia" charset="0"/>
              </a:rPr>
              <a:t/>
            </a:r>
            <a:br>
              <a:rPr lang="pl-PL" sz="2600" dirty="0" smtClean="0">
                <a:latin typeface="Georgia" charset="0"/>
              </a:rPr>
            </a:br>
            <a:r>
              <a:rPr lang="pl-PL" sz="2600" dirty="0" smtClean="0">
                <a:latin typeface="Georgia" charset="0"/>
              </a:rPr>
              <a:t>z </a:t>
            </a:r>
            <a:r>
              <a:rPr lang="pl-PL" sz="2600" dirty="0">
                <a:latin typeface="Georgia" charset="0"/>
              </a:rPr>
              <a:t>zagrożeniem dezorientacją przestrzenną</a:t>
            </a:r>
            <a:r>
              <a:rPr lang="pl-PL" sz="2600" dirty="0" smtClean="0">
                <a:latin typeface="Georgia" charset="0"/>
              </a:rPr>
              <a:t>.</a:t>
            </a:r>
            <a:endParaRPr lang="pl-PL" sz="2600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58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2800">
                <a:solidFill>
                  <a:srgbClr val="7B9899"/>
                </a:solidFill>
                <a:latin typeface="Georgia" charset="0"/>
              </a:rPr>
              <a:t>Ustalenia warunków exp/kontrol.</a:t>
            </a:r>
          </a:p>
        </p:txBody>
      </p:sp>
      <p:pic>
        <p:nvPicPr>
          <p:cNvPr id="24578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989138"/>
            <a:ext cx="6629400" cy="2087562"/>
          </a:xfrm>
        </p:spPr>
      </p:pic>
      <p:sp>
        <p:nvSpPr>
          <p:cNvPr id="5" name="Prostokąt 4"/>
          <p:cNvSpPr/>
          <p:nvPr/>
        </p:nvSpPr>
        <p:spPr>
          <a:xfrm>
            <a:off x="1293813" y="1989138"/>
            <a:ext cx="520700" cy="33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5082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0" lang="pl-PL" sz="2800" dirty="0" smtClean="0">
                <a:solidFill>
                  <a:srgbClr val="7B9899"/>
                </a:solidFill>
                <a:latin typeface="Georgia" charset="0"/>
              </a:rPr>
              <a:t>Bodźce </a:t>
            </a:r>
            <a:r>
              <a:rPr kumimoji="0" lang="pl-PL" sz="2800" dirty="0">
                <a:solidFill>
                  <a:srgbClr val="7B9899"/>
                </a:solidFill>
                <a:latin typeface="Georgia" charset="0"/>
              </a:rPr>
              <a:t>- profile lotu</a:t>
            </a:r>
          </a:p>
        </p:txBody>
      </p:sp>
      <p:sp>
        <p:nvSpPr>
          <p:cNvPr id="26626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kumimoji="0" lang="pl-PL" sz="2000">
                <a:latin typeface="Georgia" charset="0"/>
              </a:rPr>
              <a:t>Złudzenia wzrokowe:</a:t>
            </a:r>
            <a:br>
              <a:rPr kumimoji="0" lang="pl-PL" sz="2000">
                <a:latin typeface="Georgia" charset="0"/>
              </a:rPr>
            </a:br>
            <a:r>
              <a:rPr kumimoji="0" lang="pl-PL" sz="2000" b="1">
                <a:latin typeface="Georgia" charset="0"/>
              </a:rPr>
              <a:t>01 </a:t>
            </a:r>
            <a:r>
              <a:rPr kumimoji="0" lang="pl-PL" sz="2000">
                <a:latin typeface="Georgia" charset="0"/>
              </a:rPr>
              <a:t>- </a:t>
            </a:r>
            <a:r>
              <a:rPr kumimoji="0" lang="pl-PL" sz="2000" i="1">
                <a:latin typeface="Georgia" charset="0"/>
              </a:rPr>
              <a:t>Iluzja fałszywego horyzontu w warunkach dziennych </a:t>
            </a:r>
            <a:r>
              <a:rPr kumimoji="0" lang="pl-PL" sz="2000">
                <a:latin typeface="Georgia" charset="0"/>
              </a:rPr>
              <a:t>- profil demonstrujący przewagę układu widzenia obwodowego przy wzrokowej orientacji w przestrzeni.</a:t>
            </a:r>
            <a:br>
              <a:rPr kumimoji="0" lang="pl-PL" sz="2000">
                <a:latin typeface="Georgia" charset="0"/>
              </a:rPr>
            </a:br>
            <a:r>
              <a:rPr kumimoji="0" lang="pl-PL" sz="2000" b="1">
                <a:latin typeface="Georgia" charset="0"/>
              </a:rPr>
              <a:t>02 </a:t>
            </a:r>
            <a:r>
              <a:rPr kumimoji="0" lang="pl-PL" sz="2000" i="1">
                <a:latin typeface="Georgia" charset="0"/>
              </a:rPr>
              <a:t>– Iluzja stałości kształtu </a:t>
            </a:r>
            <a:r>
              <a:rPr kumimoji="0" lang="pl-PL" sz="2000">
                <a:latin typeface="Georgia" charset="0"/>
              </a:rPr>
              <a:t>(lądowanie na nachylonym pasie) – złudzenie związane z oczekiwaną przez pilota stałością kształtów, może wystąpić ze szczególnym nasileniem w przypadku lotu nad nieznanym terenem lub podczas podejścia do nieznanego pilotowi lotniska.</a:t>
            </a:r>
            <a:br>
              <a:rPr kumimoji="0" lang="pl-PL" sz="2000">
                <a:latin typeface="Georgia" charset="0"/>
              </a:rPr>
            </a:br>
            <a:r>
              <a:rPr kumimoji="0" lang="pl-PL" sz="2000" b="1">
                <a:latin typeface="Georgia" charset="0"/>
              </a:rPr>
              <a:t>03 </a:t>
            </a:r>
            <a:r>
              <a:rPr kumimoji="0" lang="pl-PL" sz="2000">
                <a:latin typeface="Georgia" charset="0"/>
              </a:rPr>
              <a:t>- </a:t>
            </a:r>
            <a:r>
              <a:rPr kumimoji="0" lang="pl-PL" sz="2000" i="1">
                <a:latin typeface="Georgia" charset="0"/>
              </a:rPr>
              <a:t>Iluzja stałości wielkości </a:t>
            </a:r>
            <a:r>
              <a:rPr kumimoji="0" lang="pl-PL" sz="2000">
                <a:latin typeface="Georgia" charset="0"/>
              </a:rPr>
              <a:t>(lądowanie na pasie o nietypowych wymiarach) – związane z oczekiwaną przez pilota stałością kształtów, może wystąpić w czasie lotu nad nieznanym terenem lub podczas podejścia do nieznanego pilotowi lotniska. </a:t>
            </a:r>
          </a:p>
          <a:p>
            <a:endParaRPr kumimoji="0" lang="pl-PL" sz="200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40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kumimoji="0" lang="pl-PL" sz="2800" dirty="0" smtClean="0">
                <a:solidFill>
                  <a:srgbClr val="7B9899"/>
                </a:solidFill>
                <a:latin typeface="Georgia" charset="0"/>
              </a:rPr>
              <a:t>Bodźce </a:t>
            </a:r>
            <a:r>
              <a:rPr kumimoji="0" lang="pl-PL" sz="2800" dirty="0">
                <a:solidFill>
                  <a:srgbClr val="7B9899"/>
                </a:solidFill>
                <a:latin typeface="Georgia" charset="0"/>
              </a:rPr>
              <a:t>- profile lotu</a:t>
            </a:r>
          </a:p>
        </p:txBody>
      </p:sp>
      <p:sp>
        <p:nvSpPr>
          <p:cNvPr id="27650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r>
              <a:rPr kumimoji="0" lang="pl-PL" sz="2000" dirty="0">
                <a:latin typeface="Georgia" charset="0"/>
              </a:rPr>
              <a:t>Złudzenia przedsionkowe:</a:t>
            </a:r>
            <a:br>
              <a:rPr kumimoji="0" lang="pl-PL" sz="2000" dirty="0">
                <a:latin typeface="Georgia" charset="0"/>
              </a:rPr>
            </a:br>
            <a:r>
              <a:rPr kumimoji="0" lang="pl-PL" sz="2000" b="1" dirty="0">
                <a:latin typeface="Georgia" charset="0"/>
              </a:rPr>
              <a:t>05 </a:t>
            </a:r>
            <a:r>
              <a:rPr kumimoji="0" lang="pl-PL" sz="2000" dirty="0">
                <a:latin typeface="Georgia" charset="0"/>
              </a:rPr>
              <a:t>- </a:t>
            </a:r>
            <a:r>
              <a:rPr kumimoji="0" lang="pl-PL" sz="2000" i="1" dirty="0">
                <a:latin typeface="Georgia" charset="0"/>
              </a:rPr>
              <a:t>Iluzja </a:t>
            </a:r>
            <a:r>
              <a:rPr kumimoji="0" lang="pl-PL" sz="2000" i="1" dirty="0" err="1">
                <a:latin typeface="Georgia" charset="0"/>
              </a:rPr>
              <a:t>somatoobrotowa</a:t>
            </a:r>
            <a:r>
              <a:rPr kumimoji="0" lang="pl-PL" sz="2000" i="1" dirty="0">
                <a:latin typeface="Georgia" charset="0"/>
              </a:rPr>
              <a:t> </a:t>
            </a:r>
            <a:r>
              <a:rPr kumimoji="0" lang="pl-PL" sz="2000" dirty="0">
                <a:latin typeface="Georgia" charset="0"/>
              </a:rPr>
              <a:t>(</a:t>
            </a:r>
            <a:r>
              <a:rPr kumimoji="0" lang="pl-PL" sz="2000" i="1" dirty="0">
                <a:latin typeface="Georgia" charset="0"/>
              </a:rPr>
              <a:t>ang. </a:t>
            </a:r>
            <a:r>
              <a:rPr kumimoji="0" lang="pl-PL" sz="2000" i="1" dirty="0" err="1">
                <a:latin typeface="Georgia" charset="0"/>
              </a:rPr>
              <a:t>somatogyral</a:t>
            </a:r>
            <a:r>
              <a:rPr kumimoji="0" lang="pl-PL" sz="2000" i="1" dirty="0">
                <a:latin typeface="Georgia" charset="0"/>
              </a:rPr>
              <a:t> </a:t>
            </a:r>
            <a:r>
              <a:rPr kumimoji="0" lang="pl-PL" sz="2000" i="1" dirty="0" err="1">
                <a:latin typeface="Georgia" charset="0"/>
              </a:rPr>
              <a:t>illusion</a:t>
            </a:r>
            <a:r>
              <a:rPr kumimoji="0" lang="pl-PL" sz="2000" dirty="0">
                <a:latin typeface="Georgia" charset="0"/>
              </a:rPr>
              <a:t>) - fałszywe poczucie ruchu obrotowego (lub braku ruchu obrotowego) </a:t>
            </a:r>
            <a:r>
              <a:rPr kumimoji="0" lang="pl-PL" sz="2000" dirty="0" err="1">
                <a:latin typeface="Georgia" charset="0"/>
              </a:rPr>
              <a:t>wynikające</a:t>
            </a:r>
            <a:r>
              <a:rPr kumimoji="0" lang="pl-PL" sz="2000" dirty="0">
                <a:latin typeface="Georgia" charset="0"/>
              </a:rPr>
              <a:t> z </a:t>
            </a:r>
            <a:r>
              <a:rPr kumimoji="0" lang="pl-PL" sz="2000" dirty="0" err="1">
                <a:latin typeface="Georgia" charset="0"/>
              </a:rPr>
              <a:t>błędnego</a:t>
            </a:r>
            <a:r>
              <a:rPr kumimoji="0" lang="pl-PL" sz="2000" dirty="0">
                <a:latin typeface="Georgia" charset="0"/>
              </a:rPr>
              <a:t> odczuwania </a:t>
            </a:r>
            <a:r>
              <a:rPr kumimoji="0" lang="pl-PL" sz="2000" dirty="0" err="1">
                <a:latin typeface="Georgia" charset="0"/>
              </a:rPr>
              <a:t>wartości</a:t>
            </a:r>
            <a:r>
              <a:rPr kumimoji="0" lang="pl-PL" sz="2000" dirty="0">
                <a:latin typeface="Georgia" charset="0"/>
              </a:rPr>
              <a:t> i kierunku </a:t>
            </a:r>
            <a:r>
              <a:rPr kumimoji="0" lang="pl-PL" sz="2000" dirty="0" err="1">
                <a:latin typeface="Georgia" charset="0"/>
              </a:rPr>
              <a:t>rzeczywiście</a:t>
            </a:r>
            <a:r>
              <a:rPr kumimoji="0" lang="pl-PL" sz="2000" dirty="0">
                <a:latin typeface="Georgia" charset="0"/>
              </a:rPr>
              <a:t> </a:t>
            </a:r>
            <a:r>
              <a:rPr kumimoji="0" lang="pl-PL" sz="2000" dirty="0" err="1">
                <a:latin typeface="Georgia" charset="0"/>
              </a:rPr>
              <a:t>występującej</a:t>
            </a:r>
            <a:r>
              <a:rPr kumimoji="0" lang="pl-PL" sz="2000" dirty="0">
                <a:latin typeface="Georgia" charset="0"/>
              </a:rPr>
              <a:t> rotacji.</a:t>
            </a:r>
            <a:br>
              <a:rPr kumimoji="0" lang="pl-PL" sz="2000" dirty="0">
                <a:latin typeface="Georgia" charset="0"/>
              </a:rPr>
            </a:br>
            <a:r>
              <a:rPr kumimoji="0" lang="pl-PL" sz="2000" b="1" dirty="0">
                <a:latin typeface="Georgia" charset="0"/>
              </a:rPr>
              <a:t>06 </a:t>
            </a:r>
            <a:r>
              <a:rPr kumimoji="0" lang="pl-PL" sz="2000" i="1" dirty="0">
                <a:latin typeface="Georgia" charset="0"/>
              </a:rPr>
              <a:t>- Złudzenie Coriolisa </a:t>
            </a:r>
            <a:r>
              <a:rPr kumimoji="0" lang="pl-PL" sz="2000" dirty="0">
                <a:latin typeface="Georgia" charset="0"/>
              </a:rPr>
              <a:t>- demonstracja </a:t>
            </a:r>
            <a:r>
              <a:rPr kumimoji="0" lang="pl-PL" sz="2000" dirty="0" err="1">
                <a:latin typeface="Georgia" charset="0"/>
              </a:rPr>
              <a:t>efektów</a:t>
            </a:r>
            <a:r>
              <a:rPr kumimoji="0" lang="pl-PL" sz="2000" dirty="0">
                <a:latin typeface="Georgia" charset="0"/>
              </a:rPr>
              <a:t> stymulacji </a:t>
            </a:r>
            <a:r>
              <a:rPr kumimoji="0" lang="pl-PL" sz="2000" dirty="0" err="1">
                <a:latin typeface="Georgia" charset="0"/>
              </a:rPr>
              <a:t>krzyżowej</a:t>
            </a:r>
            <a:r>
              <a:rPr kumimoji="0" lang="pl-PL" sz="2000" dirty="0">
                <a:latin typeface="Georgia" charset="0"/>
              </a:rPr>
              <a:t> </a:t>
            </a:r>
            <a:r>
              <a:rPr kumimoji="0" lang="pl-PL" sz="2000" dirty="0" err="1">
                <a:latin typeface="Georgia" charset="0"/>
              </a:rPr>
              <a:t>kanałów</a:t>
            </a:r>
            <a:r>
              <a:rPr kumimoji="0" lang="pl-PL" sz="2000" dirty="0">
                <a:latin typeface="Georgia" charset="0"/>
              </a:rPr>
              <a:t> </a:t>
            </a:r>
            <a:r>
              <a:rPr kumimoji="0" lang="pl-PL" sz="2000" dirty="0" err="1">
                <a:latin typeface="Georgia" charset="0"/>
              </a:rPr>
              <a:t>półkolistych</a:t>
            </a:r>
            <a:r>
              <a:rPr kumimoji="0" lang="pl-PL" sz="2000" dirty="0">
                <a:latin typeface="Georgia" charset="0"/>
              </a:rPr>
              <a:t> powstałej w wyniku ruchu głowy w czasie wykonywania ustalonego ruchu obrotowego.</a:t>
            </a:r>
            <a:br>
              <a:rPr kumimoji="0" lang="pl-PL" sz="2000" dirty="0">
                <a:latin typeface="Georgia" charset="0"/>
              </a:rPr>
            </a:br>
            <a:r>
              <a:rPr kumimoji="0" lang="pl-PL" sz="2000" b="1" dirty="0">
                <a:latin typeface="Georgia" charset="0"/>
              </a:rPr>
              <a:t>07 </a:t>
            </a:r>
            <a:r>
              <a:rPr kumimoji="0" lang="pl-PL" sz="2000" i="1" dirty="0">
                <a:latin typeface="Georgia" charset="0"/>
              </a:rPr>
              <a:t>- Iluzja przechylenia (ang. </a:t>
            </a:r>
            <a:r>
              <a:rPr kumimoji="0" lang="pl-PL" sz="2000" i="1" dirty="0" err="1">
                <a:latin typeface="Georgia" charset="0"/>
              </a:rPr>
              <a:t>leans</a:t>
            </a:r>
            <a:r>
              <a:rPr kumimoji="0" lang="pl-PL" sz="2000" i="1" dirty="0">
                <a:latin typeface="Georgia" charset="0"/>
              </a:rPr>
              <a:t> </a:t>
            </a:r>
            <a:r>
              <a:rPr kumimoji="0" lang="pl-PL" sz="2000" i="1" dirty="0" err="1">
                <a:latin typeface="Georgia" charset="0"/>
              </a:rPr>
              <a:t>illusion</a:t>
            </a:r>
            <a:r>
              <a:rPr kumimoji="0" lang="pl-PL" sz="2000" i="1" dirty="0">
                <a:latin typeface="Georgia" charset="0"/>
              </a:rPr>
              <a:t>) </a:t>
            </a:r>
            <a:r>
              <a:rPr kumimoji="0" lang="pl-PL" sz="2000" dirty="0">
                <a:latin typeface="Georgia" charset="0"/>
              </a:rPr>
              <a:t>- zaburzenia poczucia pozycji w zakresie przechylenia spowodowane ograniczoną </a:t>
            </a:r>
            <a:r>
              <a:rPr kumimoji="0" lang="pl-PL" sz="2000" dirty="0" err="1">
                <a:latin typeface="Georgia" charset="0"/>
              </a:rPr>
              <a:t>czułościa</a:t>
            </a:r>
            <a:r>
              <a:rPr kumimoji="0" lang="pl-PL" sz="2000" dirty="0">
                <a:latin typeface="Georgia" charset="0"/>
              </a:rPr>
              <a:t>̨ </a:t>
            </a:r>
            <a:r>
              <a:rPr kumimoji="0" lang="pl-PL" sz="2000" dirty="0" err="1">
                <a:latin typeface="Georgia" charset="0"/>
              </a:rPr>
              <a:t>narządów</a:t>
            </a:r>
            <a:r>
              <a:rPr kumimoji="0" lang="pl-PL" sz="2000" dirty="0">
                <a:latin typeface="Georgia" charset="0"/>
              </a:rPr>
              <a:t> przedsionkowych.</a:t>
            </a:r>
            <a:br>
              <a:rPr kumimoji="0" lang="pl-PL" sz="2000" dirty="0">
                <a:latin typeface="Georgia" charset="0"/>
              </a:rPr>
            </a:br>
            <a:endParaRPr kumimoji="0" lang="pl-PL" sz="2000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89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>
              <a:defRPr/>
            </a:pPr>
            <a:r>
              <a:rPr kumimoji="0" lang="pl-PL" sz="2800" dirty="0" smtClean="0">
                <a:ea typeface="+mj-ea"/>
                <a:cs typeface="+mj-cs"/>
              </a:rPr>
              <a:t>Aparatura badawcza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1625" y="1773238"/>
            <a:ext cx="6142038" cy="4325937"/>
          </a:xfrm>
        </p:spPr>
        <p:txBody>
          <a:bodyPr/>
          <a:lstStyle/>
          <a:p>
            <a:pPr eaLnBrk="1">
              <a:buFont typeface="Arial" charset="0"/>
              <a:buChar char="•"/>
            </a:pPr>
            <a:r>
              <a:rPr kumimoji="0" lang="en-US">
                <a:latin typeface="Georgia" charset="0"/>
              </a:rPr>
              <a:t>Eye-tracker nagłowny </a:t>
            </a:r>
            <a:r>
              <a:rPr kumimoji="0" lang="pl-PL">
                <a:latin typeface="Georgia" charset="0"/>
              </a:rPr>
              <a:t>SMI glasses</a:t>
            </a:r>
          </a:p>
          <a:p>
            <a:pPr eaLnBrk="1">
              <a:buFont typeface="Arial" charset="0"/>
              <a:buChar char="•"/>
            </a:pPr>
            <a:r>
              <a:rPr kumimoji="0" lang="en-US">
                <a:latin typeface="Georgia" charset="0"/>
              </a:rPr>
              <a:t>Symulator lotu GYRO-IPT</a:t>
            </a:r>
            <a:endParaRPr kumimoji="0" lang="pl-PL">
              <a:latin typeface="Georgia" charset="0"/>
            </a:endParaRPr>
          </a:p>
        </p:txBody>
      </p:sp>
      <p:pic>
        <p:nvPicPr>
          <p:cNvPr id="30723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798763"/>
            <a:ext cx="710247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Symbol zastępczy zawartości 2"/>
          <p:cNvSpPr txBox="1">
            <a:spLocks/>
          </p:cNvSpPr>
          <p:nvPr/>
        </p:nvSpPr>
        <p:spPr bwMode="auto">
          <a:xfrm>
            <a:off x="301625" y="6381750"/>
            <a:ext cx="8504238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ct val="20000"/>
              </a:spcBef>
              <a:buClr>
                <a:schemeClr val="accent1"/>
              </a:buClr>
              <a:buSzPct val="85000"/>
              <a:buFont typeface="Wingdings 2" charset="0"/>
              <a:buNone/>
            </a:pPr>
            <a:r>
              <a:rPr kumimoji="0" lang="pl-PL" sz="1800">
                <a:latin typeface="Georgia" charset="0"/>
              </a:rPr>
              <a:t>(Kowalczuk, 2004)</a:t>
            </a:r>
          </a:p>
        </p:txBody>
      </p:sp>
    </p:spTree>
    <p:extLst>
      <p:ext uri="{BB962C8B-B14F-4D97-AF65-F5344CB8AC3E}">
        <p14:creationId xmlns:p14="http://schemas.microsoft.com/office/powerpoint/2010/main" val="361808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5621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366713"/>
            <a:ext cx="8534400" cy="758825"/>
          </a:xfrm>
        </p:spPr>
        <p:txBody>
          <a:bodyPr/>
          <a:lstStyle/>
          <a:p>
            <a:pPr>
              <a:defRPr/>
            </a:pPr>
            <a:r>
              <a:rPr kumimoji="0" lang="pl-PL" sz="2800" dirty="0" smtClean="0">
                <a:ea typeface="+mj-ea"/>
                <a:cs typeface="+mj-cs"/>
              </a:rPr>
              <a:t/>
            </a:r>
            <a:br>
              <a:rPr kumimoji="0" lang="pl-PL" sz="2800" dirty="0" smtClean="0">
                <a:ea typeface="+mj-ea"/>
                <a:cs typeface="+mj-cs"/>
              </a:rPr>
            </a:br>
            <a:r>
              <a:rPr kumimoji="0" lang="pl-PL" sz="2800" dirty="0" smtClean="0">
                <a:ea typeface="+mj-ea"/>
                <a:cs typeface="+mj-cs"/>
              </a:rPr>
              <a:t>Symulator </a:t>
            </a:r>
            <a:r>
              <a:rPr kumimoji="0" lang="pl-PL" sz="2800" dirty="0" err="1" smtClean="0">
                <a:ea typeface="+mj-ea"/>
                <a:cs typeface="+mj-cs"/>
              </a:rPr>
              <a:t>gyro</a:t>
            </a:r>
            <a:endParaRPr kumimoji="0" lang="pl-PL" sz="2800" dirty="0">
              <a:ea typeface="+mj-ea"/>
              <a:cs typeface="+mj-cs"/>
            </a:endParaRPr>
          </a:p>
        </p:txBody>
      </p:sp>
      <p:pic>
        <p:nvPicPr>
          <p:cNvPr id="31746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9250" y="1844675"/>
            <a:ext cx="5734050" cy="4038600"/>
          </a:xfrm>
        </p:spPr>
      </p:pic>
    </p:spTree>
    <p:extLst>
      <p:ext uri="{BB962C8B-B14F-4D97-AF65-F5344CB8AC3E}">
        <p14:creationId xmlns:p14="http://schemas.microsoft.com/office/powerpoint/2010/main" val="2322620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2800">
                <a:solidFill>
                  <a:srgbClr val="7B9899"/>
                </a:solidFill>
                <a:latin typeface="Georgia" charset="0"/>
              </a:rPr>
              <a:t>Przyrządy pilotażowo-nawigacyjne</a:t>
            </a:r>
          </a:p>
        </p:txBody>
      </p:sp>
      <p:pic>
        <p:nvPicPr>
          <p:cNvPr id="32770" name="Symbol zastępczy zawartości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13" y="1628775"/>
            <a:ext cx="3824287" cy="1560513"/>
          </a:xfrm>
        </p:spPr>
      </p:pic>
      <p:pic>
        <p:nvPicPr>
          <p:cNvPr id="32771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628775"/>
            <a:ext cx="3313112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3830638"/>
            <a:ext cx="3824287" cy="102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953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2800">
                <a:solidFill>
                  <a:srgbClr val="7B9899"/>
                </a:solidFill>
                <a:latin typeface="Georgia" charset="0"/>
              </a:rPr>
              <a:t>Przyrządy kontrolujące pracę silnika</a:t>
            </a:r>
          </a:p>
        </p:txBody>
      </p:sp>
      <p:pic>
        <p:nvPicPr>
          <p:cNvPr id="3379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6100" y="1628775"/>
            <a:ext cx="5505450" cy="4572000"/>
          </a:xfrm>
        </p:spPr>
      </p:pic>
    </p:spTree>
    <p:extLst>
      <p:ext uri="{BB962C8B-B14F-4D97-AF65-F5344CB8AC3E}">
        <p14:creationId xmlns:p14="http://schemas.microsoft.com/office/powerpoint/2010/main" val="281559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2800">
                <a:solidFill>
                  <a:srgbClr val="7B9899"/>
                </a:solidFill>
                <a:latin typeface="Georgia" charset="0"/>
              </a:rPr>
              <a:t>Przyrządy kontrolujące pracę płatowca</a:t>
            </a:r>
          </a:p>
        </p:txBody>
      </p:sp>
      <p:pic>
        <p:nvPicPr>
          <p:cNvPr id="34818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82750" y="3552825"/>
            <a:ext cx="5772150" cy="1028700"/>
          </a:xfrm>
        </p:spPr>
      </p:pic>
      <p:pic>
        <p:nvPicPr>
          <p:cNvPr id="34819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16113"/>
            <a:ext cx="57912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21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0" lang="pl-PL" sz="2800" dirty="0" smtClean="0">
                <a:ea typeface="+mj-ea"/>
                <a:cs typeface="+mj-cs"/>
              </a:rPr>
              <a:t>Sygnalizacja kontroli</a:t>
            </a:r>
            <a:endParaRPr kumimoji="0" lang="pl-PL" sz="2800" dirty="0">
              <a:ea typeface="+mj-ea"/>
              <a:cs typeface="+mj-cs"/>
            </a:endParaRPr>
          </a:p>
        </p:txBody>
      </p:sp>
      <p:pic>
        <p:nvPicPr>
          <p:cNvPr id="35842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2588" y="1844675"/>
            <a:ext cx="5800725" cy="1447800"/>
          </a:xfrm>
        </p:spPr>
      </p:pic>
    </p:spTree>
    <p:extLst>
      <p:ext uri="{BB962C8B-B14F-4D97-AF65-F5344CB8AC3E}">
        <p14:creationId xmlns:p14="http://schemas.microsoft.com/office/powerpoint/2010/main" val="1863082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2800" dirty="0" smtClean="0">
                <a:ea typeface="+mj-ea"/>
              </a:rPr>
              <a:t>Cele badawcze</a:t>
            </a:r>
            <a:endParaRPr lang="pl-PL" sz="2800" dirty="0">
              <a:ea typeface="+mj-ea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611188" y="1736725"/>
            <a:ext cx="7993062" cy="4572000"/>
          </a:xfrm>
        </p:spPr>
        <p:txBody>
          <a:bodyPr/>
          <a:lstStyle/>
          <a:p>
            <a:pPr eaLnBrk="1">
              <a:lnSpc>
                <a:spcPct val="95000"/>
              </a:lnSpc>
            </a:pPr>
            <a:r>
              <a:rPr lang="pl-PL" sz="2600" dirty="0" smtClean="0">
                <a:latin typeface="Georgia" charset="0"/>
                <a:cs typeface="Times New Roman" charset="0"/>
              </a:rPr>
              <a:t>Poszukiwanie </a:t>
            </a:r>
            <a:r>
              <a:rPr lang="pl-PL" sz="2600" dirty="0">
                <a:latin typeface="Georgia" charset="0"/>
                <a:cs typeface="Times New Roman" charset="0"/>
              </a:rPr>
              <a:t>wskaźników okoruchowych najlepiej różnicujących ekspertów od laików w sytuacji dezorientacji przestrzennej</a:t>
            </a:r>
            <a:r>
              <a:rPr lang="pl-PL" sz="2600" dirty="0" smtClean="0">
                <a:latin typeface="Georgia" charset="0"/>
                <a:cs typeface="Times New Roman" charset="0"/>
              </a:rPr>
              <a:t>.</a:t>
            </a:r>
            <a:endParaRPr lang="pl-PL" sz="2600" dirty="0">
              <a:latin typeface="Georgia" charset="0"/>
              <a:cs typeface="Times New Roman" charset="0"/>
            </a:endParaRPr>
          </a:p>
          <a:p>
            <a:pPr eaLnBrk="1">
              <a:lnSpc>
                <a:spcPct val="95000"/>
              </a:lnSpc>
            </a:pPr>
            <a:endParaRPr lang="pl-PL" sz="2600" dirty="0" smtClean="0">
              <a:latin typeface="Georgia" charset="0"/>
              <a:cs typeface="Times New Roman" charset="0"/>
            </a:endParaRPr>
          </a:p>
          <a:p>
            <a:pPr eaLnBrk="1">
              <a:lnSpc>
                <a:spcPct val="95000"/>
              </a:lnSpc>
            </a:pPr>
            <a:r>
              <a:rPr lang="pl-PL" sz="2600" dirty="0" smtClean="0">
                <a:latin typeface="Georgia" charset="0"/>
                <a:cs typeface="Times New Roman" charset="0"/>
              </a:rPr>
              <a:t>Poszukiwanie </a:t>
            </a:r>
            <a:r>
              <a:rPr lang="pl-PL" sz="2600" dirty="0">
                <a:latin typeface="Georgia" charset="0"/>
                <a:cs typeface="Times New Roman" charset="0"/>
              </a:rPr>
              <a:t>fizjologicznych markerów doświadczania dezorientacji przestrzennej</a:t>
            </a:r>
          </a:p>
          <a:p>
            <a:endParaRPr lang="pl-PL" sz="2600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076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0" lang="pl-PL" sz="2800" dirty="0" smtClean="0">
                <a:ea typeface="+mj-ea"/>
                <a:cs typeface="+mj-cs"/>
              </a:rPr>
              <a:t>Symulator </a:t>
            </a:r>
            <a:r>
              <a:rPr kumimoji="0" lang="pl-PL" sz="2800" dirty="0" err="1" smtClean="0">
                <a:ea typeface="+mj-ea"/>
                <a:cs typeface="+mj-cs"/>
              </a:rPr>
              <a:t>gyro</a:t>
            </a:r>
            <a:r>
              <a:rPr kumimoji="0" lang="pl-PL" sz="2800" dirty="0" smtClean="0">
                <a:ea typeface="+mj-ea"/>
                <a:cs typeface="+mj-cs"/>
              </a:rPr>
              <a:t> – regiony zainteresowania (AOI)</a:t>
            </a:r>
            <a:endParaRPr kumimoji="0" lang="pl-PL" sz="2800" dirty="0">
              <a:ea typeface="+mj-ea"/>
              <a:cs typeface="+mj-cs"/>
            </a:endParaRPr>
          </a:p>
        </p:txBody>
      </p:sp>
      <p:pic>
        <p:nvPicPr>
          <p:cNvPr id="36866" name="Symbol zastępczy zawartości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1773238"/>
            <a:ext cx="5287962" cy="3965575"/>
          </a:xfrm>
        </p:spPr>
      </p:pic>
      <p:pic>
        <p:nvPicPr>
          <p:cNvPr id="3686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350" y="3789363"/>
            <a:ext cx="29876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zaokrąglony 7"/>
          <p:cNvSpPr/>
          <p:nvPr/>
        </p:nvSpPr>
        <p:spPr>
          <a:xfrm>
            <a:off x="1476375" y="3716338"/>
            <a:ext cx="2735263" cy="1152525"/>
          </a:xfrm>
          <a:prstGeom prst="roundRect">
            <a:avLst/>
          </a:prstGeom>
          <a:solidFill>
            <a:schemeClr val="accent1">
              <a:alpha val="51000"/>
            </a:schemeClr>
          </a:solidFill>
          <a:ln>
            <a:solidFill>
              <a:schemeClr val="accent1">
                <a:shade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nawigacja</a:t>
            </a:r>
          </a:p>
        </p:txBody>
      </p:sp>
      <p:sp>
        <p:nvSpPr>
          <p:cNvPr id="9" name="Prostokąt zaokrąglony 8"/>
          <p:cNvSpPr/>
          <p:nvPr/>
        </p:nvSpPr>
        <p:spPr>
          <a:xfrm rot="5400000">
            <a:off x="3816351" y="3968750"/>
            <a:ext cx="1295400" cy="504825"/>
          </a:xfrm>
          <a:prstGeom prst="roundRect">
            <a:avLst/>
          </a:prstGeom>
          <a:solidFill>
            <a:schemeClr val="accent2">
              <a:lumMod val="40000"/>
              <a:lumOff val="60000"/>
              <a:alpha val="51000"/>
            </a:schemeClr>
          </a:solidFill>
          <a:ln>
            <a:solidFill>
              <a:schemeClr val="accent1">
                <a:shade val="50000"/>
                <a:alpha val="2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system</a:t>
            </a:r>
          </a:p>
        </p:txBody>
      </p:sp>
      <p:sp>
        <p:nvSpPr>
          <p:cNvPr id="10" name="Prostokąt zaokrąglony 9"/>
          <p:cNvSpPr/>
          <p:nvPr/>
        </p:nvSpPr>
        <p:spPr>
          <a:xfrm rot="21417252">
            <a:off x="1193800" y="2243138"/>
            <a:ext cx="3775075" cy="1439862"/>
          </a:xfrm>
          <a:prstGeom prst="roundRect">
            <a:avLst/>
          </a:prstGeom>
          <a:solidFill>
            <a:schemeClr val="accent5">
              <a:lumMod val="75000"/>
              <a:alpha val="37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widok zew.</a:t>
            </a:r>
          </a:p>
        </p:txBody>
      </p:sp>
    </p:spTree>
    <p:extLst>
      <p:ext uri="{BB962C8B-B14F-4D97-AF65-F5344CB8AC3E}">
        <p14:creationId xmlns:p14="http://schemas.microsoft.com/office/powerpoint/2010/main" val="5872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kumimoji="0" lang="pl-PL" dirty="0" smtClean="0">
                <a:ea typeface="+mj-ea"/>
                <a:cs typeface="+mj-cs"/>
              </a:rPr>
              <a:t>Symulator </a:t>
            </a:r>
            <a:r>
              <a:rPr kumimoji="0" lang="pl-PL" dirty="0" err="1" smtClean="0">
                <a:ea typeface="+mj-ea"/>
                <a:cs typeface="+mj-cs"/>
              </a:rPr>
              <a:t>gyro</a:t>
            </a:r>
            <a:endParaRPr kumimoji="0" lang="pl-PL" dirty="0">
              <a:ea typeface="+mj-ea"/>
              <a:cs typeface="+mj-cs"/>
            </a:endParaRPr>
          </a:p>
        </p:txBody>
      </p:sp>
      <p:pic>
        <p:nvPicPr>
          <p:cNvPr id="37890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6538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425756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>
              <a:defRPr/>
            </a:pPr>
            <a:r>
              <a:rPr kumimoji="0" lang="pl-PL" sz="2800" dirty="0" smtClean="0">
                <a:ea typeface="+mj-ea"/>
                <a:cs typeface="+mj-cs"/>
              </a:rPr>
              <a:t>Procedura: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301625" y="1700213"/>
            <a:ext cx="8504238" cy="4254500"/>
          </a:xfrm>
        </p:spPr>
        <p:txBody>
          <a:bodyPr/>
          <a:lstStyle/>
          <a:p>
            <a:r>
              <a:rPr kumimoji="0" lang="pl-PL" sz="1800" dirty="0">
                <a:latin typeface="Georgia" charset="0"/>
              </a:rPr>
              <a:t>Każdy badany najpierw wykonuje lot zapoznawczy </a:t>
            </a:r>
            <a:br>
              <a:rPr kumimoji="0" lang="pl-PL" sz="1800" dirty="0">
                <a:latin typeface="Georgia" charset="0"/>
              </a:rPr>
            </a:br>
            <a:r>
              <a:rPr kumimoji="0" lang="pl-PL" sz="1800" dirty="0">
                <a:latin typeface="Georgia" charset="0"/>
              </a:rPr>
              <a:t>(nie eksperci wykonują dodatkowo trening obsługi symulatora)</a:t>
            </a:r>
          </a:p>
          <a:p>
            <a:endParaRPr kumimoji="0" lang="pl-PL" sz="1800" dirty="0">
              <a:latin typeface="Georgia" charset="0"/>
            </a:endParaRPr>
          </a:p>
          <a:p>
            <a:r>
              <a:rPr kumimoji="0" lang="pl-PL" sz="1800" dirty="0">
                <a:latin typeface="Georgia" charset="0"/>
              </a:rPr>
              <a:t>Przed każdym profilem lotu następuje kalibracja </a:t>
            </a:r>
            <a:r>
              <a:rPr kumimoji="0" lang="pl-PL" sz="1800" dirty="0" err="1">
                <a:latin typeface="Georgia" charset="0"/>
              </a:rPr>
              <a:t>eyetrackera</a:t>
            </a:r>
            <a:endParaRPr kumimoji="0" lang="pl-PL" sz="1800" dirty="0">
              <a:latin typeface="Georgia" charset="0"/>
            </a:endParaRPr>
          </a:p>
          <a:p>
            <a:endParaRPr kumimoji="0" lang="pl-PL" sz="1800" dirty="0">
              <a:latin typeface="Georgia" charset="0"/>
            </a:endParaRPr>
          </a:p>
          <a:p>
            <a:r>
              <a:rPr kumimoji="0" lang="pl-PL" sz="1800" dirty="0">
                <a:latin typeface="Georgia" charset="0"/>
              </a:rPr>
              <a:t>Następnie badany przechodzi sesje treningowe: </a:t>
            </a:r>
          </a:p>
          <a:p>
            <a:pPr lvl="1"/>
            <a:r>
              <a:rPr kumimoji="0" lang="pl-PL" sz="1400" dirty="0">
                <a:latin typeface="Georgia" charset="0"/>
              </a:rPr>
              <a:t>Po </a:t>
            </a:r>
            <a:r>
              <a:rPr kumimoji="0" lang="pl-PL" sz="1400" dirty="0" smtClean="0">
                <a:latin typeface="Georgia" charset="0"/>
              </a:rPr>
              <a:t>6 </a:t>
            </a:r>
            <a:r>
              <a:rPr kumimoji="0" lang="pl-PL" sz="1400" dirty="0">
                <a:latin typeface="Georgia" charset="0"/>
              </a:rPr>
              <a:t>profili lotu z dezorientacją (fałszywy horyzont w warunkach </a:t>
            </a:r>
            <a:r>
              <a:rPr kumimoji="0" lang="pl-PL" sz="1400" dirty="0" smtClean="0">
                <a:latin typeface="Georgia" charset="0"/>
              </a:rPr>
              <a:t>dziennych; iluzja stałości kształtu, iluzja stałości wielkości, iluzja </a:t>
            </a:r>
            <a:r>
              <a:rPr kumimoji="0" lang="pl-PL" sz="1400" dirty="0" err="1" smtClean="0">
                <a:latin typeface="Georgia" charset="0"/>
              </a:rPr>
              <a:t>somatoobrotowa</a:t>
            </a:r>
            <a:r>
              <a:rPr kumimoji="0" lang="pl-PL" sz="1400" dirty="0" smtClean="0">
                <a:latin typeface="Georgia" charset="0"/>
              </a:rPr>
              <a:t>; </a:t>
            </a:r>
            <a:r>
              <a:rPr kumimoji="0" lang="pl-PL" sz="1400" dirty="0">
                <a:latin typeface="Georgia" charset="0"/>
              </a:rPr>
              <a:t>złudzenie Coriolisa; </a:t>
            </a:r>
            <a:r>
              <a:rPr kumimoji="0" lang="pl-PL" sz="1400" dirty="0" smtClean="0">
                <a:latin typeface="Georgia" charset="0"/>
              </a:rPr>
              <a:t>iluzja przechylenia)</a:t>
            </a:r>
            <a:r>
              <a:rPr kumimoji="0" lang="pl-PL" sz="1400" dirty="0">
                <a:latin typeface="Georgia" charset="0"/>
              </a:rPr>
              <a:t>, </a:t>
            </a:r>
            <a:r>
              <a:rPr kumimoji="0" lang="pl-PL" sz="1400" dirty="0" smtClean="0">
                <a:latin typeface="Georgia" charset="0"/>
              </a:rPr>
              <a:t>6 </a:t>
            </a:r>
            <a:r>
              <a:rPr kumimoji="0" lang="pl-PL" sz="1400" dirty="0">
                <a:latin typeface="Georgia" charset="0"/>
              </a:rPr>
              <a:t>bez dezorientacji (warunki kontrolne odpowiednio dobrane do warunków z dezorientacją)</a:t>
            </a:r>
          </a:p>
          <a:p>
            <a:pPr lvl="1"/>
            <a:r>
              <a:rPr kumimoji="0" lang="pl-PL" sz="1400" dirty="0">
                <a:latin typeface="Georgia" charset="0"/>
              </a:rPr>
              <a:t>Kolejność profili po konsultacji z ekspertem została ustalona na losową z wyjątkiem złudzeń przedsionkowych, które zawsze będą prezentowane na końcu badania. Zatem badani będą wykonywali </a:t>
            </a:r>
            <a:r>
              <a:rPr kumimoji="0" lang="pl-PL" sz="1400" dirty="0">
                <a:latin typeface="Georgia" charset="0"/>
              </a:rPr>
              <a:t>9</a:t>
            </a:r>
            <a:r>
              <a:rPr kumimoji="0" lang="pl-PL" sz="1400" dirty="0" smtClean="0">
                <a:latin typeface="Georgia" charset="0"/>
              </a:rPr>
              <a:t> </a:t>
            </a:r>
            <a:r>
              <a:rPr kumimoji="0" lang="pl-PL" sz="1400" dirty="0">
                <a:latin typeface="Georgia" charset="0"/>
              </a:rPr>
              <a:t>profili (3 złudzenia </a:t>
            </a:r>
            <a:r>
              <a:rPr kumimoji="0" lang="pl-PL" sz="1400" dirty="0" smtClean="0">
                <a:latin typeface="Georgia" charset="0"/>
              </a:rPr>
              <a:t>wzrokowe i 6 </a:t>
            </a:r>
            <a:r>
              <a:rPr kumimoji="0" lang="pl-PL" sz="1400" dirty="0">
                <a:latin typeface="Georgia" charset="0"/>
              </a:rPr>
              <a:t>profili bez złudzeń) w losowej kolejności a następnie poddawani będą złudzeniom </a:t>
            </a:r>
            <a:r>
              <a:rPr kumimoji="0" lang="pl-PL" sz="1400" dirty="0" smtClean="0">
                <a:latin typeface="Georgia" charset="0"/>
              </a:rPr>
              <a:t>przedsionkowym (losowo 3 profile).</a:t>
            </a:r>
            <a:r>
              <a:rPr kumimoji="0" lang="pl-PL" sz="1400" dirty="0">
                <a:latin typeface="Georgia" charset="0"/>
              </a:rPr>
              <a:t/>
            </a:r>
            <a:br>
              <a:rPr kumimoji="0" lang="pl-PL" sz="1400" dirty="0">
                <a:latin typeface="Georgia" charset="0"/>
              </a:rPr>
            </a:br>
            <a:r>
              <a:rPr kumimoji="0" lang="pl-PL" sz="1400" dirty="0">
                <a:latin typeface="Georgia" charset="0"/>
              </a:rPr>
              <a:t> </a:t>
            </a:r>
          </a:p>
          <a:p>
            <a:pPr>
              <a:buFont typeface="Wingdings 2" charset="0"/>
              <a:buNone/>
            </a:pPr>
            <a:r>
              <a:rPr kumimoji="0" lang="pl-PL" sz="1800" dirty="0">
                <a:latin typeface="Georgia" charset="0"/>
              </a:rPr>
              <a:t>* czas trwania jednego badania </a:t>
            </a:r>
            <a:r>
              <a:rPr kumimoji="0" lang="pl-PL" sz="1800" dirty="0" smtClean="0">
                <a:latin typeface="Georgia" charset="0"/>
              </a:rPr>
              <a:t>ok. 1 </a:t>
            </a:r>
            <a:r>
              <a:rPr kumimoji="0" lang="pl-PL" sz="1800" dirty="0">
                <a:latin typeface="Georgia" charset="0"/>
              </a:rPr>
              <a:t>h (14 profili lotu)</a:t>
            </a:r>
          </a:p>
          <a:p>
            <a:pPr eaLnBrk="1"/>
            <a:endParaRPr kumimoji="0" lang="pl-PL" sz="1800" dirty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36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z="2800">
                <a:solidFill>
                  <a:srgbClr val="7B9899"/>
                </a:solidFill>
                <a:latin typeface="Georgia" charset="0"/>
              </a:rPr>
              <a:t>Pojedyncza próba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515298281"/>
              </p:ext>
            </p:extLst>
          </p:nvPr>
        </p:nvGraphicFramePr>
        <p:xfrm>
          <a:off x="611188" y="1989138"/>
          <a:ext cx="7870825" cy="3040380"/>
        </p:xfrm>
        <a:graphic>
          <a:graphicData uri="http://schemas.openxmlformats.org/drawingml/2006/table">
            <a:tbl>
              <a:tblPr/>
              <a:tblGrid>
                <a:gridCol w="1295400"/>
                <a:gridCol w="1512887"/>
                <a:gridCol w="3094038"/>
                <a:gridCol w="1968500"/>
              </a:tblGrid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kalibracja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Faza wstępna lotu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Wystąpienie bodźca dezorientującego; reakcja; wykonanie manewru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Faza po dezorientacji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1-3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1-3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1-5</a:t>
                      </a: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Pomiar: RGO, </a:t>
                      </a:r>
                      <a:r>
                        <a:rPr kumimoji="0" lang="pl-P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odchylenia wskaźników lotu</a:t>
                      </a: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EAE9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41" marR="9144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7375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ytuł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kumimoji="0" lang="pl-PL" sz="2800">
                <a:latin typeface="Georgia" charset="0"/>
              </a:rPr>
              <a:t>Wskaźniki poprawności</a:t>
            </a:r>
          </a:p>
        </p:txBody>
      </p:sp>
      <p:pic>
        <p:nvPicPr>
          <p:cNvPr id="25602" name="Symbol zastępczy zawartości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25" y="2925763"/>
            <a:ext cx="4038600" cy="1573212"/>
          </a:xfrm>
        </p:spPr>
      </p:pic>
      <p:sp>
        <p:nvSpPr>
          <p:cNvPr id="25603" name="Symbol zastępczy zawartości 2"/>
          <p:cNvSpPr>
            <a:spLocks noGrp="1"/>
          </p:cNvSpPr>
          <p:nvPr>
            <p:ph sz="half" idx="2"/>
          </p:nvPr>
        </p:nvSpPr>
        <p:spPr>
          <a:xfrm>
            <a:off x="4764088" y="1752600"/>
            <a:ext cx="4038600" cy="3919538"/>
          </a:xfrm>
        </p:spPr>
        <p:txBody>
          <a:bodyPr/>
          <a:lstStyle/>
          <a:p>
            <a:r>
              <a:rPr kumimoji="0" lang="pl-PL" sz="1800">
                <a:latin typeface="Georgia" charset="0"/>
              </a:rPr>
              <a:t>ze wzrokowych: </a:t>
            </a:r>
          </a:p>
          <a:p>
            <a:pPr lvl="1"/>
            <a:r>
              <a:rPr kumimoji="0" lang="pl-PL" sz="1400">
                <a:latin typeface="Georgia" charset="0"/>
              </a:rPr>
              <a:t>fałszywy horyzont – przechylenie (zmiana kąta) to wywołuje zmianę </a:t>
            </a:r>
            <a:r>
              <a:rPr kumimoji="0" lang="pl-PL" sz="1400" b="1">
                <a:latin typeface="Georgia" charset="0"/>
              </a:rPr>
              <a:t>kursu</a:t>
            </a:r>
            <a:r>
              <a:rPr kumimoji="0" lang="pl-PL" sz="1400">
                <a:latin typeface="Georgia" charset="0"/>
              </a:rPr>
              <a:t> (i to jest bardziej miarodajne); kształt/wielkość – </a:t>
            </a:r>
            <a:r>
              <a:rPr kumimoji="0" lang="pl-PL" sz="1400" b="1">
                <a:latin typeface="Georgia" charset="0"/>
              </a:rPr>
              <a:t>wysokość</a:t>
            </a:r>
            <a:r>
              <a:rPr kumimoji="0" lang="pl-PL" sz="1400">
                <a:latin typeface="Georgia" charset="0"/>
              </a:rPr>
              <a:t>; prędkość wznoszenia, zniżania (pochodna=&gt;</a:t>
            </a:r>
            <a:r>
              <a:rPr kumimoji="0" lang="pl-PL" sz="1400" b="1">
                <a:latin typeface="Georgia" charset="0"/>
              </a:rPr>
              <a:t>zmiana wysokości w czasie</a:t>
            </a:r>
            <a:r>
              <a:rPr kumimoji="0" lang="pl-PL" sz="1400">
                <a:latin typeface="Georgia" charset="0"/>
              </a:rPr>
              <a:t>); </a:t>
            </a:r>
          </a:p>
          <a:p>
            <a:r>
              <a:rPr kumimoji="0" lang="pl-PL" sz="1800">
                <a:latin typeface="Georgia" charset="0"/>
              </a:rPr>
              <a:t>ze złudzeń przedsionkowych: </a:t>
            </a:r>
          </a:p>
          <a:p>
            <a:pPr lvl="1"/>
            <a:r>
              <a:rPr kumimoji="0" lang="pl-PL" sz="1400">
                <a:latin typeface="Georgia" charset="0"/>
              </a:rPr>
              <a:t>położenie? (np. utrzymanie lotu jako ok; odstępstwo ew. </a:t>
            </a:r>
            <a:r>
              <a:rPr kumimoji="0" lang="pl-PL" sz="1400" i="1">
                <a:latin typeface="Georgia" charset="0"/>
              </a:rPr>
              <a:t>korekta</a:t>
            </a:r>
            <a:r>
              <a:rPr kumimoji="0" lang="pl-PL" sz="1400">
                <a:latin typeface="Georgia" charset="0"/>
              </a:rPr>
              <a:t>) plus oczopląs (ale on jest większy przy oczach zamkniętych, bo przy otwartych hamuje fiksacja); przy analizie RGO (jak jest zmiana RGO, ale nie ma pogorszenia lotu); </a:t>
            </a:r>
          </a:p>
          <a:p>
            <a:pPr lvl="1"/>
            <a:r>
              <a:rPr kumimoji="0" lang="pl-PL" sz="1400">
                <a:latin typeface="Georgia" charset="0"/>
              </a:rPr>
              <a:t>warunki brzegowe np. lotu poziomego (pozycji samolotu) określają warunki, kt. dają wejście do algorytmu oceny poprawności</a:t>
            </a:r>
          </a:p>
        </p:txBody>
      </p:sp>
    </p:spTree>
    <p:extLst>
      <p:ext uri="{BB962C8B-B14F-4D97-AF65-F5344CB8AC3E}">
        <p14:creationId xmlns:p14="http://schemas.microsoft.com/office/powerpoint/2010/main" val="4133088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Dane behawioralne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3472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137401" y="5435600"/>
            <a:ext cx="4404719" cy="968248"/>
          </a:xfrm>
        </p:spPr>
        <p:txBody>
          <a:bodyPr/>
          <a:lstStyle/>
          <a:p>
            <a:pPr lvl="1" eaLnBrk="1"/>
            <a:r>
              <a:rPr kumimoji="0" lang="pl-PL" sz="1800" dirty="0">
                <a:latin typeface="Georgia" charset="0"/>
              </a:rPr>
              <a:t>Eksperckość (F</a:t>
            </a:r>
            <a:r>
              <a:rPr kumimoji="0" lang="pl-PL" sz="1800" baseline="-25000" dirty="0" smtClean="0">
                <a:latin typeface="Georgia" charset="0"/>
              </a:rPr>
              <a:t>(1,37)</a:t>
            </a:r>
            <a:r>
              <a:rPr kumimoji="0" lang="pl-PL" sz="1800" dirty="0" smtClean="0">
                <a:latin typeface="Georgia" charset="0"/>
              </a:rPr>
              <a:t>=10,14; </a:t>
            </a:r>
            <a:r>
              <a:rPr kumimoji="0" lang="pl-PL" sz="1800" dirty="0">
                <a:latin typeface="Georgia" charset="0"/>
              </a:rPr>
              <a:t>p=</a:t>
            </a:r>
            <a:r>
              <a:rPr kumimoji="0" lang="pl-PL" sz="1800" dirty="0" smtClean="0">
                <a:latin typeface="Georgia" charset="0"/>
              </a:rPr>
              <a:t>0,003; </a:t>
            </a:r>
            <a:r>
              <a:rPr kumimoji="0" lang="pl-PL" sz="1800" dirty="0">
                <a:latin typeface="Georgia" charset="0"/>
              </a:rPr>
              <a:t>cząstkowe eta=</a:t>
            </a:r>
            <a:r>
              <a:rPr kumimoji="0" lang="pl-PL" sz="1800" dirty="0" smtClean="0">
                <a:latin typeface="Georgia" charset="0"/>
              </a:rPr>
              <a:t>0,21; </a:t>
            </a:r>
            <a:r>
              <a:rPr kumimoji="0" lang="pl-PL" sz="1800" dirty="0">
                <a:latin typeface="Georgia" charset="0"/>
              </a:rPr>
              <a:t>moc=</a:t>
            </a:r>
            <a:r>
              <a:rPr kumimoji="0" lang="pl-PL" sz="1800" dirty="0" smtClean="0">
                <a:latin typeface="Georgia" charset="0"/>
              </a:rPr>
              <a:t>0,87)</a:t>
            </a:r>
            <a:endParaRPr kumimoji="0" lang="pl-PL" sz="1800" dirty="0">
              <a:latin typeface="Georgia" charset="0"/>
            </a:endParaRPr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144078"/>
            <a:ext cx="4114800" cy="32905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pl-PL" dirty="0" smtClean="0"/>
              <a:t>Profil 1 – fałszywy horyzont</a:t>
            </a:r>
            <a:endParaRPr lang="pl-PL" dirty="0"/>
          </a:p>
        </p:txBody>
      </p:sp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4601884" y="5434648"/>
            <a:ext cx="4404719" cy="968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kumimoji="1" sz="27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"/>
              <a:defRPr kumimoji="1" sz="22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0"/>
              <a:buChar char="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0"/>
              <a:buChar char=""/>
              <a:defRPr kumimoji="1" sz="20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/>
            <a:r>
              <a:rPr kumimoji="0" lang="pl-PL" sz="1800" dirty="0" smtClean="0">
                <a:latin typeface="Georgia" charset="0"/>
              </a:rPr>
              <a:t>Wskazówka dezorientująca (F</a:t>
            </a:r>
            <a:r>
              <a:rPr kumimoji="0" lang="pl-PL" sz="1800" baseline="-25000" dirty="0" smtClean="0">
                <a:latin typeface="Georgia" charset="0"/>
              </a:rPr>
              <a:t>(1,37)</a:t>
            </a:r>
            <a:r>
              <a:rPr kumimoji="0" lang="pl-PL" sz="1800" dirty="0" smtClean="0">
                <a:latin typeface="Georgia" charset="0"/>
              </a:rPr>
              <a:t>=35,79; p=0,001; cząstkowe eta=0,49; moc=1)</a:t>
            </a:r>
          </a:p>
        </p:txBody>
      </p:sp>
      <p:pic>
        <p:nvPicPr>
          <p:cNvPr id="9" name="Obraz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179" y="2144078"/>
            <a:ext cx="3980141" cy="32905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782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5528229"/>
            <a:ext cx="8503920" cy="1123636"/>
          </a:xfrm>
        </p:spPr>
        <p:txBody>
          <a:bodyPr/>
          <a:lstStyle/>
          <a:p>
            <a:r>
              <a:rPr kumimoji="0" lang="pl-PL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Warunek </a:t>
            </a:r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* eksperckość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F(1,36)=</a:t>
            </a:r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7,11; p=0,011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; </a:t>
            </a:r>
            <a:b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</a:br>
            <a:r>
              <a:rPr kumimoji="0" lang="cs-CZ" sz="1800" dirty="0" err="1" smtClean="0">
                <a:solidFill>
                  <a:schemeClr val="tx2"/>
                </a:solidFill>
                <a:latin typeface="Georgia" charset="0"/>
                <a:cs typeface="+mn-cs"/>
              </a:rPr>
              <a:t>cząstkowe</a:t>
            </a:r>
            <a:r>
              <a:rPr kumimoji="0" lang="cs-CZ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>
                <a:solidFill>
                  <a:schemeClr val="tx2"/>
                </a:solidFill>
                <a:latin typeface="Georgia" charset="0"/>
                <a:cs typeface="+mn-cs"/>
              </a:rPr>
              <a:t>eta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>
                <a:solidFill>
                  <a:schemeClr val="tx2"/>
                </a:solidFill>
                <a:latin typeface="Georgia" charset="0"/>
                <a:cs typeface="+mn-cs"/>
              </a:rPr>
              <a:t>kwadrat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= </a:t>
            </a:r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0,17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; moc=</a:t>
            </a:r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0,74</a:t>
            </a:r>
            <a:endParaRPr kumimoji="0" lang="cs-CZ" sz="1800" dirty="0">
              <a:solidFill>
                <a:schemeClr val="tx2"/>
              </a:solidFill>
              <a:latin typeface="Georgia" charset="0"/>
              <a:cs typeface="+mn-cs"/>
            </a:endParaRPr>
          </a:p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059" y="1927413"/>
            <a:ext cx="4062879" cy="313901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pl-PL" dirty="0" smtClean="0"/>
              <a:t>Profil 2 – iluzja kształtu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9028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5016500"/>
            <a:ext cx="8503920" cy="1082548"/>
          </a:xfrm>
        </p:spPr>
        <p:txBody>
          <a:bodyPr/>
          <a:lstStyle/>
          <a:p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Warunek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F(1,34)=</a:t>
            </a:r>
            <a:r>
              <a:rPr kumimoji="0" lang="pl-PL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7,67</a:t>
            </a:r>
            <a:r>
              <a:rPr kumimoji="0" lang="cs-CZ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p=</a:t>
            </a:r>
            <a:r>
              <a:rPr kumimoji="0" lang="pl-PL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0,01;</a:t>
            </a:r>
            <a:r>
              <a:rPr kumimoji="0" lang="cs-CZ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>
                <a:solidFill>
                  <a:schemeClr val="tx2"/>
                </a:solidFill>
                <a:latin typeface="Georgia" charset="0"/>
                <a:cs typeface="+mn-cs"/>
              </a:rPr>
              <a:t>cząstkowe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>
                <a:solidFill>
                  <a:schemeClr val="tx2"/>
                </a:solidFill>
                <a:latin typeface="Georgia" charset="0"/>
                <a:cs typeface="+mn-cs"/>
              </a:rPr>
              <a:t>eta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>
                <a:solidFill>
                  <a:schemeClr val="tx2"/>
                </a:solidFill>
                <a:latin typeface="Georgia" charset="0"/>
                <a:cs typeface="+mn-cs"/>
              </a:rPr>
              <a:t>kwadrat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=</a:t>
            </a:r>
            <a:r>
              <a:rPr kumimoji="0" lang="pl-PL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0,18</a:t>
            </a:r>
            <a:r>
              <a:rPr kumimoji="0" lang="cs-CZ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; moc=</a:t>
            </a:r>
            <a:r>
              <a:rPr kumimoji="0" lang="pl-PL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0,75</a:t>
            </a:r>
            <a:endParaRPr kumimoji="0" lang="cs-CZ" sz="1800" dirty="0">
              <a:solidFill>
                <a:schemeClr val="tx2"/>
              </a:solidFill>
              <a:latin typeface="Georgia" charset="0"/>
              <a:cs typeface="+mn-cs"/>
            </a:endParaRPr>
          </a:p>
          <a:p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warunek * eksperckość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F(1,34)=4,51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; p=</a:t>
            </a:r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0,049;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>
                <a:solidFill>
                  <a:schemeClr val="tx2"/>
                </a:solidFill>
                <a:latin typeface="Georgia" charset="0"/>
                <a:cs typeface="+mn-cs"/>
              </a:rPr>
              <a:t>cząstkowe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>
                <a:solidFill>
                  <a:schemeClr val="tx2"/>
                </a:solidFill>
                <a:latin typeface="Georgia" charset="0"/>
                <a:cs typeface="+mn-cs"/>
              </a:rPr>
              <a:t>eta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>
                <a:solidFill>
                  <a:schemeClr val="tx2"/>
                </a:solidFill>
                <a:latin typeface="Georgia" charset="0"/>
                <a:cs typeface="+mn-cs"/>
              </a:rPr>
              <a:t>kwadrat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=</a:t>
            </a:r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0,11; moc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=</a:t>
            </a:r>
            <a:r>
              <a:rPr kumimoji="0" lang="pl-PL" sz="1800" dirty="0">
                <a:solidFill>
                  <a:schemeClr val="tx2"/>
                </a:solidFill>
                <a:latin typeface="Georgia" charset="0"/>
                <a:cs typeface="+mn-cs"/>
              </a:rPr>
              <a:t>0,51</a:t>
            </a:r>
            <a:endParaRPr kumimoji="0" lang="cs-CZ" sz="1800" dirty="0">
              <a:solidFill>
                <a:schemeClr val="tx2"/>
              </a:solidFill>
              <a:latin typeface="Georgia" charset="0"/>
              <a:cs typeface="+mn-cs"/>
            </a:endParaRPr>
          </a:p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7" y="1841500"/>
            <a:ext cx="3971925" cy="3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pl-PL" dirty="0" smtClean="0"/>
              <a:t>Profil 5 – iluzja </a:t>
            </a:r>
            <a:r>
              <a:rPr lang="pl-PL" dirty="0" err="1" smtClean="0"/>
              <a:t>somatoobrotowa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611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301752" y="5498353"/>
            <a:ext cx="8503920" cy="600693"/>
          </a:xfrm>
        </p:spPr>
        <p:txBody>
          <a:bodyPr/>
          <a:lstStyle/>
          <a:p>
            <a:r>
              <a:rPr kumimoji="0" lang="pl-PL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Warunek</a:t>
            </a:r>
            <a:r>
              <a:rPr kumimoji="0" lang="cs-CZ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 F(1,31)=</a:t>
            </a:r>
            <a:r>
              <a:rPr kumimoji="0" lang="pl-PL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9,3</a:t>
            </a:r>
            <a:r>
              <a:rPr kumimoji="0" lang="cs-CZ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; </a:t>
            </a:r>
            <a:r>
              <a:rPr kumimoji="0" lang="pl-PL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p=0,005;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 smtClean="0">
                <a:solidFill>
                  <a:schemeClr val="tx2"/>
                </a:solidFill>
                <a:latin typeface="Georgia" charset="0"/>
                <a:cs typeface="+mn-cs"/>
              </a:rPr>
              <a:t>cząstkowe</a:t>
            </a:r>
            <a:r>
              <a:rPr kumimoji="0" lang="cs-CZ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 smtClean="0">
                <a:solidFill>
                  <a:schemeClr val="tx2"/>
                </a:solidFill>
                <a:latin typeface="Georgia" charset="0"/>
                <a:cs typeface="+mn-cs"/>
              </a:rPr>
              <a:t>eta</a:t>
            </a:r>
            <a:r>
              <a:rPr kumimoji="0" lang="cs-CZ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 </a:t>
            </a:r>
            <a:r>
              <a:rPr kumimoji="0" lang="cs-CZ" sz="1800" dirty="0" err="1" smtClean="0">
                <a:solidFill>
                  <a:schemeClr val="tx2"/>
                </a:solidFill>
                <a:latin typeface="Georgia" charset="0"/>
                <a:cs typeface="+mn-cs"/>
              </a:rPr>
              <a:t>kwadrat</a:t>
            </a:r>
            <a:r>
              <a:rPr kumimoji="0" lang="cs-CZ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=</a:t>
            </a:r>
            <a:r>
              <a:rPr kumimoji="0" lang="pl-PL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0,23; moc</a:t>
            </a:r>
            <a:r>
              <a:rPr kumimoji="0" lang="cs-CZ" sz="1800" dirty="0">
                <a:solidFill>
                  <a:schemeClr val="tx2"/>
                </a:solidFill>
                <a:latin typeface="Georgia" charset="0"/>
                <a:cs typeface="+mn-cs"/>
              </a:rPr>
              <a:t>=</a:t>
            </a:r>
            <a:r>
              <a:rPr kumimoji="0" lang="pl-PL" sz="1800" dirty="0" smtClean="0">
                <a:solidFill>
                  <a:schemeClr val="tx2"/>
                </a:solidFill>
                <a:latin typeface="Georgia" charset="0"/>
                <a:cs typeface="+mn-cs"/>
              </a:rPr>
              <a:t>0,84</a:t>
            </a:r>
            <a:endParaRPr kumimoji="0" lang="cs-CZ" sz="1800" dirty="0">
              <a:solidFill>
                <a:schemeClr val="tx2"/>
              </a:solidFill>
              <a:latin typeface="Georgia" charset="0"/>
              <a:cs typeface="+mn-cs"/>
            </a:endParaRPr>
          </a:p>
          <a:p>
            <a:endParaRPr lang="pl-PL" dirty="0"/>
          </a:p>
        </p:txBody>
      </p:sp>
      <p:pic>
        <p:nvPicPr>
          <p:cNvPr id="4" name="Obraz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62" y="1727200"/>
            <a:ext cx="4257675" cy="340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ytuł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34400" cy="758825"/>
          </a:xfrm>
        </p:spPr>
        <p:txBody>
          <a:bodyPr/>
          <a:lstStyle/>
          <a:p>
            <a:r>
              <a:rPr lang="pl-PL" dirty="0" smtClean="0"/>
              <a:t>Profil 6 – iluzja Coriolisa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3726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392113" y="404813"/>
            <a:ext cx="8108950" cy="587375"/>
          </a:xfrm>
        </p:spPr>
        <p:txBody>
          <a:bodyPr tIns="28802"/>
          <a:lstStyle/>
          <a:p>
            <a:pPr eaLnBrk="1">
              <a:defRPr/>
            </a:pPr>
            <a:r>
              <a:rPr lang="pl-PL" sz="2800" dirty="0" smtClean="0">
                <a:ea typeface="+mj-ea"/>
              </a:rPr>
              <a:t>Pole problemowe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043862" cy="3976687"/>
          </a:xfrm>
        </p:spPr>
        <p:txBody>
          <a:bodyPr tIns="14858"/>
          <a:lstStyle/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2600" dirty="0">
                <a:latin typeface="Georgia" charset="0"/>
                <a:cs typeface="Times New Roman" charset="0"/>
              </a:rPr>
              <a:t>Dezorientacja przestrzenna to utrata zdolności pilota do poprawnego ustalenia pozycji i ruchu samolotu oraz jego samego względem powierzchni ziemi lub względem innego samolotu </a:t>
            </a:r>
            <a:r>
              <a:rPr lang="pl-PL" sz="2600" dirty="0" smtClean="0">
                <a:latin typeface="Georgia" charset="0"/>
                <a:cs typeface="Times New Roman" charset="0"/>
              </a:rPr>
              <a:t>(</a:t>
            </a:r>
            <a:r>
              <a:rPr lang="pl-PL" sz="2600" dirty="0" err="1">
                <a:latin typeface="Georgia" charset="0"/>
                <a:cs typeface="Times New Roman" charset="0"/>
              </a:rPr>
              <a:t>Rainford</a:t>
            </a:r>
            <a:r>
              <a:rPr lang="pl-PL" sz="2600" dirty="0">
                <a:latin typeface="Georgia" charset="0"/>
                <a:cs typeface="Times New Roman" charset="0"/>
              </a:rPr>
              <a:t> </a:t>
            </a:r>
            <a:r>
              <a:rPr lang="pl-PL" sz="2600" dirty="0" smtClean="0">
                <a:latin typeface="Georgia" charset="0"/>
                <a:cs typeface="Times New Roman" charset="0"/>
              </a:rPr>
              <a:t/>
            </a:r>
            <a:br>
              <a:rPr lang="pl-PL" sz="2600" dirty="0" smtClean="0">
                <a:latin typeface="Georgia" charset="0"/>
                <a:cs typeface="Times New Roman" charset="0"/>
              </a:rPr>
            </a:br>
            <a:r>
              <a:rPr lang="pl-PL" sz="2600" dirty="0" smtClean="0">
                <a:latin typeface="Georgia" charset="0"/>
                <a:cs typeface="Times New Roman" charset="0"/>
              </a:rPr>
              <a:t>i </a:t>
            </a:r>
            <a:r>
              <a:rPr lang="pl-PL" sz="2600" dirty="0" err="1">
                <a:latin typeface="Georgia" charset="0"/>
                <a:cs typeface="Times New Roman" charset="0"/>
              </a:rPr>
              <a:t>Gradwell</a:t>
            </a:r>
            <a:r>
              <a:rPr lang="pl-PL" sz="2600" dirty="0">
                <a:latin typeface="Georgia" charset="0"/>
                <a:cs typeface="Times New Roman" charset="0"/>
              </a:rPr>
              <a:t>, 2006; </a:t>
            </a:r>
            <a:r>
              <a:rPr lang="pl-PL" sz="2600" dirty="0" err="1">
                <a:latin typeface="Georgia" charset="0"/>
                <a:cs typeface="Times New Roman" charset="0"/>
              </a:rPr>
              <a:t>Previc</a:t>
            </a:r>
            <a:r>
              <a:rPr lang="pl-PL" sz="2600" dirty="0">
                <a:latin typeface="Georgia" charset="0"/>
                <a:cs typeface="Times New Roman" charset="0"/>
              </a:rPr>
              <a:t> i </a:t>
            </a:r>
            <a:r>
              <a:rPr lang="pl-PL" sz="2600" dirty="0" err="1">
                <a:latin typeface="Georgia" charset="0"/>
                <a:cs typeface="Times New Roman" charset="0"/>
              </a:rPr>
              <a:t>Ercoline</a:t>
            </a:r>
            <a:r>
              <a:rPr lang="pl-PL" sz="2600" dirty="0">
                <a:latin typeface="Georgia" charset="0"/>
                <a:cs typeface="Times New Roman" charset="0"/>
              </a:rPr>
              <a:t>, 2004).</a:t>
            </a:r>
          </a:p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pl-PL" sz="2600" dirty="0">
              <a:latin typeface="Georgia" charset="0"/>
              <a:cs typeface="Times New Roman" charset="0"/>
            </a:endParaRPr>
          </a:p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2600" dirty="0">
                <a:latin typeface="Georgia" charset="0"/>
                <a:cs typeface="Times New Roman" charset="0"/>
              </a:rPr>
              <a:t>Dezorientacja przestrzenna u pilotów stanowi poważne zagrożenie dla bezpieczeństwa lotów (Bednarek, 2011; </a:t>
            </a:r>
            <a:r>
              <a:rPr lang="pl-PL" sz="2600" dirty="0" err="1">
                <a:latin typeface="Georgia" charset="0"/>
                <a:cs typeface="Times New Roman" charset="0"/>
              </a:rPr>
              <a:t>Gibb</a:t>
            </a:r>
            <a:r>
              <a:rPr lang="pl-PL" sz="2600" dirty="0">
                <a:latin typeface="Georgia" charset="0"/>
                <a:cs typeface="Times New Roman" charset="0"/>
              </a:rPr>
              <a:t>, i in, 2011)</a:t>
            </a:r>
          </a:p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endParaRPr lang="pl-PL" sz="2600" dirty="0">
              <a:latin typeface="Georgi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508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Macintosh HD:Users:Bianka:Documents:SGM-do-art-2016-02-09-a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38002"/>
            <a:ext cx="5638800" cy="158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az 4" descr="Zrzut ekranu 2016-10-06 09.39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893" y="283837"/>
            <a:ext cx="2168843" cy="940021"/>
          </a:xfrm>
          <a:prstGeom prst="rect">
            <a:avLst/>
          </a:prstGeom>
        </p:spPr>
      </p:pic>
      <p:pic>
        <p:nvPicPr>
          <p:cNvPr id="6" name="image36.png" descr="[12] threshold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b="96"/>
          <a:stretch>
            <a:fillRect/>
          </a:stretch>
        </p:blipFill>
        <p:spPr bwMode="auto">
          <a:xfrm>
            <a:off x="867185" y="3869388"/>
            <a:ext cx="2032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6.png" descr="[13] MagicBox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" b="192"/>
          <a:stretch>
            <a:fillRect/>
          </a:stretch>
        </p:blipFill>
        <p:spPr bwMode="auto">
          <a:xfrm>
            <a:off x="3488443" y="3869388"/>
            <a:ext cx="2032000" cy="152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ymbol zastępczy zawartości 3" descr="b1-p1-0-sciezka-ogama.PNG"/>
          <p:cNvPicPr>
            <a:picLocks noGrp="1" noChangeAspect="1"/>
          </p:cNvPicPr>
          <p:nvPr>
            <p:ph sz="quarter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9" r="815"/>
          <a:stretch/>
        </p:blipFill>
        <p:spPr>
          <a:xfrm>
            <a:off x="6066725" y="3869388"/>
            <a:ext cx="1854467" cy="1524000"/>
          </a:xfrm>
        </p:spPr>
      </p:pic>
    </p:spTree>
    <p:extLst>
      <p:ext uri="{BB962C8B-B14F-4D97-AF65-F5344CB8AC3E}">
        <p14:creationId xmlns:p14="http://schemas.microsoft.com/office/powerpoint/2010/main" val="564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25602" name="Symbol zastępczy zawartości 3" descr="3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0" b="10350"/>
          <a:stretch>
            <a:fillRect/>
          </a:stretch>
        </p:blipFill>
        <p:spPr>
          <a:xfrm>
            <a:off x="684213" y="1773238"/>
            <a:ext cx="7545387" cy="4056062"/>
          </a:xfrm>
        </p:spPr>
      </p:pic>
    </p:spTree>
    <p:extLst>
      <p:ext uri="{BB962C8B-B14F-4D97-AF65-F5344CB8AC3E}">
        <p14:creationId xmlns:p14="http://schemas.microsoft.com/office/powerpoint/2010/main" val="226244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0125044"/>
              </p:ext>
            </p:extLst>
          </p:nvPr>
        </p:nvGraphicFramePr>
        <p:xfrm>
          <a:off x="331788" y="1409700"/>
          <a:ext cx="5106800" cy="493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Dokument" r:id="rId3" imgW="5905500" imgH="6070600" progId="Word.Document.12">
                  <p:embed/>
                </p:oleObj>
              </mc:Choice>
              <mc:Fallback>
                <p:oleObj name="Dokument" r:id="rId3" imgW="5905500" imgH="6070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88" y="1409700"/>
                        <a:ext cx="5106800" cy="4933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6706744"/>
              </p:ext>
            </p:extLst>
          </p:nvPr>
        </p:nvGraphicFramePr>
        <p:xfrm>
          <a:off x="5038725" y="1347788"/>
          <a:ext cx="3624263" cy="2932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Dokument" r:id="rId5" imgW="5905500" imgH="4775200" progId="Word.Document.12">
                  <p:embed/>
                </p:oleObj>
              </mc:Choice>
              <mc:Fallback>
                <p:oleObj name="Dokument" r:id="rId5" imgW="5905500" imgH="4775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38725" y="1347788"/>
                        <a:ext cx="3624263" cy="2932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495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Zrzut ekranu 2017-05-16 22.30.22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5" r="-995"/>
          <a:stretch>
            <a:fillRect/>
          </a:stretch>
        </p:blipFill>
        <p:spPr>
          <a:xfrm>
            <a:off x="2542929" y="2135425"/>
            <a:ext cx="5510366" cy="2962563"/>
          </a:xfrm>
        </p:spPr>
      </p:pic>
      <p:pic>
        <p:nvPicPr>
          <p:cNvPr id="7" name="Obraz 6" descr="Zrzut ekranu 2017-05-16 22.33.4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58" y="2135425"/>
            <a:ext cx="1550396" cy="21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577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 descr="Zrzut ekranu 2016-09-14 13.55.5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227"/>
            <a:ext cx="9144000" cy="6433773"/>
          </a:xfrm>
          <a:prstGeom prst="rect">
            <a:avLst/>
          </a:prstGeom>
        </p:spPr>
      </p:pic>
      <p:sp>
        <p:nvSpPr>
          <p:cNvPr id="8" name="PoleTekstowe 7"/>
          <p:cNvSpPr txBox="1"/>
          <p:nvPr/>
        </p:nvSpPr>
        <p:spPr>
          <a:xfrm>
            <a:off x="4378249" y="3650853"/>
            <a:ext cx="94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ADI</a:t>
            </a:r>
            <a:endParaRPr lang="pl-PL" sz="3600" b="1" dirty="0">
              <a:solidFill>
                <a:srgbClr val="FF0000"/>
              </a:solidFill>
            </a:endParaRPr>
          </a:p>
        </p:txBody>
      </p:sp>
      <p:sp>
        <p:nvSpPr>
          <p:cNvPr id="9" name="PoleTekstowe 8"/>
          <p:cNvSpPr txBox="1"/>
          <p:nvPr/>
        </p:nvSpPr>
        <p:spPr>
          <a:xfrm>
            <a:off x="2206024" y="4551646"/>
            <a:ext cx="94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ASI</a:t>
            </a:r>
            <a:endParaRPr lang="pl-PL" sz="3600" b="1" dirty="0">
              <a:solidFill>
                <a:srgbClr val="FF0000"/>
              </a:solidFill>
            </a:endParaRPr>
          </a:p>
        </p:txBody>
      </p:sp>
      <p:sp>
        <p:nvSpPr>
          <p:cNvPr id="10" name="PoleTekstowe 9"/>
          <p:cNvSpPr txBox="1"/>
          <p:nvPr/>
        </p:nvSpPr>
        <p:spPr>
          <a:xfrm>
            <a:off x="4479158" y="5771386"/>
            <a:ext cx="84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HI</a:t>
            </a:r>
            <a:endParaRPr lang="pl-PL" sz="3600" b="1" dirty="0">
              <a:solidFill>
                <a:srgbClr val="FF0000"/>
              </a:solidFill>
            </a:endParaRPr>
          </a:p>
        </p:txBody>
      </p:sp>
      <p:sp>
        <p:nvSpPr>
          <p:cNvPr id="11" name="PoleTekstowe 10"/>
          <p:cNvSpPr txBox="1"/>
          <p:nvPr/>
        </p:nvSpPr>
        <p:spPr>
          <a:xfrm>
            <a:off x="6322311" y="3788416"/>
            <a:ext cx="94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ALT</a:t>
            </a:r>
            <a:endParaRPr lang="pl-PL" sz="3600" b="1" dirty="0">
              <a:solidFill>
                <a:srgbClr val="FF0000"/>
              </a:solidFill>
            </a:endParaRPr>
          </a:p>
        </p:txBody>
      </p:sp>
      <p:sp>
        <p:nvSpPr>
          <p:cNvPr id="12" name="PoleTekstowe 11"/>
          <p:cNvSpPr txBox="1"/>
          <p:nvPr/>
        </p:nvSpPr>
        <p:spPr>
          <a:xfrm>
            <a:off x="6322311" y="5638800"/>
            <a:ext cx="94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VSI</a:t>
            </a:r>
            <a:endParaRPr lang="pl-PL" sz="3600" b="1" dirty="0">
              <a:solidFill>
                <a:srgbClr val="FF0000"/>
              </a:solidFill>
            </a:endParaRPr>
          </a:p>
        </p:txBody>
      </p:sp>
      <p:sp>
        <p:nvSpPr>
          <p:cNvPr id="13" name="PoleTekstowe 12"/>
          <p:cNvSpPr txBox="1"/>
          <p:nvPr/>
        </p:nvSpPr>
        <p:spPr>
          <a:xfrm rot="16200000">
            <a:off x="7716194" y="4305040"/>
            <a:ext cx="148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ENGI</a:t>
            </a:r>
            <a:endParaRPr lang="pl-PL" sz="3600" b="1" dirty="0">
              <a:solidFill>
                <a:srgbClr val="FF0000"/>
              </a:solidFill>
            </a:endParaRPr>
          </a:p>
        </p:txBody>
      </p:sp>
      <p:sp>
        <p:nvSpPr>
          <p:cNvPr id="14" name="PoleTekstowe 13"/>
          <p:cNvSpPr txBox="1"/>
          <p:nvPr/>
        </p:nvSpPr>
        <p:spPr>
          <a:xfrm>
            <a:off x="4319292" y="1206342"/>
            <a:ext cx="947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rgbClr val="FF0000"/>
                </a:solidFill>
              </a:rPr>
              <a:t>SIM</a:t>
            </a:r>
            <a:endParaRPr lang="pl-PL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63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709017"/>
              </p:ext>
            </p:extLst>
          </p:nvPr>
        </p:nvGraphicFramePr>
        <p:xfrm>
          <a:off x="252439" y="1396999"/>
          <a:ext cx="8613096" cy="4927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53"/>
                <a:gridCol w="4181760"/>
                <a:gridCol w="4090783"/>
              </a:tblGrid>
              <a:tr h="527776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Laik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Pilot</a:t>
                      </a:r>
                      <a:endParaRPr lang="pl-PL" dirty="0"/>
                    </a:p>
                  </a:txBody>
                  <a:tcPr/>
                </a:tc>
              </a:tr>
              <a:tr h="2199998">
                <a:tc>
                  <a:txBody>
                    <a:bodyPr/>
                    <a:lstStyle/>
                    <a:p>
                      <a:r>
                        <a:rPr lang="pl-PL" dirty="0" smtClean="0"/>
                        <a:t>2.0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199998">
                <a:tc>
                  <a:txBody>
                    <a:bodyPr/>
                    <a:lstStyle/>
                    <a:p>
                      <a:r>
                        <a:rPr lang="pl-PL" dirty="0" smtClean="0"/>
                        <a:t>2.</a:t>
                      </a:r>
                    </a:p>
                    <a:p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214211" y="866221"/>
            <a:ext cx="720725" cy="720725"/>
            <a:chOff x="4215600" y="1864800"/>
            <a:chExt cx="720000" cy="720000"/>
          </a:xfrm>
        </p:grpSpPr>
        <p:sp>
          <p:nvSpPr>
            <p:cNvPr id="5" name="Oval 10"/>
            <p:cNvSpPr/>
            <p:nvPr/>
          </p:nvSpPr>
          <p:spPr>
            <a:xfrm>
              <a:off x="4283793" y="1988500"/>
              <a:ext cx="575683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6" name="Oval 11"/>
            <p:cNvSpPr/>
            <p:nvPr/>
          </p:nvSpPr>
          <p:spPr>
            <a:xfrm>
              <a:off x="4356745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7" name="Oval 12"/>
            <p:cNvSpPr/>
            <p:nvPr/>
          </p:nvSpPr>
          <p:spPr>
            <a:xfrm>
              <a:off x="4643794" y="2132818"/>
              <a:ext cx="72952" cy="7136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8" name="Quad Arrow 13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9" name="Quad Arrow 14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  <p:pic>
        <p:nvPicPr>
          <p:cNvPr id="10" name="Obraz 9" descr="b34-p-p2_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52" y="1885457"/>
            <a:ext cx="4163409" cy="2081705"/>
          </a:xfrm>
          <a:prstGeom prst="rect">
            <a:avLst/>
          </a:prstGeom>
        </p:spPr>
      </p:pic>
      <p:pic>
        <p:nvPicPr>
          <p:cNvPr id="11" name="Obraz 10" descr="b34-p-p2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61" y="4241971"/>
            <a:ext cx="4064000" cy="2032000"/>
          </a:xfrm>
          <a:prstGeom prst="rect">
            <a:avLst/>
          </a:prstGeom>
        </p:spPr>
      </p:pic>
      <p:pic>
        <p:nvPicPr>
          <p:cNvPr id="13" name="Obraz 12" descr="b24-l-p2_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55799"/>
            <a:ext cx="4022726" cy="2011363"/>
          </a:xfrm>
          <a:prstGeom prst="rect">
            <a:avLst/>
          </a:prstGeom>
        </p:spPr>
      </p:pic>
      <p:pic>
        <p:nvPicPr>
          <p:cNvPr id="18" name="Obraz 17" descr="b24-l-p2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95440"/>
            <a:ext cx="4106261" cy="205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09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823923"/>
              </p:ext>
            </p:extLst>
          </p:nvPr>
        </p:nvGraphicFramePr>
        <p:xfrm>
          <a:off x="252439" y="1396999"/>
          <a:ext cx="8613096" cy="4927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53"/>
                <a:gridCol w="4181760"/>
                <a:gridCol w="4090783"/>
              </a:tblGrid>
              <a:tr h="527776"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Laik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Pilot</a:t>
                      </a:r>
                      <a:endParaRPr lang="pl-PL" dirty="0"/>
                    </a:p>
                  </a:txBody>
                  <a:tcPr/>
                </a:tc>
              </a:tr>
              <a:tr h="2199998">
                <a:tc>
                  <a:txBody>
                    <a:bodyPr/>
                    <a:lstStyle/>
                    <a:p>
                      <a:r>
                        <a:rPr lang="pl-PL" dirty="0" smtClean="0"/>
                        <a:t>5.0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199998">
                <a:tc>
                  <a:txBody>
                    <a:bodyPr/>
                    <a:lstStyle/>
                    <a:p>
                      <a:r>
                        <a:rPr lang="pl-PL" dirty="0" smtClean="0"/>
                        <a:t>5.</a:t>
                      </a:r>
                    </a:p>
                    <a:p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214211" y="866221"/>
            <a:ext cx="720725" cy="720725"/>
            <a:chOff x="4215600" y="1864800"/>
            <a:chExt cx="720000" cy="720000"/>
          </a:xfrm>
        </p:grpSpPr>
        <p:sp>
          <p:nvSpPr>
            <p:cNvPr id="5" name="Oval 10"/>
            <p:cNvSpPr/>
            <p:nvPr/>
          </p:nvSpPr>
          <p:spPr>
            <a:xfrm>
              <a:off x="4283793" y="1988500"/>
              <a:ext cx="575683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6" name="Oval 11"/>
            <p:cNvSpPr/>
            <p:nvPr/>
          </p:nvSpPr>
          <p:spPr>
            <a:xfrm>
              <a:off x="4356745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7" name="Oval 12"/>
            <p:cNvSpPr/>
            <p:nvPr/>
          </p:nvSpPr>
          <p:spPr>
            <a:xfrm>
              <a:off x="4643794" y="2132818"/>
              <a:ext cx="72952" cy="7136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8" name="Quad Arrow 13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9" name="Quad Arrow 14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  <p:pic>
        <p:nvPicPr>
          <p:cNvPr id="14" name="Symbol zastępczy zawartości 13" descr="b8-l-p5_0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r="3498"/>
          <a:stretch>
            <a:fillRect/>
          </a:stretch>
        </p:blipFill>
        <p:spPr>
          <a:xfrm>
            <a:off x="649785" y="1921576"/>
            <a:ext cx="4053746" cy="2179433"/>
          </a:xfrm>
        </p:spPr>
      </p:pic>
      <p:pic>
        <p:nvPicPr>
          <p:cNvPr id="15" name="Obraz 14" descr="b8-l-p5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15" y="4204185"/>
            <a:ext cx="3980721" cy="2120586"/>
          </a:xfrm>
          <a:prstGeom prst="rect">
            <a:avLst/>
          </a:prstGeom>
        </p:spPr>
      </p:pic>
      <p:pic>
        <p:nvPicPr>
          <p:cNvPr id="16" name="Obraz 15" descr="b4-pilot1-p5_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16" y="1921576"/>
            <a:ext cx="4056119" cy="2179433"/>
          </a:xfrm>
          <a:prstGeom prst="rect">
            <a:avLst/>
          </a:prstGeom>
        </p:spPr>
      </p:pic>
      <p:pic>
        <p:nvPicPr>
          <p:cNvPr id="17" name="Obraz 16" descr="b4-pilot1-p5_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416" y="4204185"/>
            <a:ext cx="4026609" cy="212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4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Eye</a:t>
            </a:r>
            <a:r>
              <a:rPr lang="pl-PL" dirty="0" smtClean="0"/>
              <a:t> </a:t>
            </a:r>
            <a:r>
              <a:rPr lang="pl-PL" dirty="0" err="1" smtClean="0"/>
              <a:t>movement</a:t>
            </a:r>
            <a:r>
              <a:rPr lang="pl-PL" dirty="0" smtClean="0"/>
              <a:t> data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92" r="11542"/>
          <a:stretch/>
        </p:blipFill>
        <p:spPr>
          <a:xfrm>
            <a:off x="781494" y="1670981"/>
            <a:ext cx="3974602" cy="3612219"/>
          </a:xfrm>
        </p:spPr>
      </p:pic>
      <p:sp>
        <p:nvSpPr>
          <p:cNvPr id="5" name="PoleTekstowe 4"/>
          <p:cNvSpPr txBox="1"/>
          <p:nvPr/>
        </p:nvSpPr>
        <p:spPr>
          <a:xfrm>
            <a:off x="1434201" y="3488877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  <p:sp>
        <p:nvSpPr>
          <p:cNvPr id="6" name="PoleTekstowe 5"/>
          <p:cNvSpPr txBox="1"/>
          <p:nvPr/>
        </p:nvSpPr>
        <p:spPr>
          <a:xfrm>
            <a:off x="1882159" y="3903744"/>
            <a:ext cx="4705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  <p:sp>
        <p:nvSpPr>
          <p:cNvPr id="7" name="PoleTekstowe 6"/>
          <p:cNvSpPr txBox="1"/>
          <p:nvPr/>
        </p:nvSpPr>
        <p:spPr>
          <a:xfrm>
            <a:off x="2670331" y="3365464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***</a:t>
            </a:r>
            <a:endParaRPr lang="pl-PL" sz="1400" dirty="0"/>
          </a:p>
        </p:txBody>
      </p:sp>
      <p:sp>
        <p:nvSpPr>
          <p:cNvPr id="8" name="PoleTekstowe 7"/>
          <p:cNvSpPr txBox="1"/>
          <p:nvPr/>
        </p:nvSpPr>
        <p:spPr>
          <a:xfrm>
            <a:off x="3168498" y="3480410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  <p:sp>
        <p:nvSpPr>
          <p:cNvPr id="9" name="PoleTekstowe 8"/>
          <p:cNvSpPr txBox="1"/>
          <p:nvPr/>
        </p:nvSpPr>
        <p:spPr>
          <a:xfrm>
            <a:off x="3593206" y="3006277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***</a:t>
            </a:r>
            <a:endParaRPr lang="pl-PL" sz="14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19632" y="5390349"/>
            <a:ext cx="8992458" cy="67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kumimoji="1" sz="27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"/>
              <a:defRPr kumimoji="1" sz="22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0"/>
              <a:buChar char="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0"/>
              <a:buChar char=""/>
              <a:defRPr kumimoji="1" sz="20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/>
            <a:r>
              <a:rPr kumimoji="0" lang="pl-PL" sz="1800" dirty="0" err="1" smtClean="0">
                <a:latin typeface="Georgia" charset="0"/>
              </a:rPr>
              <a:t>Expertise</a:t>
            </a:r>
            <a:r>
              <a:rPr kumimoji="0" lang="pl-PL" sz="1800" dirty="0" smtClean="0">
                <a:latin typeface="Georgia" charset="0"/>
              </a:rPr>
              <a:t> </a:t>
            </a:r>
            <a:r>
              <a:rPr kumimoji="0" lang="pl-PL" sz="1800" dirty="0">
                <a:latin typeface="Georgia" charset="0"/>
              </a:rPr>
              <a:t>(</a:t>
            </a:r>
            <a:r>
              <a:rPr kumimoji="0" lang="pl-PL" sz="1800" dirty="0" smtClean="0">
                <a:latin typeface="Georgia" charset="0"/>
              </a:rPr>
              <a:t>F</a:t>
            </a:r>
            <a:r>
              <a:rPr kumimoji="0" lang="pl-PL" sz="1800" baseline="-25000" dirty="0" smtClean="0">
                <a:latin typeface="Georgia" charset="0"/>
              </a:rPr>
              <a:t>(1,38)</a:t>
            </a:r>
            <a:r>
              <a:rPr kumimoji="0" lang="pl-PL" sz="1800" dirty="0">
                <a:latin typeface="Georgia" charset="0"/>
              </a:rPr>
              <a:t>=</a:t>
            </a:r>
            <a:r>
              <a:rPr kumimoji="0" lang="pl-PL" sz="1800" dirty="0" smtClean="0">
                <a:latin typeface="Georgia" charset="0"/>
              </a:rPr>
              <a:t>22,43; p</a:t>
            </a:r>
            <a:r>
              <a:rPr kumimoji="0" lang="pl-PL" sz="1800" dirty="0">
                <a:latin typeface="Georgia" charset="0"/>
              </a:rPr>
              <a:t>&lt;0,001; </a:t>
            </a:r>
            <a:r>
              <a:rPr kumimoji="0" lang="pl-PL" sz="1800" dirty="0" err="1" smtClean="0">
                <a:latin typeface="Georgia" charset="0"/>
              </a:rPr>
              <a:t>partial</a:t>
            </a:r>
            <a:r>
              <a:rPr kumimoji="0" lang="pl-PL" sz="1800" dirty="0" smtClean="0">
                <a:latin typeface="Georgia" charset="0"/>
              </a:rPr>
              <a:t> eta </a:t>
            </a:r>
            <a:r>
              <a:rPr kumimoji="0" lang="pl-PL" sz="1800" dirty="0" err="1" smtClean="0">
                <a:latin typeface="Georgia" charset="0"/>
              </a:rPr>
              <a:t>square</a:t>
            </a:r>
            <a:r>
              <a:rPr kumimoji="0" lang="pl-PL" sz="1800" dirty="0" smtClean="0">
                <a:latin typeface="Georgia" charset="0"/>
              </a:rPr>
              <a:t>=0,37; </a:t>
            </a:r>
            <a:r>
              <a:rPr kumimoji="0" lang="pl-PL" sz="1800" dirty="0" err="1" smtClean="0">
                <a:latin typeface="Georgia" charset="0"/>
              </a:rPr>
              <a:t>power</a:t>
            </a:r>
            <a:r>
              <a:rPr kumimoji="0" lang="pl-PL" sz="1800" dirty="0" smtClean="0">
                <a:latin typeface="Georgia" charset="0"/>
              </a:rPr>
              <a:t>=1)</a:t>
            </a:r>
          </a:p>
          <a:p>
            <a:pPr lvl="1" eaLnBrk="1"/>
            <a:r>
              <a:rPr kumimoji="0" lang="pl-PL" sz="1800" dirty="0" smtClean="0">
                <a:latin typeface="Georgia" charset="0"/>
              </a:rPr>
              <a:t>Profile (F</a:t>
            </a:r>
            <a:r>
              <a:rPr kumimoji="0" lang="pl-PL" sz="1800" baseline="-25000" dirty="0" smtClean="0">
                <a:latin typeface="Georgia" charset="0"/>
              </a:rPr>
              <a:t>(5,34)</a:t>
            </a:r>
            <a:r>
              <a:rPr kumimoji="0" lang="pl-PL" sz="1800" dirty="0" smtClean="0">
                <a:latin typeface="Georgia" charset="0"/>
              </a:rPr>
              <a:t>=15,92; p</a:t>
            </a:r>
            <a:r>
              <a:rPr kumimoji="0" lang="pl-PL" sz="1800" dirty="0">
                <a:latin typeface="Georgia" charset="0"/>
              </a:rPr>
              <a:t>&lt;</a:t>
            </a:r>
            <a:r>
              <a:rPr kumimoji="0" lang="pl-PL" sz="1800" dirty="0" smtClean="0">
                <a:latin typeface="Georgia" charset="0"/>
              </a:rPr>
              <a:t>0,001; </a:t>
            </a:r>
            <a:r>
              <a:rPr kumimoji="0" lang="pl-PL" sz="1800" dirty="0" err="1" smtClean="0">
                <a:latin typeface="Georgia" charset="0"/>
              </a:rPr>
              <a:t>partial</a:t>
            </a:r>
            <a:r>
              <a:rPr kumimoji="0" lang="pl-PL" sz="1800" dirty="0" smtClean="0">
                <a:latin typeface="Georgia" charset="0"/>
              </a:rPr>
              <a:t> eta </a:t>
            </a:r>
            <a:r>
              <a:rPr kumimoji="0" lang="pl-PL" sz="1800" dirty="0" err="1" smtClean="0">
                <a:latin typeface="Georgia" charset="0"/>
              </a:rPr>
              <a:t>square</a:t>
            </a:r>
            <a:r>
              <a:rPr kumimoji="0" lang="pl-PL" sz="1800" dirty="0" smtClean="0">
                <a:latin typeface="Georgia" charset="0"/>
              </a:rPr>
              <a:t>=0,7; </a:t>
            </a:r>
            <a:r>
              <a:rPr kumimoji="0" lang="pl-PL" sz="1800" dirty="0" err="1" smtClean="0">
                <a:latin typeface="Georgia" charset="0"/>
              </a:rPr>
              <a:t>power</a:t>
            </a:r>
            <a:r>
              <a:rPr kumimoji="0" lang="pl-PL" sz="1800" dirty="0" smtClean="0">
                <a:latin typeface="Georgia" charset="0"/>
              </a:rPr>
              <a:t>=1)</a:t>
            </a:r>
          </a:p>
          <a:p>
            <a:pPr lvl="1" eaLnBrk="1"/>
            <a:r>
              <a:rPr kumimoji="0" lang="pl-PL" sz="1800" dirty="0" smtClean="0">
                <a:latin typeface="Georgia" charset="0"/>
              </a:rPr>
              <a:t>Profile*</a:t>
            </a:r>
            <a:r>
              <a:rPr kumimoji="0" lang="pl-PL" sz="1800" dirty="0" err="1" smtClean="0">
                <a:latin typeface="Georgia" charset="0"/>
              </a:rPr>
              <a:t>Expertise</a:t>
            </a:r>
            <a:r>
              <a:rPr kumimoji="0" lang="pl-PL" sz="1800" dirty="0" smtClean="0">
                <a:latin typeface="Georgia" charset="0"/>
              </a:rPr>
              <a:t> </a:t>
            </a:r>
            <a:r>
              <a:rPr kumimoji="0" lang="pl-PL" sz="1800" dirty="0">
                <a:latin typeface="Georgia" charset="0"/>
              </a:rPr>
              <a:t>(F</a:t>
            </a:r>
            <a:r>
              <a:rPr kumimoji="0" lang="pl-PL" sz="1800" baseline="-25000" dirty="0" smtClean="0">
                <a:latin typeface="Georgia" charset="0"/>
              </a:rPr>
              <a:t>(5,34)</a:t>
            </a:r>
            <a:r>
              <a:rPr kumimoji="0" lang="pl-PL" sz="1800" dirty="0" smtClean="0">
                <a:latin typeface="Georgia" charset="0"/>
              </a:rPr>
              <a:t>=</a:t>
            </a:r>
            <a:r>
              <a:rPr kumimoji="0" lang="pl-PL" sz="1800" dirty="0">
                <a:latin typeface="Georgia" charset="0"/>
              </a:rPr>
              <a:t>3,95</a:t>
            </a:r>
            <a:r>
              <a:rPr kumimoji="0" lang="pl-PL" sz="1800" dirty="0" smtClean="0">
                <a:latin typeface="Georgia" charset="0"/>
              </a:rPr>
              <a:t>; p=0,006; </a:t>
            </a:r>
            <a:r>
              <a:rPr kumimoji="0" lang="pl-PL" sz="1800" dirty="0" err="1">
                <a:latin typeface="Georgia" charset="0"/>
              </a:rPr>
              <a:t>partial</a:t>
            </a:r>
            <a:r>
              <a:rPr kumimoji="0" lang="pl-PL" sz="1800" dirty="0">
                <a:latin typeface="Georgia" charset="0"/>
              </a:rPr>
              <a:t> eta </a:t>
            </a:r>
            <a:r>
              <a:rPr kumimoji="0" lang="pl-PL" sz="1800" dirty="0" err="1">
                <a:latin typeface="Georgia" charset="0"/>
              </a:rPr>
              <a:t>square</a:t>
            </a:r>
            <a:r>
              <a:rPr kumimoji="0" lang="pl-PL" sz="1800" dirty="0">
                <a:latin typeface="Georgia" charset="0"/>
              </a:rPr>
              <a:t>=</a:t>
            </a:r>
            <a:r>
              <a:rPr kumimoji="0" lang="pl-PL" sz="1800" dirty="0" smtClean="0">
                <a:latin typeface="Georgia" charset="0"/>
              </a:rPr>
              <a:t>0,37; </a:t>
            </a:r>
            <a:r>
              <a:rPr kumimoji="0" lang="pl-PL" sz="1800" dirty="0" err="1">
                <a:latin typeface="Georgia" charset="0"/>
              </a:rPr>
              <a:t>power</a:t>
            </a:r>
            <a:r>
              <a:rPr kumimoji="0" lang="pl-PL" sz="1800" dirty="0" smtClean="0">
                <a:latin typeface="Georgia" charset="0"/>
              </a:rPr>
              <a:t>=0,91)</a:t>
            </a:r>
            <a:endParaRPr kumimoji="0" lang="pl-PL" sz="1800" dirty="0">
              <a:latin typeface="Georgia" charset="0"/>
            </a:endParaRPr>
          </a:p>
          <a:p>
            <a:pPr lvl="1" eaLnBrk="1"/>
            <a:endParaRPr kumimoji="0" lang="pl-PL" sz="1800" dirty="0" smtClean="0">
              <a:latin typeface="Georgia" charset="0"/>
            </a:endParaRPr>
          </a:p>
        </p:txBody>
      </p:sp>
      <p:pic>
        <p:nvPicPr>
          <p:cNvPr id="10" name="Obraz 9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12"/>
          <a:stretch/>
        </p:blipFill>
        <p:spPr bwMode="auto">
          <a:xfrm>
            <a:off x="4960367" y="2653297"/>
            <a:ext cx="3767565" cy="19530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7992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 rotWithShape="1">
          <a:blip r:embed="rId4"/>
          <a:srcRect l="-44" r="155"/>
          <a:stretch/>
        </p:blipFill>
        <p:spPr>
          <a:xfrm>
            <a:off x="288567" y="1751827"/>
            <a:ext cx="4570169" cy="3665992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0650" y="1751827"/>
            <a:ext cx="4568404" cy="366053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Profil S&amp;LF </a:t>
            </a:r>
            <a:r>
              <a:rPr lang="pl-PL" dirty="0"/>
              <a:t>+</a:t>
            </a:r>
            <a:r>
              <a:rPr lang="pl-PL" dirty="0" smtClean="0"/>
              <a:t> fałszywy horyzont</a:t>
            </a:r>
            <a:endParaRPr lang="pl-PL" dirty="0"/>
          </a:p>
        </p:txBody>
      </p:sp>
      <p:sp>
        <p:nvSpPr>
          <p:cNvPr id="8" name="PoleTekstowe 7"/>
          <p:cNvSpPr txBox="1"/>
          <p:nvPr/>
        </p:nvSpPr>
        <p:spPr>
          <a:xfrm>
            <a:off x="1784485" y="4548137"/>
            <a:ext cx="351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</a:t>
            </a:r>
            <a:endParaRPr lang="pl-PL" sz="1400" dirty="0"/>
          </a:p>
        </p:txBody>
      </p:sp>
      <p:sp>
        <p:nvSpPr>
          <p:cNvPr id="9" name="PoleTekstowe 8"/>
          <p:cNvSpPr txBox="1"/>
          <p:nvPr/>
        </p:nvSpPr>
        <p:spPr>
          <a:xfrm>
            <a:off x="5047488" y="2395821"/>
            <a:ext cx="351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</a:t>
            </a:r>
            <a:endParaRPr lang="pl-PL" sz="1400" dirty="0"/>
          </a:p>
        </p:txBody>
      </p:sp>
      <p:sp>
        <p:nvSpPr>
          <p:cNvPr id="10" name="PoleTekstowe 9"/>
          <p:cNvSpPr txBox="1"/>
          <p:nvPr/>
        </p:nvSpPr>
        <p:spPr>
          <a:xfrm>
            <a:off x="1045973" y="2304373"/>
            <a:ext cx="351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#</a:t>
            </a:r>
            <a:endParaRPr lang="pl-PL" sz="1400" dirty="0"/>
          </a:p>
        </p:txBody>
      </p: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4214211" y="866221"/>
            <a:ext cx="720725" cy="720725"/>
            <a:chOff x="4215600" y="1864800"/>
            <a:chExt cx="720000" cy="720000"/>
          </a:xfrm>
        </p:grpSpPr>
        <p:sp>
          <p:nvSpPr>
            <p:cNvPr id="12" name="Oval 10"/>
            <p:cNvSpPr/>
            <p:nvPr/>
          </p:nvSpPr>
          <p:spPr>
            <a:xfrm>
              <a:off x="4283793" y="1988500"/>
              <a:ext cx="575683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3" name="Oval 11"/>
            <p:cNvSpPr/>
            <p:nvPr/>
          </p:nvSpPr>
          <p:spPr>
            <a:xfrm>
              <a:off x="4356745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4" name="Oval 12"/>
            <p:cNvSpPr/>
            <p:nvPr/>
          </p:nvSpPr>
          <p:spPr>
            <a:xfrm>
              <a:off x="4643794" y="2132818"/>
              <a:ext cx="72952" cy="7136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5" name="Quad Arrow 13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6" name="Quad Arrow 14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-112509" y="5641048"/>
            <a:ext cx="9113176" cy="79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kumimoji="1" sz="27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"/>
              <a:defRPr kumimoji="1" sz="22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0"/>
              <a:buChar char="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0"/>
              <a:buChar char=""/>
              <a:defRPr kumimoji="1" sz="20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/>
            <a:r>
              <a:rPr kumimoji="0" lang="pl-PL" sz="1800" dirty="0" smtClean="0">
                <a:latin typeface="Georgia" charset="0"/>
              </a:rPr>
              <a:t>Eksperckość (F</a:t>
            </a:r>
            <a:r>
              <a:rPr kumimoji="0" lang="pl-PL" sz="1800" baseline="-25000" dirty="0" smtClean="0">
                <a:latin typeface="Georgia" charset="0"/>
              </a:rPr>
              <a:t>(7,32)</a:t>
            </a:r>
            <a:r>
              <a:rPr kumimoji="0" lang="pl-PL" sz="1800" dirty="0" smtClean="0">
                <a:latin typeface="Georgia" charset="0"/>
              </a:rPr>
              <a:t>=2,8; p=0,022; cząstkowe eta=0,38; moc=0,85)</a:t>
            </a:r>
          </a:p>
          <a:p>
            <a:pPr lvl="1" eaLnBrk="1"/>
            <a:r>
              <a:rPr kumimoji="0" lang="pl-PL" sz="1800" dirty="0" smtClean="0">
                <a:latin typeface="Georgia" charset="0"/>
              </a:rPr>
              <a:t>Wskazówka dezorientująca (F</a:t>
            </a:r>
            <a:r>
              <a:rPr kumimoji="0" lang="pl-PL" sz="1800" baseline="-25000" dirty="0" smtClean="0">
                <a:latin typeface="Georgia" charset="0"/>
              </a:rPr>
              <a:t>(7,32)</a:t>
            </a:r>
            <a:r>
              <a:rPr kumimoji="0" lang="pl-PL" sz="1800" dirty="0" smtClean="0">
                <a:latin typeface="Georgia" charset="0"/>
              </a:rPr>
              <a:t>=2,12; p=0,059; cząstkowe eta=0,33; moc=0,73)</a:t>
            </a:r>
          </a:p>
          <a:p>
            <a:pPr lvl="1" eaLnBrk="1"/>
            <a:endParaRPr kumimoji="0" lang="pl-PL" sz="1800" dirty="0" smtClean="0">
              <a:latin typeface="Georgia" charset="0"/>
            </a:endParaRPr>
          </a:p>
        </p:txBody>
      </p:sp>
      <p:sp>
        <p:nvSpPr>
          <p:cNvPr id="18" name="PoleTekstowe 17"/>
          <p:cNvSpPr txBox="1"/>
          <p:nvPr/>
        </p:nvSpPr>
        <p:spPr>
          <a:xfrm>
            <a:off x="6876514" y="4040119"/>
            <a:ext cx="351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#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4163927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wykresy-piloci-aoi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63" y="1636305"/>
            <a:ext cx="3204237" cy="2564414"/>
          </a:xfrm>
          <a:prstGeom prst="rect">
            <a:avLst/>
          </a:prstGeom>
        </p:spPr>
      </p:pic>
      <p:pic>
        <p:nvPicPr>
          <p:cNvPr id="7" name="Obraz 6" descr="wykresy-piloci-aoi2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00" y="1636305"/>
            <a:ext cx="3204240" cy="2564415"/>
          </a:xfrm>
          <a:prstGeom prst="rect">
            <a:avLst/>
          </a:prstGeom>
        </p:spPr>
      </p:pic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-270234" y="5160938"/>
            <a:ext cx="9620285" cy="758825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MANOVA profil S&amp;LF</a:t>
            </a:r>
            <a:br>
              <a:rPr lang="pl-PL" sz="2200" dirty="0" smtClean="0"/>
            </a:br>
            <a:r>
              <a:rPr lang="pl-PL" sz="2200" dirty="0" smtClean="0"/>
              <a:t>grupa F(7,32)=2,89; p=0,019 eta=0,387 moc=0,858(ASI)</a:t>
            </a:r>
            <a:br>
              <a:rPr lang="pl-PL" sz="2200" dirty="0" smtClean="0"/>
            </a:br>
            <a:r>
              <a:rPr lang="pl-PL" sz="2200" dirty="0" smtClean="0"/>
              <a:t>dezorientacja F(7,32)=2,49; p=0,037 eta=0,352 moc=0,792 (ALT, ASI)</a:t>
            </a:r>
            <a:endParaRPr lang="pl-PL" sz="2200" dirty="0"/>
          </a:p>
        </p:txBody>
      </p:sp>
    </p:spTree>
    <p:extLst>
      <p:ext uri="{BB962C8B-B14F-4D97-AF65-F5344CB8AC3E}">
        <p14:creationId xmlns:p14="http://schemas.microsoft.com/office/powerpoint/2010/main" val="2775644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392113" y="404813"/>
            <a:ext cx="8108950" cy="587375"/>
          </a:xfrm>
        </p:spPr>
        <p:txBody>
          <a:bodyPr tIns="28802"/>
          <a:lstStyle/>
          <a:p>
            <a:pPr eaLnBrk="1">
              <a:defRPr/>
            </a:pPr>
            <a:r>
              <a:rPr lang="pl-PL" sz="2800" dirty="0" smtClean="0">
                <a:ea typeface="+mj-ea"/>
              </a:rPr>
              <a:t>Pole problemowe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043862" cy="3976687"/>
          </a:xfrm>
        </p:spPr>
        <p:txBody>
          <a:bodyPr tIns="14858"/>
          <a:lstStyle/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2600" dirty="0" smtClean="0">
                <a:latin typeface="Georgia" charset="0"/>
                <a:cs typeface="Times New Roman" charset="0"/>
              </a:rPr>
              <a:t>Źródłem </a:t>
            </a:r>
            <a:r>
              <a:rPr lang="pl-PL" sz="2600" dirty="0">
                <a:latin typeface="Georgia" charset="0"/>
                <a:cs typeface="Times New Roman" charset="0"/>
              </a:rPr>
              <a:t>dezorientacji przestrzennej mogą być złudzenia pochodzenia wzrokowego lub przedsionkowego</a:t>
            </a:r>
            <a:r>
              <a:rPr lang="pl-PL" sz="2600" dirty="0" smtClean="0">
                <a:latin typeface="Georgia" charset="0"/>
                <a:cs typeface="Times New Roman" charset="0"/>
              </a:rPr>
              <a:t>.</a:t>
            </a:r>
            <a:endParaRPr lang="pl-PL" sz="2600" dirty="0">
              <a:latin typeface="Georgia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394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862" y="1624135"/>
            <a:ext cx="5631960" cy="451273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Profil CTL-P + iluzja kształtu</a:t>
            </a:r>
            <a:endParaRPr lang="pl-PL" dirty="0"/>
          </a:p>
        </p:txBody>
      </p:sp>
      <p:sp>
        <p:nvSpPr>
          <p:cNvPr id="5" name="PoleTekstowe 4"/>
          <p:cNvSpPr txBox="1"/>
          <p:nvPr/>
        </p:nvSpPr>
        <p:spPr>
          <a:xfrm>
            <a:off x="2585439" y="3681725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***</a:t>
            </a:r>
            <a:endParaRPr lang="pl-PL" sz="1400" dirty="0"/>
          </a:p>
        </p:txBody>
      </p:sp>
      <p:sp>
        <p:nvSpPr>
          <p:cNvPr id="6" name="PoleTekstowe 5"/>
          <p:cNvSpPr txBox="1"/>
          <p:nvPr/>
        </p:nvSpPr>
        <p:spPr>
          <a:xfrm>
            <a:off x="3572526" y="4990827"/>
            <a:ext cx="503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  <p:sp>
        <p:nvSpPr>
          <p:cNvPr id="7" name="PoleTekstowe 6"/>
          <p:cNvSpPr txBox="1"/>
          <p:nvPr/>
        </p:nvSpPr>
        <p:spPr>
          <a:xfrm>
            <a:off x="4911437" y="3006277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  <p:sp>
        <p:nvSpPr>
          <p:cNvPr id="8" name="PoleTekstowe 7"/>
          <p:cNvSpPr txBox="1"/>
          <p:nvPr/>
        </p:nvSpPr>
        <p:spPr>
          <a:xfrm>
            <a:off x="5368058" y="5234153"/>
            <a:ext cx="537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214211" y="866221"/>
            <a:ext cx="720725" cy="720725"/>
            <a:chOff x="4215600" y="1864800"/>
            <a:chExt cx="720000" cy="720000"/>
          </a:xfrm>
        </p:grpSpPr>
        <p:sp>
          <p:nvSpPr>
            <p:cNvPr id="10" name="Oval 10"/>
            <p:cNvSpPr/>
            <p:nvPr/>
          </p:nvSpPr>
          <p:spPr>
            <a:xfrm>
              <a:off x="4283793" y="1988500"/>
              <a:ext cx="575683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1" name="Oval 11"/>
            <p:cNvSpPr/>
            <p:nvPr/>
          </p:nvSpPr>
          <p:spPr>
            <a:xfrm>
              <a:off x="4356745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2" name="Oval 12"/>
            <p:cNvSpPr/>
            <p:nvPr/>
          </p:nvSpPr>
          <p:spPr>
            <a:xfrm>
              <a:off x="4643794" y="2132818"/>
              <a:ext cx="72952" cy="7136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3" name="Quad Arrow 13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4" name="Quad Arrow 14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219632" y="6084455"/>
            <a:ext cx="8992458" cy="67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kumimoji="1" sz="27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"/>
              <a:defRPr kumimoji="1" sz="22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0"/>
              <a:buChar char="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0"/>
              <a:buChar char=""/>
              <a:defRPr kumimoji="1" sz="20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/>
            <a:r>
              <a:rPr kumimoji="0" lang="pl-PL" sz="1800" dirty="0" smtClean="0">
                <a:latin typeface="Georgia" charset="0"/>
              </a:rPr>
              <a:t>Eksperckość (F</a:t>
            </a:r>
            <a:r>
              <a:rPr kumimoji="0" lang="pl-PL" sz="1800" baseline="-25000" dirty="0" smtClean="0">
                <a:latin typeface="Georgia" charset="0"/>
              </a:rPr>
              <a:t>(7,32)</a:t>
            </a:r>
            <a:r>
              <a:rPr kumimoji="0" lang="pl-PL" sz="1800" dirty="0" smtClean="0">
                <a:latin typeface="Georgia" charset="0"/>
              </a:rPr>
              <a:t>=6,79; p&lt;0,001; cząstkowe eta=0,6; moc=0,999)</a:t>
            </a:r>
          </a:p>
        </p:txBody>
      </p:sp>
    </p:spTree>
    <p:extLst>
      <p:ext uri="{BB962C8B-B14F-4D97-AF65-F5344CB8AC3E}">
        <p14:creationId xmlns:p14="http://schemas.microsoft.com/office/powerpoint/2010/main" val="2262191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62616" y="4155297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MANOVA profil </a:t>
            </a:r>
            <a:r>
              <a:rPr lang="pl-PL" sz="2200" dirty="0" smtClean="0"/>
              <a:t>CTL-P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grupa F(7,32)=8,18; p</a:t>
            </a:r>
            <a:r>
              <a:rPr lang="pl-PL" sz="2200" dirty="0"/>
              <a:t>&lt;</a:t>
            </a:r>
            <a:r>
              <a:rPr lang="pl-PL" sz="2200" dirty="0" smtClean="0"/>
              <a:t>0,001 eta=0,642 moc=1</a:t>
            </a:r>
            <a:br>
              <a:rPr lang="pl-PL" sz="2200" dirty="0" smtClean="0"/>
            </a:br>
            <a:r>
              <a:rPr lang="pl-PL" sz="2200" dirty="0" smtClean="0"/>
              <a:t>(</a:t>
            </a:r>
            <a:r>
              <a:rPr lang="pl-PL" sz="2200" dirty="0" err="1" smtClean="0"/>
              <a:t>ADI,ASI,sim</a:t>
            </a:r>
            <a:r>
              <a:rPr lang="pl-PL" sz="2200" dirty="0" smtClean="0"/>
              <a:t>)</a:t>
            </a:r>
            <a:endParaRPr lang="pl-PL" sz="2200" dirty="0"/>
          </a:p>
        </p:txBody>
      </p:sp>
      <p:pic>
        <p:nvPicPr>
          <p:cNvPr id="4" name="Obraz 3" descr="wykresy-piloci-aoi7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90666"/>
            <a:ext cx="2893644" cy="2315840"/>
          </a:xfrm>
          <a:prstGeom prst="rect">
            <a:avLst/>
          </a:prstGeom>
        </p:spPr>
      </p:pic>
      <p:pic>
        <p:nvPicPr>
          <p:cNvPr id="5" name="Obraz 4" descr="wykresy-piloci-aoi9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92" y="1490666"/>
            <a:ext cx="2725540" cy="2181303"/>
          </a:xfrm>
          <a:prstGeom prst="rect">
            <a:avLst/>
          </a:prstGeom>
        </p:spPr>
      </p:pic>
      <p:pic>
        <p:nvPicPr>
          <p:cNvPr id="6" name="Obraz 5" descr="wykresy-piloci-aoi12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31" y="1490666"/>
            <a:ext cx="2792783" cy="223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177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813" y="1610137"/>
            <a:ext cx="5285674" cy="423526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Profil SI-A + iluzja wielkości</a:t>
            </a:r>
            <a:endParaRPr lang="pl-PL" dirty="0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214211" y="866221"/>
            <a:ext cx="720725" cy="720725"/>
            <a:chOff x="4215600" y="1864800"/>
            <a:chExt cx="720000" cy="720000"/>
          </a:xfrm>
        </p:grpSpPr>
        <p:sp>
          <p:nvSpPr>
            <p:cNvPr id="10" name="Oval 10"/>
            <p:cNvSpPr/>
            <p:nvPr/>
          </p:nvSpPr>
          <p:spPr>
            <a:xfrm>
              <a:off x="4283793" y="1988500"/>
              <a:ext cx="575683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1" name="Oval 11"/>
            <p:cNvSpPr/>
            <p:nvPr/>
          </p:nvSpPr>
          <p:spPr>
            <a:xfrm>
              <a:off x="4356745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2" name="Oval 12"/>
            <p:cNvSpPr/>
            <p:nvPr/>
          </p:nvSpPr>
          <p:spPr>
            <a:xfrm>
              <a:off x="4643794" y="2132818"/>
              <a:ext cx="72952" cy="7136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3" name="Quad Arrow 13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4" name="Quad Arrow 14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19632" y="5800576"/>
            <a:ext cx="8992458" cy="67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kumimoji="1" sz="27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"/>
              <a:defRPr kumimoji="1" sz="22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0"/>
              <a:buChar char="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0"/>
              <a:buChar char=""/>
              <a:defRPr kumimoji="1" sz="20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/>
            <a:r>
              <a:rPr kumimoji="0" lang="pl-PL" sz="1800" dirty="0" smtClean="0">
                <a:latin typeface="Georgia" charset="0"/>
              </a:rPr>
              <a:t>Eksperckość (F</a:t>
            </a:r>
            <a:r>
              <a:rPr kumimoji="0" lang="pl-PL" sz="1800" baseline="-25000" dirty="0" smtClean="0">
                <a:latin typeface="Georgia" charset="0"/>
              </a:rPr>
              <a:t>(7,32)</a:t>
            </a:r>
            <a:r>
              <a:rPr kumimoji="0" lang="pl-PL" sz="1800" dirty="0" smtClean="0">
                <a:latin typeface="Georgia" charset="0"/>
              </a:rPr>
              <a:t>=2,96; p=0,016; cząstkowe eta=0,39; moc=0,87)</a:t>
            </a:r>
          </a:p>
          <a:p>
            <a:pPr lvl="1" eaLnBrk="1"/>
            <a:r>
              <a:rPr kumimoji="0" lang="pl-PL" sz="1800" dirty="0" smtClean="0">
                <a:latin typeface="Georgia" charset="0"/>
              </a:rPr>
              <a:t>Interakcja dezorientacja x grupa </a:t>
            </a:r>
            <a:br>
              <a:rPr kumimoji="0" lang="pl-PL" sz="1800" dirty="0" smtClean="0">
                <a:latin typeface="Georgia" charset="0"/>
              </a:rPr>
            </a:br>
            <a:r>
              <a:rPr kumimoji="0" lang="pl-PL" sz="1800" dirty="0" smtClean="0">
                <a:latin typeface="Georgia" charset="0"/>
              </a:rPr>
              <a:t>(</a:t>
            </a:r>
            <a:r>
              <a:rPr kumimoji="0" lang="pl-PL" sz="1800" dirty="0">
                <a:latin typeface="Georgia" charset="0"/>
              </a:rPr>
              <a:t>F</a:t>
            </a:r>
            <a:r>
              <a:rPr kumimoji="0" lang="pl-PL" sz="1800" baseline="-25000" dirty="0">
                <a:latin typeface="Georgia" charset="0"/>
              </a:rPr>
              <a:t>(7,32)</a:t>
            </a:r>
            <a:r>
              <a:rPr kumimoji="0" lang="pl-PL" sz="1800" dirty="0">
                <a:latin typeface="Georgia" charset="0"/>
              </a:rPr>
              <a:t>=</a:t>
            </a:r>
            <a:r>
              <a:rPr kumimoji="0" lang="pl-PL" sz="1800" dirty="0" smtClean="0">
                <a:latin typeface="Georgia" charset="0"/>
              </a:rPr>
              <a:t>2,35; </a:t>
            </a:r>
            <a:r>
              <a:rPr kumimoji="0" lang="pl-PL" sz="1800" dirty="0">
                <a:latin typeface="Georgia" charset="0"/>
              </a:rPr>
              <a:t>p=</a:t>
            </a:r>
            <a:r>
              <a:rPr kumimoji="0" lang="pl-PL" sz="1800" dirty="0" smtClean="0">
                <a:latin typeface="Georgia" charset="0"/>
              </a:rPr>
              <a:t>0,047; </a:t>
            </a:r>
            <a:r>
              <a:rPr kumimoji="0" lang="pl-PL" sz="1800" dirty="0">
                <a:latin typeface="Georgia" charset="0"/>
              </a:rPr>
              <a:t>cząstkowe eta=</a:t>
            </a:r>
            <a:r>
              <a:rPr kumimoji="0" lang="pl-PL" sz="1800" dirty="0" smtClean="0">
                <a:latin typeface="Georgia" charset="0"/>
              </a:rPr>
              <a:t>0,34; </a:t>
            </a:r>
            <a:r>
              <a:rPr kumimoji="0" lang="pl-PL" sz="1800" dirty="0">
                <a:latin typeface="Georgia" charset="0"/>
              </a:rPr>
              <a:t>moc=</a:t>
            </a:r>
            <a:r>
              <a:rPr kumimoji="0" lang="pl-PL" sz="1800" dirty="0" smtClean="0">
                <a:latin typeface="Georgia" charset="0"/>
              </a:rPr>
              <a:t>0,76)</a:t>
            </a:r>
          </a:p>
        </p:txBody>
      </p:sp>
      <p:sp>
        <p:nvSpPr>
          <p:cNvPr id="21" name="PoleTekstowe 20"/>
          <p:cNvSpPr txBox="1"/>
          <p:nvPr/>
        </p:nvSpPr>
        <p:spPr>
          <a:xfrm>
            <a:off x="2758059" y="4330357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***</a:t>
            </a:r>
            <a:endParaRPr lang="pl-PL" sz="1400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3634176" y="4751771"/>
            <a:ext cx="503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  <p:sp>
        <p:nvSpPr>
          <p:cNvPr id="24" name="PoleTekstowe 23"/>
          <p:cNvSpPr txBox="1"/>
          <p:nvPr/>
        </p:nvSpPr>
        <p:spPr>
          <a:xfrm>
            <a:off x="4908056" y="2327413"/>
            <a:ext cx="503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516624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322122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MANOVA profil </a:t>
            </a:r>
            <a:r>
              <a:rPr lang="pl-PL" sz="2200" dirty="0" smtClean="0"/>
              <a:t>SI-A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grupa F(7,31)=3,11; p=0,013 eta=0,412 moc=0,884</a:t>
            </a:r>
            <a:br>
              <a:rPr lang="pl-PL" sz="2200" dirty="0" smtClean="0"/>
            </a:br>
            <a:r>
              <a:rPr lang="pl-PL" sz="2200" dirty="0" smtClean="0"/>
              <a:t>(</a:t>
            </a:r>
            <a:r>
              <a:rPr lang="pl-PL" sz="2200" dirty="0" err="1" smtClean="0"/>
              <a:t>ADI,ASI,sim</a:t>
            </a:r>
            <a:r>
              <a:rPr lang="pl-PL" sz="2200" dirty="0" smtClean="0"/>
              <a:t>)</a:t>
            </a:r>
            <a:endParaRPr lang="pl-PL" sz="2200" dirty="0"/>
          </a:p>
        </p:txBody>
      </p:sp>
      <p:pic>
        <p:nvPicPr>
          <p:cNvPr id="3" name="Obraz 2" descr="wykresy-piloci-aoi1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20" y="1708777"/>
            <a:ext cx="2416157" cy="1933697"/>
          </a:xfrm>
          <a:prstGeom prst="rect">
            <a:avLst/>
          </a:prstGeom>
        </p:spPr>
      </p:pic>
      <p:pic>
        <p:nvPicPr>
          <p:cNvPr id="4" name="Obraz 3" descr="wykresy-piloci-aoi16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610" y="1708777"/>
            <a:ext cx="2120102" cy="1696759"/>
          </a:xfrm>
          <a:prstGeom prst="rect">
            <a:avLst/>
          </a:prstGeom>
        </p:spPr>
      </p:pic>
      <p:pic>
        <p:nvPicPr>
          <p:cNvPr id="5" name="Obraz 4" descr="wykresy-piloci-aoi19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46" y="1708777"/>
            <a:ext cx="1970343" cy="157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7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068" y="1586946"/>
            <a:ext cx="5625163" cy="450728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Profil S&amp;LFALT – iluzja </a:t>
            </a:r>
            <a:r>
              <a:rPr lang="pl-PL" dirty="0" err="1" smtClean="0"/>
              <a:t>somatoobrotowa</a:t>
            </a:r>
            <a:endParaRPr lang="pl-PL" dirty="0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214211" y="866221"/>
            <a:ext cx="720725" cy="720725"/>
            <a:chOff x="4215600" y="1864800"/>
            <a:chExt cx="720000" cy="720000"/>
          </a:xfrm>
        </p:grpSpPr>
        <p:sp>
          <p:nvSpPr>
            <p:cNvPr id="10" name="Oval 10"/>
            <p:cNvSpPr/>
            <p:nvPr/>
          </p:nvSpPr>
          <p:spPr>
            <a:xfrm>
              <a:off x="4283793" y="1988500"/>
              <a:ext cx="575683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1" name="Oval 11"/>
            <p:cNvSpPr/>
            <p:nvPr/>
          </p:nvSpPr>
          <p:spPr>
            <a:xfrm>
              <a:off x="4356745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2" name="Oval 12"/>
            <p:cNvSpPr/>
            <p:nvPr/>
          </p:nvSpPr>
          <p:spPr>
            <a:xfrm>
              <a:off x="4643794" y="2132818"/>
              <a:ext cx="72952" cy="7136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3" name="Quad Arrow 13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4" name="Quad Arrow 14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19632" y="6084455"/>
            <a:ext cx="8992458" cy="67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kumimoji="1" sz="27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"/>
              <a:defRPr kumimoji="1" sz="22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0"/>
              <a:buChar char="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0"/>
              <a:buChar char=""/>
              <a:defRPr kumimoji="1" sz="20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/>
            <a:r>
              <a:rPr kumimoji="0" lang="pl-PL" sz="1800" dirty="0" smtClean="0">
                <a:latin typeface="Georgia" charset="0"/>
              </a:rPr>
              <a:t>Dezorientacja (F</a:t>
            </a:r>
            <a:r>
              <a:rPr kumimoji="0" lang="pl-PL" sz="1800" baseline="-25000" dirty="0" smtClean="0">
                <a:latin typeface="Georgia" charset="0"/>
              </a:rPr>
              <a:t>(7,32)</a:t>
            </a:r>
            <a:r>
              <a:rPr kumimoji="0" lang="pl-PL" sz="1800" dirty="0" smtClean="0">
                <a:latin typeface="Georgia" charset="0"/>
              </a:rPr>
              <a:t>=5,47; p=0,001; cząstkowe eta=0,54; moc=0,99)</a:t>
            </a:r>
          </a:p>
        </p:txBody>
      </p:sp>
      <p:sp>
        <p:nvSpPr>
          <p:cNvPr id="20" name="PoleTekstowe 19"/>
          <p:cNvSpPr txBox="1"/>
          <p:nvPr/>
        </p:nvSpPr>
        <p:spPr>
          <a:xfrm>
            <a:off x="2623590" y="2358122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***</a:t>
            </a:r>
            <a:endParaRPr lang="pl-PL" sz="1400" dirty="0"/>
          </a:p>
        </p:txBody>
      </p:sp>
      <p:sp>
        <p:nvSpPr>
          <p:cNvPr id="21" name="PoleTekstowe 20"/>
          <p:cNvSpPr txBox="1"/>
          <p:nvPr/>
        </p:nvSpPr>
        <p:spPr>
          <a:xfrm>
            <a:off x="3601871" y="5145784"/>
            <a:ext cx="448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4455531" y="4685595"/>
            <a:ext cx="448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  <p:sp>
        <p:nvSpPr>
          <p:cNvPr id="23" name="PoleTekstowe 22"/>
          <p:cNvSpPr txBox="1"/>
          <p:nvPr/>
        </p:nvSpPr>
        <p:spPr>
          <a:xfrm>
            <a:off x="4977424" y="5083050"/>
            <a:ext cx="448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6626257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404900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MANOVA profil </a:t>
            </a:r>
            <a:r>
              <a:rPr lang="pl-PL" sz="2000" dirty="0"/>
              <a:t>S&amp;LFALT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200" dirty="0" smtClean="0"/>
              <a:t>dezorientacja </a:t>
            </a:r>
            <a:r>
              <a:rPr lang="pl-PL" sz="2200" dirty="0" smtClean="0"/>
              <a:t>F(7,31)=</a:t>
            </a:r>
            <a:r>
              <a:rPr lang="pl-PL" sz="2200" dirty="0" smtClean="0"/>
              <a:t>4,5; </a:t>
            </a:r>
            <a:r>
              <a:rPr lang="pl-PL" sz="2200" dirty="0" smtClean="0"/>
              <a:t>p=0,001 eta=0,504 moc=0,975</a:t>
            </a:r>
            <a:br>
              <a:rPr lang="pl-PL" sz="2200" dirty="0" smtClean="0"/>
            </a:br>
            <a:r>
              <a:rPr lang="pl-PL" sz="2200" dirty="0" smtClean="0"/>
              <a:t>(ALT,HI)</a:t>
            </a:r>
            <a:endParaRPr lang="pl-PL" sz="2200" dirty="0"/>
          </a:p>
        </p:txBody>
      </p:sp>
      <p:pic>
        <p:nvPicPr>
          <p:cNvPr id="3" name="Obraz 2" descr="wykresy-piloci-aoi2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23" y="1792027"/>
            <a:ext cx="2841272" cy="2273926"/>
          </a:xfrm>
          <a:prstGeom prst="rect">
            <a:avLst/>
          </a:prstGeom>
        </p:spPr>
      </p:pic>
      <p:pic>
        <p:nvPicPr>
          <p:cNvPr id="6" name="Obraz 5" descr="wykresy-piloci-aoi25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55" y="1792027"/>
            <a:ext cx="2862796" cy="229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40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az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87" y="1651747"/>
            <a:ext cx="4581668" cy="3671162"/>
          </a:xfrm>
          <a:prstGeom prst="rect">
            <a:avLst/>
          </a:prstGeom>
        </p:spPr>
      </p:pic>
      <p:pic>
        <p:nvPicPr>
          <p:cNvPr id="23" name="Obraz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402" y="1651748"/>
            <a:ext cx="4581668" cy="367116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Profil RBT – iluzja Coriolisa</a:t>
            </a:r>
            <a:endParaRPr lang="pl-PL" dirty="0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214211" y="866221"/>
            <a:ext cx="720725" cy="720725"/>
            <a:chOff x="4215600" y="1864800"/>
            <a:chExt cx="720000" cy="720000"/>
          </a:xfrm>
        </p:grpSpPr>
        <p:sp>
          <p:nvSpPr>
            <p:cNvPr id="10" name="Oval 10"/>
            <p:cNvSpPr/>
            <p:nvPr/>
          </p:nvSpPr>
          <p:spPr>
            <a:xfrm>
              <a:off x="4283793" y="1988500"/>
              <a:ext cx="575683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1" name="Oval 11"/>
            <p:cNvSpPr/>
            <p:nvPr/>
          </p:nvSpPr>
          <p:spPr>
            <a:xfrm>
              <a:off x="4356745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2" name="Oval 12"/>
            <p:cNvSpPr/>
            <p:nvPr/>
          </p:nvSpPr>
          <p:spPr>
            <a:xfrm>
              <a:off x="4643794" y="2132818"/>
              <a:ext cx="72952" cy="7136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3" name="Quad Arrow 13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4" name="Quad Arrow 14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  <p:sp>
        <p:nvSpPr>
          <p:cNvPr id="16" name="PoleTekstowe 15"/>
          <p:cNvSpPr txBox="1"/>
          <p:nvPr/>
        </p:nvSpPr>
        <p:spPr>
          <a:xfrm>
            <a:off x="1882250" y="4476055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</a:t>
            </a:r>
            <a:endParaRPr lang="pl-PL" sz="1400" dirty="0"/>
          </a:p>
        </p:txBody>
      </p:sp>
      <p:sp>
        <p:nvSpPr>
          <p:cNvPr id="18" name="PoleTekstowe 17"/>
          <p:cNvSpPr txBox="1"/>
          <p:nvPr/>
        </p:nvSpPr>
        <p:spPr>
          <a:xfrm>
            <a:off x="4949555" y="2194401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***</a:t>
            </a:r>
            <a:endParaRPr lang="pl-PL" sz="1400" dirty="0"/>
          </a:p>
        </p:txBody>
      </p:sp>
      <p:sp>
        <p:nvSpPr>
          <p:cNvPr id="19" name="PoleTekstowe 18"/>
          <p:cNvSpPr txBox="1"/>
          <p:nvPr/>
        </p:nvSpPr>
        <p:spPr>
          <a:xfrm>
            <a:off x="5593517" y="4525083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***</a:t>
            </a:r>
            <a:endParaRPr lang="pl-PL" sz="1400" dirty="0"/>
          </a:p>
        </p:txBody>
      </p:sp>
      <p:sp>
        <p:nvSpPr>
          <p:cNvPr id="20" name="PoleTekstowe 19"/>
          <p:cNvSpPr txBox="1"/>
          <p:nvPr/>
        </p:nvSpPr>
        <p:spPr>
          <a:xfrm>
            <a:off x="5310913" y="4086348"/>
            <a:ext cx="441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**</a:t>
            </a:r>
            <a:endParaRPr lang="pl-PL" sz="14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19632" y="5508887"/>
            <a:ext cx="8992458" cy="67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kumimoji="1" sz="27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"/>
              <a:defRPr kumimoji="1" sz="22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0"/>
              <a:buChar char="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0"/>
              <a:buChar char=""/>
              <a:defRPr kumimoji="1" sz="20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/>
            <a:r>
              <a:rPr kumimoji="0" lang="pl-PL" sz="1800" dirty="0">
                <a:latin typeface="Georgia" charset="0"/>
              </a:rPr>
              <a:t>Eksperckość (</a:t>
            </a:r>
            <a:r>
              <a:rPr kumimoji="0" lang="pl-PL" sz="1800" dirty="0" smtClean="0">
                <a:latin typeface="Georgia" charset="0"/>
              </a:rPr>
              <a:t>F</a:t>
            </a:r>
            <a:r>
              <a:rPr kumimoji="0" lang="pl-PL" sz="1800" baseline="-25000" dirty="0" smtClean="0">
                <a:latin typeface="Georgia" charset="0"/>
              </a:rPr>
              <a:t>(7,32)</a:t>
            </a:r>
            <a:r>
              <a:rPr kumimoji="0" lang="pl-PL" sz="1800" dirty="0" smtClean="0">
                <a:latin typeface="Georgia" charset="0"/>
              </a:rPr>
              <a:t>=2,42; </a:t>
            </a:r>
            <a:r>
              <a:rPr kumimoji="0" lang="pl-PL" sz="1800" dirty="0">
                <a:latin typeface="Georgia" charset="0"/>
              </a:rPr>
              <a:t>p=</a:t>
            </a:r>
            <a:r>
              <a:rPr kumimoji="0" lang="pl-PL" sz="1800" dirty="0" smtClean="0">
                <a:latin typeface="Georgia" charset="0"/>
              </a:rPr>
              <a:t>0,041; </a:t>
            </a:r>
            <a:r>
              <a:rPr kumimoji="0" lang="pl-PL" sz="1800" dirty="0">
                <a:latin typeface="Georgia" charset="0"/>
              </a:rPr>
              <a:t>cząstkowe eta=</a:t>
            </a:r>
            <a:r>
              <a:rPr kumimoji="0" lang="pl-PL" sz="1800" dirty="0" smtClean="0">
                <a:latin typeface="Georgia" charset="0"/>
              </a:rPr>
              <a:t>0,35; </a:t>
            </a:r>
            <a:r>
              <a:rPr kumimoji="0" lang="pl-PL" sz="1800" dirty="0">
                <a:latin typeface="Georgia" charset="0"/>
              </a:rPr>
              <a:t>moc=</a:t>
            </a:r>
            <a:r>
              <a:rPr kumimoji="0" lang="pl-PL" sz="1800" dirty="0" smtClean="0">
                <a:latin typeface="Georgia" charset="0"/>
              </a:rPr>
              <a:t>0,78)</a:t>
            </a:r>
          </a:p>
          <a:p>
            <a:pPr lvl="1" eaLnBrk="1"/>
            <a:r>
              <a:rPr kumimoji="0" lang="pl-PL" sz="1800" dirty="0" smtClean="0">
                <a:latin typeface="Georgia" charset="0"/>
              </a:rPr>
              <a:t>Dezorientacja (F</a:t>
            </a:r>
            <a:r>
              <a:rPr kumimoji="0" lang="pl-PL" sz="1800" baseline="-25000" dirty="0" smtClean="0">
                <a:latin typeface="Georgia" charset="0"/>
              </a:rPr>
              <a:t>(7,32)</a:t>
            </a:r>
            <a:r>
              <a:rPr kumimoji="0" lang="pl-PL" sz="1800" dirty="0" smtClean="0">
                <a:latin typeface="Georgia" charset="0"/>
              </a:rPr>
              <a:t>=8,07; p</a:t>
            </a:r>
            <a:r>
              <a:rPr kumimoji="0" lang="pl-PL" sz="1800" dirty="0">
                <a:latin typeface="Georgia" charset="0"/>
              </a:rPr>
              <a:t>&lt;</a:t>
            </a:r>
            <a:r>
              <a:rPr kumimoji="0" lang="pl-PL" sz="1800" dirty="0" smtClean="0">
                <a:latin typeface="Georgia" charset="0"/>
              </a:rPr>
              <a:t>0,001; cząstkowe eta=0,64; moc=1)</a:t>
            </a:r>
          </a:p>
        </p:txBody>
      </p:sp>
    </p:spTree>
    <p:extLst>
      <p:ext uri="{BB962C8B-B14F-4D97-AF65-F5344CB8AC3E}">
        <p14:creationId xmlns:p14="http://schemas.microsoft.com/office/powerpoint/2010/main" val="3586221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1625" y="4737360"/>
            <a:ext cx="8534400" cy="758825"/>
          </a:xfrm>
        </p:spPr>
        <p:txBody>
          <a:bodyPr>
            <a:normAutofit fontScale="90000"/>
          </a:bodyPr>
          <a:lstStyle/>
          <a:p>
            <a:r>
              <a:rPr lang="pl-PL" sz="2200" dirty="0" smtClean="0"/>
              <a:t>MANOVA profil </a:t>
            </a:r>
            <a:r>
              <a:rPr lang="pl-PL" sz="2000" dirty="0"/>
              <a:t>RBT </a:t>
            </a: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200" dirty="0" smtClean="0"/>
              <a:t>dezorientacja </a:t>
            </a:r>
            <a:r>
              <a:rPr lang="pl-PL" sz="2200" dirty="0" smtClean="0"/>
              <a:t>F(7,31)=</a:t>
            </a:r>
            <a:r>
              <a:rPr lang="pl-PL" sz="2200" dirty="0" smtClean="0"/>
              <a:t>3,55; </a:t>
            </a:r>
            <a:r>
              <a:rPr lang="pl-PL" sz="2200" dirty="0" smtClean="0"/>
              <a:t>p=0,006 eta=0,445 moc=0,927</a:t>
            </a:r>
            <a:br>
              <a:rPr lang="pl-PL" sz="2200" dirty="0" smtClean="0"/>
            </a:br>
            <a:r>
              <a:rPr lang="pl-PL" sz="2200" dirty="0" smtClean="0"/>
              <a:t>(ADI, ALT,ASI)</a:t>
            </a:r>
            <a:endParaRPr lang="pl-PL" sz="2200" dirty="0"/>
          </a:p>
        </p:txBody>
      </p:sp>
      <p:pic>
        <p:nvPicPr>
          <p:cNvPr id="3" name="Obraz 2" descr="wykresy-piloci-aoi28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08" y="1931945"/>
            <a:ext cx="2469969" cy="1976764"/>
          </a:xfrm>
          <a:prstGeom prst="rect">
            <a:avLst/>
          </a:prstGeom>
        </p:spPr>
      </p:pic>
      <p:pic>
        <p:nvPicPr>
          <p:cNvPr id="4" name="Obraz 3" descr="wykresy-piloci-aoi29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13" y="1931945"/>
            <a:ext cx="2369897" cy="1896675"/>
          </a:xfrm>
          <a:prstGeom prst="rect">
            <a:avLst/>
          </a:prstGeom>
        </p:spPr>
      </p:pic>
      <p:pic>
        <p:nvPicPr>
          <p:cNvPr id="5" name="Obraz 4" descr="wykresy-piloci-aoi30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65" y="1931945"/>
            <a:ext cx="2369897" cy="189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10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" y="1643958"/>
            <a:ext cx="4660309" cy="373417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8009" y="1646170"/>
            <a:ext cx="4657547" cy="3731962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Profil S&amp;LFART – iluzja przechylenia</a:t>
            </a:r>
            <a:endParaRPr lang="pl-PL" dirty="0"/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4214211" y="866221"/>
            <a:ext cx="720725" cy="720725"/>
            <a:chOff x="4215600" y="1864800"/>
            <a:chExt cx="720000" cy="720000"/>
          </a:xfrm>
        </p:grpSpPr>
        <p:sp>
          <p:nvSpPr>
            <p:cNvPr id="10" name="Oval 10"/>
            <p:cNvSpPr/>
            <p:nvPr/>
          </p:nvSpPr>
          <p:spPr>
            <a:xfrm>
              <a:off x="4283793" y="1988500"/>
              <a:ext cx="575683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1" name="Oval 11"/>
            <p:cNvSpPr/>
            <p:nvPr/>
          </p:nvSpPr>
          <p:spPr>
            <a:xfrm>
              <a:off x="4356745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2" name="Oval 12"/>
            <p:cNvSpPr/>
            <p:nvPr/>
          </p:nvSpPr>
          <p:spPr>
            <a:xfrm>
              <a:off x="4643794" y="2132818"/>
              <a:ext cx="72952" cy="7136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3" name="Quad Arrow 13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4" name="Quad Arrow 14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  <p:sp>
        <p:nvSpPr>
          <p:cNvPr id="16" name="PoleTekstowe 15"/>
          <p:cNvSpPr txBox="1"/>
          <p:nvPr/>
        </p:nvSpPr>
        <p:spPr>
          <a:xfrm>
            <a:off x="2580302" y="4309713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</a:t>
            </a:r>
            <a:endParaRPr lang="pl-PL" sz="1400" dirty="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219632" y="5508887"/>
            <a:ext cx="8992458" cy="67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kumimoji="1" sz="27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"/>
              <a:defRPr kumimoji="1" sz="22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0"/>
              <a:buChar char="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0"/>
              <a:buChar char=""/>
              <a:defRPr kumimoji="1" sz="20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/>
            <a:r>
              <a:rPr kumimoji="0" lang="pl-PL" sz="1800" dirty="0">
                <a:latin typeface="Georgia" charset="0"/>
              </a:rPr>
              <a:t>Eksperckość (</a:t>
            </a:r>
            <a:r>
              <a:rPr kumimoji="0" lang="pl-PL" sz="1800" dirty="0" smtClean="0">
                <a:latin typeface="Georgia" charset="0"/>
              </a:rPr>
              <a:t>F</a:t>
            </a:r>
            <a:r>
              <a:rPr kumimoji="0" lang="pl-PL" sz="1800" baseline="-25000" dirty="0" smtClean="0">
                <a:latin typeface="Georgia" charset="0"/>
              </a:rPr>
              <a:t>(7,32)</a:t>
            </a:r>
            <a:r>
              <a:rPr kumimoji="0" lang="pl-PL" sz="1800" dirty="0" smtClean="0">
                <a:latin typeface="Georgia" charset="0"/>
              </a:rPr>
              <a:t>=1,51; </a:t>
            </a:r>
            <a:r>
              <a:rPr kumimoji="0" lang="pl-PL" sz="1800" dirty="0">
                <a:latin typeface="Georgia" charset="0"/>
              </a:rPr>
              <a:t>p=</a:t>
            </a:r>
            <a:r>
              <a:rPr kumimoji="0" lang="pl-PL" sz="1800" dirty="0" smtClean="0">
                <a:latin typeface="Georgia" charset="0"/>
              </a:rPr>
              <a:t>0,2; </a:t>
            </a:r>
            <a:r>
              <a:rPr kumimoji="0" lang="pl-PL" sz="1800" dirty="0">
                <a:latin typeface="Georgia" charset="0"/>
              </a:rPr>
              <a:t>cząstkowe eta=</a:t>
            </a:r>
            <a:r>
              <a:rPr kumimoji="0" lang="pl-PL" sz="1800" dirty="0" smtClean="0">
                <a:latin typeface="Georgia" charset="0"/>
              </a:rPr>
              <a:t>0,25; </a:t>
            </a:r>
            <a:r>
              <a:rPr kumimoji="0" lang="pl-PL" sz="1800" dirty="0">
                <a:latin typeface="Georgia" charset="0"/>
              </a:rPr>
              <a:t>moc=</a:t>
            </a:r>
            <a:r>
              <a:rPr kumimoji="0" lang="pl-PL" sz="1800" dirty="0" smtClean="0">
                <a:latin typeface="Georgia" charset="0"/>
              </a:rPr>
              <a:t>0,54)</a:t>
            </a:r>
          </a:p>
          <a:p>
            <a:pPr lvl="1" eaLnBrk="1"/>
            <a:r>
              <a:rPr kumimoji="0" lang="pl-PL" sz="1800" dirty="0" smtClean="0">
                <a:latin typeface="Georgia" charset="0"/>
              </a:rPr>
              <a:t>Dezorientacja (F</a:t>
            </a:r>
            <a:r>
              <a:rPr kumimoji="0" lang="pl-PL" sz="1800" baseline="-25000" dirty="0" smtClean="0">
                <a:latin typeface="Georgia" charset="0"/>
              </a:rPr>
              <a:t>(7,32)</a:t>
            </a:r>
            <a:r>
              <a:rPr kumimoji="0" lang="pl-PL" sz="1800" dirty="0" smtClean="0">
                <a:latin typeface="Georgia" charset="0"/>
              </a:rPr>
              <a:t>=1,75; p=0,13; cząstkowe eta=0,28; moc=0,61)</a:t>
            </a:r>
          </a:p>
        </p:txBody>
      </p:sp>
      <p:sp>
        <p:nvSpPr>
          <p:cNvPr id="17" name="PoleTekstowe 16"/>
          <p:cNvSpPr txBox="1"/>
          <p:nvPr/>
        </p:nvSpPr>
        <p:spPr>
          <a:xfrm>
            <a:off x="6063453" y="4654825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</a:t>
            </a:r>
            <a:endParaRPr lang="pl-PL" sz="1400" dirty="0"/>
          </a:p>
        </p:txBody>
      </p:sp>
      <p:sp>
        <p:nvSpPr>
          <p:cNvPr id="22" name="PoleTekstowe 21"/>
          <p:cNvSpPr txBox="1"/>
          <p:nvPr/>
        </p:nvSpPr>
        <p:spPr>
          <a:xfrm>
            <a:off x="1048819" y="2126182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</a:t>
            </a: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3792934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848" y="254000"/>
            <a:ext cx="7639604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02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Iluzje wzrokowe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/>
          <a:srcRect b="17188"/>
          <a:stretch/>
        </p:blipFill>
        <p:spPr>
          <a:xfrm>
            <a:off x="5094942" y="1927897"/>
            <a:ext cx="3459239" cy="150088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4942" y="3832244"/>
            <a:ext cx="3459239" cy="999688"/>
          </a:xfrm>
          <a:prstGeom prst="rect">
            <a:avLst/>
          </a:prstGeo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quarter" idx="1"/>
          </p:nvPr>
        </p:nvPicPr>
        <p:blipFill rotWithShape="1">
          <a:blip r:embed="rId4"/>
          <a:srcRect t="-56" b="727"/>
          <a:stretch/>
        </p:blipFill>
        <p:spPr>
          <a:xfrm>
            <a:off x="585505" y="3832244"/>
            <a:ext cx="3358964" cy="984014"/>
          </a:xfr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505" y="5241121"/>
            <a:ext cx="3358964" cy="98611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4942" y="5241121"/>
            <a:ext cx="3459239" cy="986118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05" y="1927896"/>
            <a:ext cx="3358964" cy="149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36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Comparison</a:t>
            </a:r>
            <a:r>
              <a:rPr lang="pl-PL" dirty="0" smtClean="0"/>
              <a:t> of </a:t>
            </a:r>
            <a:r>
              <a:rPr lang="pl-PL" dirty="0" err="1" smtClean="0"/>
              <a:t>scanpaths</a:t>
            </a:r>
            <a:endParaRPr lang="pl-PL" dirty="0"/>
          </a:p>
        </p:txBody>
      </p:sp>
      <p:pic>
        <p:nvPicPr>
          <p:cNvPr id="3" name="Obraz 2" descr="ogama-piloci-exp1-levenste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58" y="1676211"/>
            <a:ext cx="8407400" cy="428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3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Zrzut ekranu 2016-10-06 00.00.13.pn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61" r="-13561"/>
          <a:stretch>
            <a:fillRect/>
          </a:stretch>
        </p:blipFill>
        <p:spPr>
          <a:xfrm>
            <a:off x="826715" y="1822450"/>
            <a:ext cx="7510462" cy="4037013"/>
          </a:xfrm>
        </p:spPr>
      </p:pic>
    </p:spTree>
    <p:extLst>
      <p:ext uri="{BB962C8B-B14F-4D97-AF65-F5344CB8AC3E}">
        <p14:creationId xmlns:p14="http://schemas.microsoft.com/office/powerpoint/2010/main" val="1917276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Similarity</a:t>
            </a:r>
            <a:r>
              <a:rPr lang="pl-PL" dirty="0" smtClean="0"/>
              <a:t> from </a:t>
            </a:r>
            <a:r>
              <a:rPr lang="pl-PL" dirty="0" err="1" smtClean="0"/>
              <a:t>Levenshtein</a:t>
            </a:r>
            <a:r>
              <a:rPr lang="pl-PL" dirty="0" smtClean="0"/>
              <a:t> </a:t>
            </a:r>
            <a:r>
              <a:rPr lang="pl-PL" dirty="0" err="1"/>
              <a:t>d</a:t>
            </a:r>
            <a:r>
              <a:rPr lang="pl-PL" dirty="0" err="1" smtClean="0"/>
              <a:t>istance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566" y="1597025"/>
            <a:ext cx="5202697" cy="4168775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2885840" y="4054020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</a:t>
            </a:r>
            <a:endParaRPr lang="pl-PL" sz="1400" dirty="0"/>
          </a:p>
        </p:txBody>
      </p:sp>
      <p:sp>
        <p:nvSpPr>
          <p:cNvPr id="5" name="PoleTekstowe 4"/>
          <p:cNvSpPr txBox="1"/>
          <p:nvPr/>
        </p:nvSpPr>
        <p:spPr>
          <a:xfrm>
            <a:off x="3827032" y="2976699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</a:t>
            </a:r>
            <a:endParaRPr lang="pl-PL" sz="1400" dirty="0"/>
          </a:p>
        </p:txBody>
      </p:sp>
      <p:sp>
        <p:nvSpPr>
          <p:cNvPr id="6" name="PoleTekstowe 5"/>
          <p:cNvSpPr txBox="1"/>
          <p:nvPr/>
        </p:nvSpPr>
        <p:spPr>
          <a:xfrm>
            <a:off x="4303295" y="2433959"/>
            <a:ext cx="6123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 smtClean="0"/>
              <a:t>*</a:t>
            </a:r>
            <a:endParaRPr lang="pl-PL" sz="1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9632" y="5696529"/>
            <a:ext cx="8992458" cy="67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kumimoji="1" sz="27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charset="0"/>
              <a:buChar char=""/>
              <a:defRPr kumimoji="1" sz="22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charset="0"/>
              <a:buChar char=""/>
              <a:defRPr kumimoji="1" sz="2000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charset="0"/>
              <a:buChar char=""/>
              <a:defRPr kumimoji="1" sz="2000" kern="1200">
                <a:solidFill>
                  <a:schemeClr val="tx2"/>
                </a:solidFill>
                <a:latin typeface="+mn-lt"/>
                <a:ea typeface="Arial" charset="0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Char char="•"/>
              <a:defRPr kumimoji="1" kern="1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eaLnBrk="1"/>
            <a:r>
              <a:rPr kumimoji="0" lang="pl-PL" sz="1800" dirty="0" smtClean="0">
                <a:latin typeface="Georgia" charset="0"/>
              </a:rPr>
              <a:t>Profile (F</a:t>
            </a:r>
            <a:r>
              <a:rPr kumimoji="0" lang="pl-PL" sz="1800" baseline="-25000" dirty="0" smtClean="0">
                <a:latin typeface="Georgia" charset="0"/>
              </a:rPr>
              <a:t>(3,99;34)</a:t>
            </a:r>
            <a:r>
              <a:rPr kumimoji="0" lang="pl-PL" sz="1800" dirty="0" smtClean="0">
                <a:latin typeface="Georgia" charset="0"/>
              </a:rPr>
              <a:t>=5,3; p</a:t>
            </a:r>
            <a:r>
              <a:rPr kumimoji="0" lang="pl-PL" sz="1800" dirty="0">
                <a:latin typeface="Georgia" charset="0"/>
              </a:rPr>
              <a:t>&lt;</a:t>
            </a:r>
            <a:r>
              <a:rPr kumimoji="0" lang="pl-PL" sz="1800" dirty="0" smtClean="0">
                <a:latin typeface="Georgia" charset="0"/>
              </a:rPr>
              <a:t>0,001; </a:t>
            </a:r>
            <a:r>
              <a:rPr kumimoji="0" lang="pl-PL" sz="1800" dirty="0" err="1" smtClean="0">
                <a:latin typeface="Georgia" charset="0"/>
              </a:rPr>
              <a:t>partial</a:t>
            </a:r>
            <a:r>
              <a:rPr kumimoji="0" lang="pl-PL" sz="1800" dirty="0" smtClean="0">
                <a:latin typeface="Georgia" charset="0"/>
              </a:rPr>
              <a:t> eta </a:t>
            </a:r>
            <a:r>
              <a:rPr kumimoji="0" lang="pl-PL" sz="1800" dirty="0" err="1" smtClean="0">
                <a:latin typeface="Georgia" charset="0"/>
              </a:rPr>
              <a:t>square</a:t>
            </a:r>
            <a:r>
              <a:rPr kumimoji="0" lang="pl-PL" sz="1800" dirty="0" smtClean="0">
                <a:latin typeface="Georgia" charset="0"/>
              </a:rPr>
              <a:t>=0,12; </a:t>
            </a:r>
            <a:r>
              <a:rPr kumimoji="0" lang="pl-PL" sz="1800" dirty="0" err="1" smtClean="0">
                <a:latin typeface="Georgia" charset="0"/>
              </a:rPr>
              <a:t>power</a:t>
            </a:r>
            <a:r>
              <a:rPr kumimoji="0" lang="pl-PL" sz="1800" dirty="0" smtClean="0">
                <a:latin typeface="Georgia" charset="0"/>
              </a:rPr>
              <a:t>=0,99)</a:t>
            </a:r>
          </a:p>
          <a:p>
            <a:pPr lvl="1" eaLnBrk="1"/>
            <a:r>
              <a:rPr kumimoji="0" lang="pl-PL" sz="1800" dirty="0" smtClean="0">
                <a:latin typeface="Georgia" charset="0"/>
              </a:rPr>
              <a:t>Profile*</a:t>
            </a:r>
            <a:r>
              <a:rPr kumimoji="0" lang="pl-PL" sz="1800" dirty="0" err="1" smtClean="0">
                <a:latin typeface="Georgia" charset="0"/>
              </a:rPr>
              <a:t>Expertise</a:t>
            </a:r>
            <a:r>
              <a:rPr kumimoji="0" lang="pl-PL" sz="1800" dirty="0" smtClean="0">
                <a:latin typeface="Georgia" charset="0"/>
              </a:rPr>
              <a:t> </a:t>
            </a:r>
            <a:r>
              <a:rPr kumimoji="0" lang="pl-PL" sz="1800" dirty="0">
                <a:latin typeface="Georgia" charset="0"/>
              </a:rPr>
              <a:t>(F</a:t>
            </a:r>
            <a:r>
              <a:rPr kumimoji="0" lang="pl-PL" sz="1800" baseline="-25000" dirty="0" smtClean="0">
                <a:latin typeface="Georgia" charset="0"/>
              </a:rPr>
              <a:t>(3,99,34)</a:t>
            </a:r>
            <a:r>
              <a:rPr kumimoji="0" lang="pl-PL" sz="1800" dirty="0" smtClean="0">
                <a:latin typeface="Georgia" charset="0"/>
              </a:rPr>
              <a:t>=2,24; p=0,068; </a:t>
            </a:r>
            <a:r>
              <a:rPr kumimoji="0" lang="pl-PL" sz="1800" dirty="0" err="1">
                <a:latin typeface="Georgia" charset="0"/>
              </a:rPr>
              <a:t>partial</a:t>
            </a:r>
            <a:r>
              <a:rPr kumimoji="0" lang="pl-PL" sz="1800" dirty="0">
                <a:latin typeface="Georgia" charset="0"/>
              </a:rPr>
              <a:t> eta </a:t>
            </a:r>
            <a:r>
              <a:rPr kumimoji="0" lang="pl-PL" sz="1800" dirty="0" err="1">
                <a:latin typeface="Georgia" charset="0"/>
              </a:rPr>
              <a:t>square</a:t>
            </a:r>
            <a:r>
              <a:rPr kumimoji="0" lang="pl-PL" sz="1800" dirty="0">
                <a:latin typeface="Georgia" charset="0"/>
              </a:rPr>
              <a:t>=</a:t>
            </a:r>
            <a:r>
              <a:rPr kumimoji="0" lang="pl-PL" sz="1800" dirty="0" smtClean="0">
                <a:latin typeface="Georgia" charset="0"/>
              </a:rPr>
              <a:t>0,06; </a:t>
            </a:r>
            <a:r>
              <a:rPr kumimoji="0" lang="pl-PL" sz="1800" dirty="0" err="1">
                <a:latin typeface="Georgia" charset="0"/>
              </a:rPr>
              <a:t>power</a:t>
            </a:r>
            <a:r>
              <a:rPr kumimoji="0" lang="pl-PL" sz="1800" dirty="0" smtClean="0">
                <a:latin typeface="Georgia" charset="0"/>
              </a:rPr>
              <a:t>=0,64)</a:t>
            </a:r>
            <a:endParaRPr kumimoji="0" lang="pl-PL" sz="1800" dirty="0">
              <a:latin typeface="Georgia" charset="0"/>
            </a:endParaRPr>
          </a:p>
          <a:p>
            <a:pPr lvl="1" eaLnBrk="1"/>
            <a:endParaRPr kumimoji="0" lang="pl-PL" sz="1800" dirty="0" smtClean="0">
              <a:latin typeface="Georgi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71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288" y="2423443"/>
            <a:ext cx="4022099" cy="3222795"/>
          </a:xfrm>
          <a:prstGeom prst="rect">
            <a:avLst/>
          </a:prstGeom>
        </p:spPr>
      </p:pic>
      <p:sp>
        <p:nvSpPr>
          <p:cNvPr id="4" name="PoleTekstowe 3"/>
          <p:cNvSpPr txBox="1"/>
          <p:nvPr/>
        </p:nvSpPr>
        <p:spPr>
          <a:xfrm>
            <a:off x="1297117" y="5795778"/>
            <a:ext cx="5296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t</a:t>
            </a:r>
            <a:r>
              <a:rPr lang="pl-PL" dirty="0" smtClean="0"/>
              <a:t>=</a:t>
            </a:r>
            <a:r>
              <a:rPr lang="pl-PL" dirty="0"/>
              <a:t>50,32; </a:t>
            </a:r>
            <a:r>
              <a:rPr lang="pl-PL" i="1" dirty="0"/>
              <a:t>p</a:t>
            </a:r>
            <a:r>
              <a:rPr lang="pl-PL" dirty="0"/>
              <a:t>=</a:t>
            </a:r>
            <a:r>
              <a:rPr lang="pl-PL" dirty="0" smtClean="0"/>
              <a:t>0,001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595016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000" dirty="0"/>
              <a:t>Comparison of Areas of Interest in experts and novices allowed us </a:t>
            </a:r>
            <a:r>
              <a:rPr lang="en-US" sz="2000" dirty="0" smtClean="0"/>
              <a:t>to design </a:t>
            </a:r>
            <a:r>
              <a:rPr lang="en-US" sz="2000" dirty="0"/>
              <a:t>a cognitive model of visual scanning during different types of flight tasks. 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Experts collect </a:t>
            </a:r>
            <a:r>
              <a:rPr lang="en-US" sz="2000" dirty="0"/>
              <a:t>visual information </a:t>
            </a:r>
            <a:r>
              <a:rPr lang="en-US" sz="2000" dirty="0" smtClean="0"/>
              <a:t>more </a:t>
            </a:r>
            <a:r>
              <a:rPr lang="en-US" sz="2000" dirty="0"/>
              <a:t>effectively </a:t>
            </a:r>
            <a:r>
              <a:rPr lang="en-US" sz="2000" dirty="0" smtClean="0"/>
              <a:t>and </a:t>
            </a:r>
            <a:r>
              <a:rPr lang="en-US" sz="2000" dirty="0"/>
              <a:t>cope better with changing requirements of a task.</a:t>
            </a:r>
            <a:r>
              <a:rPr lang="cs-CZ" sz="2000" dirty="0"/>
              <a:t> 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3987244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44251" r="-44251"/>
          <a:stretch>
            <a:fillRect/>
          </a:stretch>
        </p:blipFill>
        <p:spPr>
          <a:xfrm>
            <a:off x="6504664" y="4736639"/>
            <a:ext cx="2828498" cy="1520698"/>
          </a:xfr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5" y="1598763"/>
            <a:ext cx="3657600" cy="11557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9827" y="3929872"/>
            <a:ext cx="1698046" cy="1283407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232" y="3189222"/>
            <a:ext cx="22733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357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kumimoji="0" lang="pl-PL" sz="3000">
                <a:solidFill>
                  <a:srgbClr val="7B9899"/>
                </a:solidFill>
                <a:latin typeface="Georgia" charset="0"/>
              </a:rPr>
              <a:t>Podziękowania</a:t>
            </a:r>
            <a:endParaRPr kumimoji="0" lang="en-US" sz="3000">
              <a:solidFill>
                <a:srgbClr val="7B9899"/>
              </a:solidFill>
              <a:latin typeface="Georgia" charset="0"/>
            </a:endParaRPr>
          </a:p>
        </p:txBody>
      </p:sp>
      <p:grpSp>
        <p:nvGrpSpPr>
          <p:cNvPr id="81922" name="Group 16"/>
          <p:cNvGrpSpPr>
            <a:grpSpLocks/>
          </p:cNvGrpSpPr>
          <p:nvPr/>
        </p:nvGrpSpPr>
        <p:grpSpPr bwMode="auto">
          <a:xfrm>
            <a:off x="8172450" y="1484313"/>
            <a:ext cx="720725" cy="720725"/>
            <a:chOff x="4215600" y="1864800"/>
            <a:chExt cx="720000" cy="720000"/>
          </a:xfrm>
        </p:grpSpPr>
        <p:sp>
          <p:nvSpPr>
            <p:cNvPr id="8" name="Oval 7"/>
            <p:cNvSpPr/>
            <p:nvPr/>
          </p:nvSpPr>
          <p:spPr>
            <a:xfrm>
              <a:off x="4283794" y="1988500"/>
              <a:ext cx="575682" cy="50431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6" name="Oval 5"/>
            <p:cNvSpPr/>
            <p:nvPr/>
          </p:nvSpPr>
          <p:spPr>
            <a:xfrm>
              <a:off x="4356746" y="2061452"/>
              <a:ext cx="431366" cy="360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7" name="Oval 6"/>
            <p:cNvSpPr/>
            <p:nvPr/>
          </p:nvSpPr>
          <p:spPr>
            <a:xfrm>
              <a:off x="4643794" y="2132817"/>
              <a:ext cx="72952" cy="71366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0" name="Quad Arrow 9"/>
            <p:cNvSpPr/>
            <p:nvPr/>
          </p:nvSpPr>
          <p:spPr>
            <a:xfrm>
              <a:off x="4428111" y="1988500"/>
              <a:ext cx="504317" cy="36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rgbClr val="FFFF00"/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1" name="Quad Arrow 10"/>
            <p:cNvSpPr/>
            <p:nvPr/>
          </p:nvSpPr>
          <p:spPr>
            <a:xfrm>
              <a:off x="4215600" y="1864800"/>
              <a:ext cx="720000" cy="720000"/>
            </a:xfrm>
            <a:prstGeom prst="quadArrow">
              <a:avLst>
                <a:gd name="adj1" fmla="val 8098"/>
                <a:gd name="adj2" fmla="val 2171"/>
                <a:gd name="adj3" fmla="val 26407"/>
              </a:avLst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grpSp>
        <p:nvGrpSpPr>
          <p:cNvPr id="81923" name="Group 18"/>
          <p:cNvGrpSpPr>
            <a:grpSpLocks/>
          </p:cNvGrpSpPr>
          <p:nvPr/>
        </p:nvGrpSpPr>
        <p:grpSpPr bwMode="auto">
          <a:xfrm rot="10800000">
            <a:off x="323850" y="6021388"/>
            <a:ext cx="576263" cy="503237"/>
            <a:chOff x="5792576" y="2141240"/>
            <a:chExt cx="576064" cy="504056"/>
          </a:xfrm>
        </p:grpSpPr>
        <p:sp>
          <p:nvSpPr>
            <p:cNvPr id="12" name="Oval 11"/>
            <p:cNvSpPr/>
            <p:nvPr/>
          </p:nvSpPr>
          <p:spPr>
            <a:xfrm>
              <a:off x="5792576" y="2141240"/>
              <a:ext cx="576064" cy="504056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3" name="Oval 12"/>
            <p:cNvSpPr/>
            <p:nvPr/>
          </p:nvSpPr>
          <p:spPr>
            <a:xfrm>
              <a:off x="5863989" y="2212793"/>
              <a:ext cx="433237" cy="36094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  <p:sp>
          <p:nvSpPr>
            <p:cNvPr id="14" name="Oval 13"/>
            <p:cNvSpPr/>
            <p:nvPr/>
          </p:nvSpPr>
          <p:spPr>
            <a:xfrm>
              <a:off x="6157575" y="2290708"/>
              <a:ext cx="71413" cy="7155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l-PL"/>
            </a:p>
          </p:txBody>
        </p:sp>
      </p:grp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44366"/>
              </p:ext>
            </p:extLst>
          </p:nvPr>
        </p:nvGraphicFramePr>
        <p:xfrm>
          <a:off x="684213" y="1899755"/>
          <a:ext cx="7272337" cy="3095625"/>
        </p:xfrm>
        <a:graphic>
          <a:graphicData uri="http://schemas.openxmlformats.org/drawingml/2006/table">
            <a:tbl>
              <a:tblPr/>
              <a:tblGrid>
                <a:gridCol w="1817687"/>
                <a:gridCol w="1817688"/>
                <a:gridCol w="1819275"/>
                <a:gridCol w="1817687"/>
              </a:tblGrid>
              <a:tr h="198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34" marR="91434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34" marR="91434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34" marR="91434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4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34" marR="91434" marT="45709" marB="4570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144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prof. </a:t>
                      </a:r>
                      <a:r>
                        <a:rPr kumimoji="0" 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Piotr </a:t>
                      </a:r>
                      <a:r>
                        <a:rPr kumimoji="0" 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Francuz</a:t>
                      </a: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,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szef Laboratorium </a:t>
                      </a:r>
                      <a:br>
                        <a:rPr kumimoji="0" 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</a:br>
                      <a:r>
                        <a:rPr kumimoji="0" lang="pl-PL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i Studia HD</a:t>
                      </a:r>
                    </a:p>
                  </a:txBody>
                  <a:tcPr marL="91434" marR="91434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mjr mgr inż. Rafał Lewkowicz</a:t>
                      </a: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34" marR="91434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mgr Paweł Augustynowicz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specjalista naukowo-techniczny</a:t>
                      </a:r>
                    </a:p>
                  </a:txBody>
                  <a:tcPr marL="91434" marR="91434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dr Agnieszka Fudali-Czyż,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dr Paweł </a:t>
                      </a:r>
                      <a:r>
                        <a:rPr kumimoji="0" lang="pl-PL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Stróżak</a:t>
                      </a: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eorgia" charset="0"/>
                          <a:ea typeface="Arial" charset="0"/>
                        </a:rPr>
                        <a:t>dr Olaf Truszczyński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charset="0"/>
                        <a:ea typeface="Arial" charset="0"/>
                      </a:endParaRPr>
                    </a:p>
                  </a:txBody>
                  <a:tcPr marL="91434" marR="91434" marT="45709" marB="4570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D3CF"/>
                    </a:solidFill>
                  </a:tcPr>
                </a:tc>
              </a:tr>
            </a:tbl>
          </a:graphicData>
        </a:graphic>
      </p:graphicFrame>
      <p:pic>
        <p:nvPicPr>
          <p:cNvPr id="81942" name="Picture 2" descr="I:\dokumenty-Bi\dokumenty-dom\www-kpe-lab\Foto\1Francu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05038"/>
            <a:ext cx="1038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4" name="Picture 4" descr="I:\dokumenty-Bi\dokumenty-dom\www-kpe-lab\Foto\13Augustynowic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2" t="28976" r="41187" b="24562"/>
          <a:stretch>
            <a:fillRect/>
          </a:stretch>
        </p:blipFill>
        <p:spPr bwMode="auto">
          <a:xfrm>
            <a:off x="4716463" y="2205038"/>
            <a:ext cx="1079500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625" y="228600"/>
            <a:ext cx="958007" cy="977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6528" y="2205039"/>
            <a:ext cx="103735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05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Iluzje przedsionkowe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32840" r="-32840"/>
          <a:stretch>
            <a:fillRect/>
          </a:stretch>
        </p:blipFill>
        <p:spPr>
          <a:xfrm>
            <a:off x="3810001" y="3574909"/>
            <a:ext cx="5333999" cy="273738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26" y="1463847"/>
            <a:ext cx="3747434" cy="254939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5907" y="1556167"/>
            <a:ext cx="3780118" cy="2457076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472" y="3920922"/>
            <a:ext cx="3515154" cy="23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18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392113" y="404813"/>
            <a:ext cx="8108950" cy="587375"/>
          </a:xfrm>
        </p:spPr>
        <p:txBody>
          <a:bodyPr tIns="28802"/>
          <a:lstStyle/>
          <a:p>
            <a:pPr eaLnBrk="1">
              <a:defRPr/>
            </a:pPr>
            <a:r>
              <a:rPr lang="pl-PL" sz="2800" dirty="0" smtClean="0">
                <a:ea typeface="+mj-ea"/>
              </a:rPr>
              <a:t>Pole problemowe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8043862" cy="3976687"/>
          </a:xfrm>
        </p:spPr>
        <p:txBody>
          <a:bodyPr tIns="14858"/>
          <a:lstStyle/>
          <a:p>
            <a:pPr eaLnBrk="1">
              <a:lnSpc>
                <a:spcPct val="95000"/>
              </a:lnSpc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</a:pPr>
            <a:r>
              <a:rPr lang="pl-PL" sz="2600" dirty="0" smtClean="0">
                <a:latin typeface="Georgia" charset="0"/>
              </a:rPr>
              <a:t>Pilotowanie </a:t>
            </a:r>
            <a:r>
              <a:rPr lang="pl-PL" sz="2600" dirty="0">
                <a:latin typeface="Georgia" charset="0"/>
              </a:rPr>
              <a:t>samolotu jest to złożone i wymagające zadanie, które wymaga lat praktyki i ciągłego nadzorowania zarówno sytuacji zewnętrznej, jak </a:t>
            </a:r>
            <a:r>
              <a:rPr lang="pl-PL" sz="2600" dirty="0" smtClean="0">
                <a:latin typeface="Georgia" charset="0"/>
              </a:rPr>
              <a:t/>
            </a:r>
            <a:br>
              <a:rPr lang="pl-PL" sz="2600" dirty="0" smtClean="0">
                <a:latin typeface="Georgia" charset="0"/>
              </a:rPr>
            </a:br>
            <a:r>
              <a:rPr lang="pl-PL" sz="2600" dirty="0" smtClean="0">
                <a:latin typeface="Georgia" charset="0"/>
              </a:rPr>
              <a:t>i </a:t>
            </a:r>
            <a:r>
              <a:rPr lang="pl-PL" sz="2600" dirty="0">
                <a:latin typeface="Georgia" charset="0"/>
              </a:rPr>
              <a:t>stanu przyrządów. Zadanie to angażuje wiele aspektów uwagi wzrokowej. Jako wskaźnik jawnej uwagi wzrokowej często przyjmuje się pozycje </a:t>
            </a:r>
            <a:r>
              <a:rPr lang="pl-PL" sz="2600" dirty="0" smtClean="0">
                <a:latin typeface="Georgia" charset="0"/>
              </a:rPr>
              <a:t/>
            </a:r>
            <a:br>
              <a:rPr lang="pl-PL" sz="2600" dirty="0" smtClean="0">
                <a:latin typeface="Georgia" charset="0"/>
              </a:rPr>
            </a:br>
            <a:r>
              <a:rPr lang="pl-PL" sz="2600" dirty="0" smtClean="0">
                <a:latin typeface="Georgia" charset="0"/>
              </a:rPr>
              <a:t>i </a:t>
            </a:r>
            <a:r>
              <a:rPr lang="pl-PL" sz="2600" dirty="0">
                <a:latin typeface="Georgia" charset="0"/>
              </a:rPr>
              <a:t>przemieszczanie się fiksacji wzrokowej </a:t>
            </a:r>
            <a:r>
              <a:rPr lang="pl-PL" sz="2600" dirty="0" smtClean="0">
                <a:latin typeface="Georgia" charset="0"/>
              </a:rPr>
              <a:t/>
            </a:r>
            <a:br>
              <a:rPr lang="pl-PL" sz="2600" dirty="0" smtClean="0">
                <a:latin typeface="Georgia" charset="0"/>
              </a:rPr>
            </a:br>
            <a:r>
              <a:rPr lang="pl-PL" sz="2600" dirty="0" smtClean="0">
                <a:latin typeface="Georgia" charset="0"/>
              </a:rPr>
              <a:t>(</a:t>
            </a:r>
            <a:r>
              <a:rPr lang="pl-PL" sz="2600" dirty="0">
                <a:latin typeface="Georgia" charset="0"/>
              </a:rPr>
              <a:t>Rayner, 1998). </a:t>
            </a:r>
          </a:p>
        </p:txBody>
      </p:sp>
    </p:spTree>
    <p:extLst>
      <p:ext uri="{BB962C8B-B14F-4D97-AF65-F5344CB8AC3E}">
        <p14:creationId xmlns:p14="http://schemas.microsoft.com/office/powerpoint/2010/main" val="20465087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4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5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6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7.xml><?xml version="1.0" encoding="utf-8"?>
<a:themeOverride xmlns:a="http://schemas.openxmlformats.org/drawingml/2006/main">
  <a:clrScheme name="Civic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2411</Words>
  <Application>Microsoft Macintosh PowerPoint</Application>
  <PresentationFormat>Pokaz na ekranie (4:3)</PresentationFormat>
  <Paragraphs>309</Paragraphs>
  <Slides>76</Slides>
  <Notes>20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76</vt:i4>
      </vt:variant>
    </vt:vector>
  </HeadingPairs>
  <TitlesOfParts>
    <vt:vector size="80" baseType="lpstr">
      <vt:lpstr>Motyw pakietu Office</vt:lpstr>
      <vt:lpstr>Civic</vt:lpstr>
      <vt:lpstr>1_Civic</vt:lpstr>
      <vt:lpstr>Dokument</vt:lpstr>
      <vt:lpstr>Prezentacja programu PowerPoint</vt:lpstr>
      <vt:lpstr>Prezentacja programu PowerPoint</vt:lpstr>
      <vt:lpstr>Cele badawcze</vt:lpstr>
      <vt:lpstr>Cele badawcze</vt:lpstr>
      <vt:lpstr>Pole problemowe</vt:lpstr>
      <vt:lpstr>Pole problemowe</vt:lpstr>
      <vt:lpstr>Iluzje wzrokowe</vt:lpstr>
      <vt:lpstr>Iluzje przedsionkowe</vt:lpstr>
      <vt:lpstr>Pole problemowe</vt:lpstr>
      <vt:lpstr>Oczekiwania</vt:lpstr>
      <vt:lpstr>Oczekiwania</vt:lpstr>
      <vt:lpstr>Uzasadnienie oczekiwań</vt:lpstr>
      <vt:lpstr>Uzasadnienie oczekiwań</vt:lpstr>
      <vt:lpstr>Porównanie AOI w sytuacji przed i po dezorientacji</vt:lpstr>
      <vt:lpstr>Podział AOI ze względu na:</vt:lpstr>
      <vt:lpstr>Nearest Neighbor Index (NNI)</vt:lpstr>
      <vt:lpstr>Uzasadnienie badań</vt:lpstr>
      <vt:lpstr>Podsumowując</vt:lpstr>
      <vt:lpstr>Rodzaj zagrożenia dezorientacją przestrzenną</vt:lpstr>
      <vt:lpstr>Badanie</vt:lpstr>
      <vt:lpstr>Flight profiles</vt:lpstr>
      <vt:lpstr>1. Osoby badane</vt:lpstr>
      <vt:lpstr>Prezentacja programu PowerPoint</vt:lpstr>
      <vt:lpstr>Zmienne niezależne:</vt:lpstr>
      <vt:lpstr>Zmienne zależne:</vt:lpstr>
      <vt:lpstr>Zmienne kontrolowane</vt:lpstr>
      <vt:lpstr>Zmienne:</vt:lpstr>
      <vt:lpstr>Prezentacja programu PowerPoint</vt:lpstr>
      <vt:lpstr>Parametry lotu umożliwiające wyliczenie wskaźników poprawności lotu</vt:lpstr>
      <vt:lpstr>Ustalenia warunków exp/kontrol.</vt:lpstr>
      <vt:lpstr>Bodźce - profile lotu</vt:lpstr>
      <vt:lpstr>Bodźce - profile lotu</vt:lpstr>
      <vt:lpstr>Aparatura badawcza</vt:lpstr>
      <vt:lpstr>Prezentacja programu PowerPoint</vt:lpstr>
      <vt:lpstr> Symulator gyro</vt:lpstr>
      <vt:lpstr>Przyrządy pilotażowo-nawigacyjne</vt:lpstr>
      <vt:lpstr>Przyrządy kontrolujące pracę silnika</vt:lpstr>
      <vt:lpstr>Przyrządy kontrolujące pracę płatowca</vt:lpstr>
      <vt:lpstr>Sygnalizacja kontroli</vt:lpstr>
      <vt:lpstr>Symulator gyro – regiony zainteresowania (AOI)</vt:lpstr>
      <vt:lpstr>Symulator gyro</vt:lpstr>
      <vt:lpstr>Procedura:</vt:lpstr>
      <vt:lpstr>Pojedyncza próba</vt:lpstr>
      <vt:lpstr>Wskaźniki poprawności</vt:lpstr>
      <vt:lpstr>Dane behawioralne</vt:lpstr>
      <vt:lpstr>Profil 1 – fałszywy horyzont</vt:lpstr>
      <vt:lpstr>Profil 2 – iluzja kształtu</vt:lpstr>
      <vt:lpstr>Profil 5 – iluzja somatoobrotowa</vt:lpstr>
      <vt:lpstr>Profil 6 – iluzja Coriolisa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Eye movement data</vt:lpstr>
      <vt:lpstr>Profil S&amp;LF + fałszywy horyzont</vt:lpstr>
      <vt:lpstr>MANOVA profil S&amp;LF grupa F(7,32)=2,89; p=0,019 eta=0,387 moc=0,858(ASI) dezorientacja F(7,32)=2,49; p=0,037 eta=0,352 moc=0,792 (ALT, ASI)</vt:lpstr>
      <vt:lpstr>Profil CTL-P + iluzja kształtu</vt:lpstr>
      <vt:lpstr>MANOVA profil CTL-P grupa F(7,32)=8,18; p&lt;0,001 eta=0,642 moc=1 (ADI,ASI,sim)</vt:lpstr>
      <vt:lpstr>Profil SI-A + iluzja wielkości</vt:lpstr>
      <vt:lpstr>MANOVA profil SI-A grupa F(7,31)=3,11; p=0,013 eta=0,412 moc=0,884 (ADI,ASI,sim)</vt:lpstr>
      <vt:lpstr>Profil S&amp;LFALT – iluzja somatoobrotowa</vt:lpstr>
      <vt:lpstr>MANOVA profil S&amp;LFALT  dezorientacja F(7,31)=4,5; p=0,001 eta=0,504 moc=0,975 (ALT,HI)</vt:lpstr>
      <vt:lpstr>Profil RBT – iluzja Coriolisa</vt:lpstr>
      <vt:lpstr>MANOVA profil RBT  dezorientacja F(7,31)=3,55; p=0,006 eta=0,445 moc=0,927 (ADI, ALT,ASI)</vt:lpstr>
      <vt:lpstr>Profil S&amp;LFART – iluzja przechylenia</vt:lpstr>
      <vt:lpstr>Prezentacja programu PowerPoint</vt:lpstr>
      <vt:lpstr>Comparison of scanpaths</vt:lpstr>
      <vt:lpstr>Prezentacja programu PowerPoint</vt:lpstr>
      <vt:lpstr>Similarity from Levenshtein distance</vt:lpstr>
      <vt:lpstr>Prezentacja programu PowerPoint</vt:lpstr>
      <vt:lpstr>Prezentacja programu PowerPoint</vt:lpstr>
      <vt:lpstr>Prezentacja programu PowerPoint</vt:lpstr>
      <vt:lpstr>Podziękowania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Bibianna Bałaj</dc:creator>
  <cp:lastModifiedBy>Bibianna Bałaj</cp:lastModifiedBy>
  <cp:revision>197</cp:revision>
  <cp:lastPrinted>2016-09-14T12:14:35Z</cp:lastPrinted>
  <dcterms:created xsi:type="dcterms:W3CDTF">2016-09-14T11:51:00Z</dcterms:created>
  <dcterms:modified xsi:type="dcterms:W3CDTF">2017-05-17T18:53:34Z</dcterms:modified>
</cp:coreProperties>
</file>