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62" r:id="rId3"/>
    <p:sldId id="353" r:id="rId4"/>
    <p:sldId id="352" r:id="rId5"/>
    <p:sldId id="354" r:id="rId6"/>
    <p:sldId id="355" r:id="rId7"/>
    <p:sldId id="356" r:id="rId8"/>
    <p:sldId id="329" r:id="rId9"/>
    <p:sldId id="330" r:id="rId10"/>
    <p:sldId id="342" r:id="rId11"/>
    <p:sldId id="346" r:id="rId12"/>
    <p:sldId id="347" r:id="rId13"/>
    <p:sldId id="343" r:id="rId14"/>
    <p:sldId id="345" r:id="rId15"/>
    <p:sldId id="344" r:id="rId16"/>
    <p:sldId id="348" r:id="rId17"/>
    <p:sldId id="349" r:id="rId18"/>
    <p:sldId id="351" r:id="rId19"/>
    <p:sldId id="350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7" r:id="rId30"/>
    <p:sldId id="318" r:id="rId31"/>
    <p:sldId id="319" r:id="rId32"/>
    <p:sldId id="320" r:id="rId33"/>
    <p:sldId id="322" r:id="rId34"/>
    <p:sldId id="327" r:id="rId35"/>
    <p:sldId id="324" r:id="rId36"/>
    <p:sldId id="321" r:id="rId37"/>
    <p:sldId id="323" r:id="rId38"/>
    <p:sldId id="325" r:id="rId39"/>
    <p:sldId id="328" r:id="rId40"/>
    <p:sldId id="341" r:id="rId41"/>
    <p:sldId id="326" r:id="rId42"/>
    <p:sldId id="331" r:id="rId43"/>
    <p:sldId id="332" r:id="rId44"/>
    <p:sldId id="339" r:id="rId45"/>
    <p:sldId id="336" r:id="rId46"/>
    <p:sldId id="337" r:id="rId47"/>
    <p:sldId id="338" r:id="rId48"/>
    <p:sldId id="340" r:id="rId49"/>
    <p:sldId id="335" r:id="rId50"/>
    <p:sldId id="334" r:id="rId51"/>
    <p:sldId id="357" r:id="rId52"/>
    <p:sldId id="358" r:id="rId53"/>
    <p:sldId id="359" r:id="rId54"/>
    <p:sldId id="360" r:id="rId55"/>
    <p:sldId id="361" r:id="rId56"/>
    <p:sldId id="363" r:id="rId57"/>
    <p:sldId id="364" r:id="rId58"/>
    <p:sldId id="365" r:id="rId59"/>
    <p:sldId id="366" r:id="rId60"/>
    <p:sldId id="367" r:id="rId61"/>
    <p:sldId id="368" r:id="rId62"/>
    <p:sldId id="369" r:id="rId6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05.06.2021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4700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Rodzaje ruchów oczu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Analiza danych </a:t>
            </a:r>
            <a:r>
              <a:rPr lang="pl-PL" b="1" dirty="0" err="1">
                <a:solidFill>
                  <a:srgbClr val="002060"/>
                </a:solidFill>
              </a:rPr>
              <a:t>okulograficznych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50142" y="692696"/>
            <a:ext cx="308853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ICNT, UMK</a:t>
            </a:r>
          </a:p>
          <a:p>
            <a:pPr algn="ctr"/>
            <a:endParaRPr lang="pl-PL" sz="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letni 2018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45" y="2564904"/>
            <a:ext cx="1916931" cy="19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(łac./ang. nystagmus)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1026" name="Picture 2" descr="Optokinetic nystagmu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3" y="1412776"/>
            <a:ext cx="403244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371703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Oczopląs</a:t>
            </a:r>
            <a:r>
              <a:rPr lang="pl-PL" sz="2000" dirty="0"/>
              <a:t> to rytmiczne, zwykle niekontrolowane ruchy oczu </a:t>
            </a:r>
          </a:p>
          <a:p>
            <a:r>
              <a:rPr lang="pl-PL" sz="2000" dirty="0"/>
              <a:t>z ustalonym kierunkiem (zwykle poziomym). </a:t>
            </a:r>
          </a:p>
          <a:p>
            <a:r>
              <a:rPr lang="pl-PL" sz="2000" dirty="0"/>
              <a:t>Przyczyną może być:</a:t>
            </a:r>
          </a:p>
          <a:p>
            <a:r>
              <a:rPr lang="pl-PL" sz="2000" dirty="0"/>
              <a:t>- problem z kontrolą mięśni gałki ocznej, </a:t>
            </a:r>
          </a:p>
          <a:p>
            <a:r>
              <a:rPr lang="pl-PL" sz="2000" dirty="0"/>
              <a:t>- problemy neurologiczne</a:t>
            </a:r>
            <a:br>
              <a:rPr lang="pl-PL" sz="2000" dirty="0"/>
            </a:br>
            <a:r>
              <a:rPr lang="pl-PL" sz="2000" dirty="0"/>
              <a:t>  (uszkodzenia w obrębie układu przedsionkowego, błędnik),</a:t>
            </a:r>
          </a:p>
          <a:p>
            <a:r>
              <a:rPr lang="pl-PL" sz="2000" dirty="0"/>
              <a:t>- wywołane przez bodziec (np. termiczny, pole magnetyczne &gt; 1T lub inne).</a:t>
            </a:r>
          </a:p>
          <a:p>
            <a:endParaRPr lang="pl-PL" sz="600" dirty="0"/>
          </a:p>
          <a:p>
            <a:r>
              <a:rPr lang="pl-PL" sz="2000" dirty="0"/>
              <a:t>Około 8% populacji (badania na studentach) umie symulować oczopląs wahadłowy</a:t>
            </a:r>
          </a:p>
          <a:p>
            <a:r>
              <a:rPr lang="pl-PL" sz="2000" dirty="0"/>
              <a:t>(ale nie dłużej niż przez pół minuty). Ma inne parametry. Ta zdolność jest rodzinna.</a:t>
            </a:r>
          </a:p>
        </p:txBody>
      </p:sp>
    </p:spTree>
    <p:extLst>
      <p:ext uri="{BB962C8B-B14F-4D97-AF65-F5344CB8AC3E}">
        <p14:creationId xmlns:p14="http://schemas.microsoft.com/office/powerpoint/2010/main" val="549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(łac./ang. nystagmus)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72" y="1925795"/>
            <a:ext cx="3487374" cy="4597916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Arnold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Nystagmus induced by pharmacological inactivation of the brainstem ocular motor integrator in monkey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Vision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Research 39 (1999) 4286-4295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076056" y="5889466"/>
            <a:ext cx="37444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Faza szybka:</a:t>
            </a:r>
          </a:p>
          <a:p>
            <a:r>
              <a:rPr lang="pl-PL" sz="2000" dirty="0"/>
              <a:t>Faza wolna: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004048" y="3813784"/>
            <a:ext cx="4094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Wstrzyknięcie środka (10mM </a:t>
            </a:r>
            <a:r>
              <a:rPr lang="pl-PL" dirty="0" err="1"/>
              <a:t>muscymolu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/>
              <a:t>zaburzającego integrację sensoryczną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51520" y="2204864"/>
            <a:ext cx="85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ruch w</a:t>
            </a:r>
            <a:br>
              <a:rPr lang="pl-PL" sz="1400" dirty="0"/>
            </a:br>
            <a:r>
              <a:rPr lang="pl-PL" sz="1400" dirty="0"/>
              <a:t>poziomie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16295" y="3284984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ruch w</a:t>
            </a:r>
            <a:br>
              <a:rPr lang="pl-PL" sz="1400" dirty="0"/>
            </a:br>
            <a:r>
              <a:rPr lang="pl-PL" sz="1400" dirty="0"/>
              <a:t>pionie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4048" y="2626950"/>
            <a:ext cx="353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Makak wytrenowany w szukaniu</a:t>
            </a:r>
            <a:br>
              <a:rPr lang="pl-PL" dirty="0"/>
            </a:br>
            <a:r>
              <a:rPr lang="pl-PL" dirty="0"/>
              <a:t>celów w poziomie, położenie 0 i 20°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004048" y="5085184"/>
            <a:ext cx="358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Oczopląs nałożony na intencjonalne </a:t>
            </a:r>
            <a:br>
              <a:rPr lang="pl-PL" dirty="0"/>
            </a:br>
            <a:r>
              <a:rPr lang="pl-PL" dirty="0"/>
              <a:t>ruchy oczu (faza szybka i faza wolna)</a:t>
            </a:r>
          </a:p>
        </p:txBody>
      </p:sp>
    </p:spTree>
    <p:extLst>
      <p:ext uri="{BB962C8B-B14F-4D97-AF65-F5344CB8AC3E}">
        <p14:creationId xmlns:p14="http://schemas.microsoft.com/office/powerpoint/2010/main" val="23831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wrodzony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Pasquariello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en-US" altLang="pl-PL" sz="1200" i="1" dirty="0" err="1">
                <a:solidFill>
                  <a:srgbClr val="000000"/>
                </a:solidFill>
                <a:effectLst/>
                <a:cs typeface="+mn-cs"/>
              </a:rPr>
              <a:t>Characterisation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 of baseline oscillation in congenital nystagmus eye movement recordings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en-US" altLang="pl-PL" sz="1200" dirty="0">
                <a:solidFill>
                  <a:srgbClr val="000000"/>
                </a:solidFill>
                <a:effectLst/>
                <a:cs typeface="+mn-cs"/>
              </a:rPr>
              <a:t>Biomedical Signal Processing and Control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4 (2009) 102-107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04864"/>
            <a:ext cx="8102405" cy="3024336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1979712" y="2204864"/>
            <a:ext cx="1637330" cy="756084"/>
            <a:chOff x="1979712" y="2204864"/>
            <a:chExt cx="1637330" cy="756084"/>
          </a:xfrm>
        </p:grpSpPr>
        <p:sp>
          <p:nvSpPr>
            <p:cNvPr id="5" name="Prostokąt 4"/>
            <p:cNvSpPr/>
            <p:nvPr/>
          </p:nvSpPr>
          <p:spPr>
            <a:xfrm>
              <a:off x="1979712" y="2204864"/>
              <a:ext cx="576064" cy="50405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3040978" y="2456892"/>
              <a:ext cx="576064" cy="50405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467544" y="5453138"/>
            <a:ext cx="7851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Częstotliwość oczopląsu</a:t>
            </a:r>
            <a:r>
              <a:rPr lang="pl-PL" dirty="0"/>
              <a:t> (odwrotność okresu): 2.4 – 4.4 </a:t>
            </a:r>
            <a:r>
              <a:rPr lang="pl-PL" dirty="0" err="1"/>
              <a:t>Hz</a:t>
            </a:r>
            <a:r>
              <a:rPr lang="pl-PL" dirty="0"/>
              <a:t>, średnia </a:t>
            </a:r>
            <a:r>
              <a:rPr lang="pl-PL" b="1" dirty="0"/>
              <a:t>3.3 </a:t>
            </a:r>
            <a:r>
              <a:rPr lang="pl-PL" b="1" dirty="0" err="1"/>
              <a:t>Hz</a:t>
            </a:r>
            <a:r>
              <a:rPr lang="pl-PL" dirty="0"/>
              <a:t> ± 0.4Hz</a:t>
            </a:r>
          </a:p>
          <a:p>
            <a:r>
              <a:rPr lang="pl-PL" b="1" dirty="0"/>
              <a:t>Amplituda</a:t>
            </a:r>
            <a:r>
              <a:rPr lang="pl-PL" dirty="0"/>
              <a:t>: 0.5 – 12.8°, średnia </a:t>
            </a:r>
            <a:r>
              <a:rPr lang="pl-PL" b="1" dirty="0"/>
              <a:t>4.4°</a:t>
            </a:r>
            <a:r>
              <a:rPr lang="pl-PL" dirty="0"/>
              <a:t> ± 2.6° (odchylenie standardowe)</a:t>
            </a:r>
          </a:p>
          <a:p>
            <a:r>
              <a:rPr lang="pl-PL" b="1" dirty="0"/>
              <a:t>Częstotliwość BLO</a:t>
            </a:r>
            <a:r>
              <a:rPr lang="pl-PL" dirty="0"/>
              <a:t>: 0.16 – 0.64 </a:t>
            </a:r>
            <a:r>
              <a:rPr lang="pl-PL" dirty="0" err="1"/>
              <a:t>Hz</a:t>
            </a:r>
            <a:r>
              <a:rPr lang="pl-PL" dirty="0"/>
              <a:t>, średnia </a:t>
            </a:r>
            <a:r>
              <a:rPr lang="pl-PL" b="1" dirty="0"/>
              <a:t>0.36 </a:t>
            </a:r>
            <a:r>
              <a:rPr lang="pl-PL" b="1" dirty="0" err="1"/>
              <a:t>Hz</a:t>
            </a:r>
            <a:r>
              <a:rPr lang="pl-PL" dirty="0"/>
              <a:t> ± 0.11 </a:t>
            </a:r>
            <a:r>
              <a:rPr lang="pl-PL" dirty="0" err="1"/>
              <a:t>Hz</a:t>
            </a:r>
            <a:endParaRPr lang="pl-PL" dirty="0"/>
          </a:p>
          <a:p>
            <a:r>
              <a:rPr lang="pl-PL" b="1" dirty="0"/>
              <a:t>Amplituda BLO:</a:t>
            </a:r>
            <a:r>
              <a:rPr lang="pl-PL" dirty="0"/>
              <a:t> 0.2 – 7.7°, średnia </a:t>
            </a:r>
            <a:r>
              <a:rPr lang="pl-PL" b="1" dirty="0"/>
              <a:t>2.1°</a:t>
            </a:r>
            <a:r>
              <a:rPr lang="pl-PL" dirty="0"/>
              <a:t> ± 1.6°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52048" y="2123564"/>
            <a:ext cx="2596416" cy="3693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BLO = </a:t>
            </a:r>
            <a:r>
              <a:rPr lang="pl-PL" dirty="0" err="1"/>
              <a:t>baseline</a:t>
            </a:r>
            <a:r>
              <a:rPr lang="pl-PL" dirty="0"/>
              <a:t> </a:t>
            </a:r>
            <a:r>
              <a:rPr lang="pl-PL" dirty="0" err="1"/>
              <a:t>oscilations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70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błędnikowy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3270587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Badanie oczopląsu błędnikowego wywołanego „sztucznie”:</a:t>
            </a:r>
          </a:p>
          <a:p>
            <a:r>
              <a:rPr lang="pl-PL" dirty="0"/>
              <a:t>- Badany pozostaje w całkowitej ciemności, bodziec = punkt fiksacji (mogą być gogle)</a:t>
            </a:r>
          </a:p>
          <a:p>
            <a:r>
              <a:rPr lang="pl-PL" dirty="0"/>
              <a:t>- Magnetyczna stymulacja przedsionka (ang. </a:t>
            </a:r>
            <a:r>
              <a:rPr lang="pl-PL" i="1" dirty="0" err="1"/>
              <a:t>magnetic</a:t>
            </a:r>
            <a:r>
              <a:rPr lang="pl-PL" i="1" dirty="0"/>
              <a:t> </a:t>
            </a:r>
            <a:r>
              <a:rPr lang="pl-PL" i="1" dirty="0" err="1"/>
              <a:t>vestibular</a:t>
            </a:r>
            <a:r>
              <a:rPr lang="pl-PL" i="1" dirty="0"/>
              <a:t> </a:t>
            </a:r>
            <a:r>
              <a:rPr lang="pl-PL" i="1" dirty="0" err="1"/>
              <a:t>stimulation</a:t>
            </a:r>
            <a:r>
              <a:rPr lang="pl-PL" dirty="0"/>
              <a:t>, MVS) </a:t>
            </a:r>
            <a:br>
              <a:rPr lang="pl-PL" dirty="0"/>
            </a:br>
            <a:r>
              <a:rPr lang="pl-PL" dirty="0"/>
              <a:t>  przez stałe pole magnetyczne o sile 1-3T powoduje oczopląs, który jest wynikiem </a:t>
            </a:r>
          </a:p>
          <a:p>
            <a:r>
              <a:rPr lang="pl-PL" dirty="0"/>
              <a:t>  zaburzenia procesu integracji sensorycznej. </a:t>
            </a:r>
          </a:p>
          <a:p>
            <a:r>
              <a:rPr lang="pl-PL" dirty="0"/>
              <a:t>- Zaburzenie szybko ustaje po wyjściu poza pole magnetyczne MRI</a:t>
            </a:r>
          </a:p>
          <a:p>
            <a:endParaRPr lang="pl-PL" sz="400" dirty="0"/>
          </a:p>
          <a:p>
            <a:r>
              <a:rPr lang="pl-PL" dirty="0"/>
              <a:t>Potencjalny wpływ na wyniki uzyskane w </a:t>
            </a:r>
            <a:r>
              <a:rPr lang="pl-PL" dirty="0" err="1"/>
              <a:t>fMRI</a:t>
            </a:r>
            <a:r>
              <a:rPr lang="pl-PL" dirty="0"/>
              <a:t> w stanie spoczynku (</a:t>
            </a:r>
            <a:r>
              <a:rPr lang="pl-PL" i="1" dirty="0" err="1"/>
              <a:t>resting-state</a:t>
            </a:r>
            <a:r>
              <a:rPr lang="pl-PL" i="1" dirty="0"/>
              <a:t> in </a:t>
            </a:r>
            <a:r>
              <a:rPr lang="pl-PL" i="1" dirty="0" err="1"/>
              <a:t>darkness</a:t>
            </a:r>
            <a:r>
              <a:rPr lang="pl-PL" dirty="0"/>
              <a:t>) – zawroty głowy są typowym efektem ubocznym tego badania</a:t>
            </a:r>
          </a:p>
          <a:p>
            <a:endParaRPr lang="pl-PL" sz="400" dirty="0"/>
          </a:p>
          <a:p>
            <a:r>
              <a:rPr lang="pl-PL" b="1" dirty="0"/>
              <a:t>Możliwy mechanizm:</a:t>
            </a:r>
            <a:r>
              <a:rPr lang="pl-PL" dirty="0"/>
              <a:t> Ciało jest obojętne magnetycznie – siła Lorentza nie ma na niego wpływu, ale obecne są prądy jonowe pochodzące z komórek włosków ucha wewnętrznego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Boegl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e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Magnetic vestibular stimulation modulates default mode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network fluctuations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NeuroImage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127 (2016) 409-421</a:t>
            </a:r>
          </a:p>
        </p:txBody>
      </p:sp>
      <p:sp>
        <p:nvSpPr>
          <p:cNvPr id="6" name="pole tekstowe 7"/>
          <p:cNvSpPr txBox="1"/>
          <p:nvPr/>
        </p:nvSpPr>
        <p:spPr>
          <a:xfrm>
            <a:off x="1043608" y="5229200"/>
            <a:ext cx="770485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/>
              <a:t>Oczopląs błędnikowy można także wywołać nalewając ciepłej (44°C) lub zimnej (30°C) wody do przewodu słuchowego (standardowa metoda), </a:t>
            </a:r>
            <a:br>
              <a:rPr lang="pl-PL" sz="2000" dirty="0"/>
            </a:br>
            <a:r>
              <a:rPr lang="pl-PL" sz="2000" dirty="0"/>
              <a:t>obracając badanego lub szybko przesuwając bodziec przed jego oczami (metoda </a:t>
            </a:r>
            <a:r>
              <a:rPr lang="pl-PL" sz="2000" dirty="0" err="1"/>
              <a:t>optokinetyczna</a:t>
            </a:r>
            <a:r>
              <a:rPr lang="pl-PL" sz="2000" dirty="0"/>
              <a:t>).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1894633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Przedsionek (z błędnikiem) bierze udział w integracji danych pochodzących ze układu wzrokowego, </a:t>
            </a:r>
            <a:r>
              <a:rPr lang="pl-PL" sz="2000" dirty="0" err="1"/>
              <a:t>priopercepcji</a:t>
            </a:r>
            <a:r>
              <a:rPr lang="pl-PL" sz="2000" dirty="0"/>
              <a:t> i innych zmysłów. W szczególności orientacja w przestrzeni jest sprzężona z kompensacją ruchów głowy i całego ciała w ruchach oczu.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63" y="2996952"/>
            <a:ext cx="285750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błędnikowy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Boegl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e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Magnetic vestibular stimulation modulates default mode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network fluctuations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NeuroImage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127 (2016) 409-421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9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błędnikowy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166073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Rzeczywiste dane (AW, ICNT, tylko 60Hz)</a:t>
            </a:r>
          </a:p>
          <a:p>
            <a:r>
              <a:rPr lang="pl-PL" sz="2000" dirty="0"/>
              <a:t>Pacjent w goglach w </a:t>
            </a:r>
            <a:r>
              <a:rPr lang="pl-PL" sz="2000" dirty="0" err="1"/>
              <a:t>fMRI</a:t>
            </a:r>
            <a:r>
              <a:rPr lang="pl-PL" sz="2000" dirty="0"/>
              <a:t>, zadanie: fiksowanie na punkcie fiksacji (krzyż)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5" y="2926429"/>
            <a:ext cx="5616624" cy="309353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042886" y="6156012"/>
            <a:ext cx="304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położenia (x, y), z korektą i bez</a:t>
            </a:r>
          </a:p>
        </p:txBody>
      </p:sp>
    </p:spTree>
    <p:extLst>
      <p:ext uri="{BB962C8B-B14F-4D97-AF65-F5344CB8AC3E}">
        <p14:creationId xmlns:p14="http://schemas.microsoft.com/office/powerpoint/2010/main" val="3064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85" y="2926428"/>
            <a:ext cx="5619034" cy="309485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błędnikowy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166073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Rzeczywiste dane (AW, ICNT, tylko 60Hz)</a:t>
            </a:r>
          </a:p>
          <a:p>
            <a:r>
              <a:rPr lang="pl-PL" sz="2000" dirty="0"/>
              <a:t>Pacjent w goglach w </a:t>
            </a:r>
            <a:r>
              <a:rPr lang="pl-PL" sz="2000" dirty="0" err="1"/>
              <a:t>fMRI</a:t>
            </a:r>
            <a:r>
              <a:rPr lang="pl-PL" sz="2000" dirty="0"/>
              <a:t>, zadanie: fiksowanie na punkcie fiksacji (krzyż)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048980" y="6156012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prędkości (x, y), z korektą i bez</a:t>
            </a:r>
          </a:p>
        </p:txBody>
      </p:sp>
    </p:spTree>
    <p:extLst>
      <p:ext uri="{BB962C8B-B14F-4D97-AF65-F5344CB8AC3E}">
        <p14:creationId xmlns:p14="http://schemas.microsoft.com/office/powerpoint/2010/main" val="10465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26" y="2926429"/>
            <a:ext cx="5713878" cy="322958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Oczopląs błędnikowy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166073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Rzeczywiste </a:t>
            </a:r>
            <a:r>
              <a:rPr lang="pl-PL" sz="2000"/>
              <a:t>dane (AW, </a:t>
            </a:r>
            <a:r>
              <a:rPr lang="pl-PL" sz="2000" dirty="0"/>
              <a:t>ICNT, tylko 60Hz)</a:t>
            </a:r>
          </a:p>
          <a:p>
            <a:r>
              <a:rPr lang="pl-PL" sz="2000" dirty="0"/>
              <a:t>Pacjent w goglach w </a:t>
            </a:r>
            <a:r>
              <a:rPr lang="pl-PL" sz="2000" dirty="0" err="1"/>
              <a:t>fMRI</a:t>
            </a:r>
            <a:r>
              <a:rPr lang="pl-PL" sz="2000" dirty="0"/>
              <a:t>, zadanie: fiksowanie na punkcie fiksacji (krzyż)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319633" y="6156012"/>
            <a:ext cx="248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szybkości, z korektą i bez</a:t>
            </a:r>
          </a:p>
        </p:txBody>
      </p:sp>
    </p:spTree>
    <p:extLst>
      <p:ext uri="{BB962C8B-B14F-4D97-AF65-F5344CB8AC3E}">
        <p14:creationId xmlns:p14="http://schemas.microsoft.com/office/powerpoint/2010/main" val="12541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 eksploracji do fiksacji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Źródła: in. i </a:t>
            </a:r>
            <a:r>
              <a:rPr lang="pl-PL" altLang="pl-PL" sz="1200" dirty="0" err="1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Susanna</a:t>
            </a:r>
            <a:r>
              <a:rPr lang="pl-PL" altLang="pl-PL" sz="1200" dirty="0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 Martinez-Conde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From Exploration to Fixation: An Integrative View of </a:t>
            </a:r>
            <a:r>
              <a:rPr lang="en-US" altLang="pl-PL" sz="1200" i="1" dirty="0" err="1">
                <a:solidFill>
                  <a:srgbClr val="000000"/>
                </a:solidFill>
                <a:effectLst/>
                <a:cs typeface="+mn-cs"/>
              </a:rPr>
              <a:t>Yarbus’s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 Vision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Perception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44 (2015) 884-899</a:t>
            </a:r>
          </a:p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Jorge Otero-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Millan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Stephen L.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Macknik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Rachel E.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Langston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and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Susana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Martinez-Conde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An oculomotor continuum from exploration to fixation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PNAS 110 (2013) 6175-6180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4" y="2543930"/>
            <a:ext cx="3630168" cy="390144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788024" y="2852936"/>
            <a:ext cx="383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 miarę zmniejszania wielkości bodźca</a:t>
            </a:r>
          </a:p>
          <a:p>
            <a:r>
              <a:rPr lang="pl-PL" dirty="0"/>
              <a:t>parametry </a:t>
            </a:r>
            <a:r>
              <a:rPr lang="pl-PL" dirty="0" err="1"/>
              <a:t>sakad</a:t>
            </a:r>
            <a:r>
              <a:rPr lang="pl-PL" dirty="0"/>
              <a:t> dążą do wartości </a:t>
            </a:r>
          </a:p>
          <a:p>
            <a:r>
              <a:rPr lang="pl-PL" dirty="0"/>
              <a:t>typowych dla fiksacji (</a:t>
            </a:r>
            <a:r>
              <a:rPr lang="pl-PL" dirty="0" err="1"/>
              <a:t>mikrosakad</a:t>
            </a:r>
            <a:r>
              <a:rPr lang="pl-PL" dirty="0"/>
              <a:t>)</a:t>
            </a:r>
          </a:p>
        </p:txBody>
      </p:sp>
      <p:sp>
        <p:nvSpPr>
          <p:cNvPr id="7" name="pole tekstowe 7"/>
          <p:cNvSpPr txBox="1"/>
          <p:nvPr/>
        </p:nvSpPr>
        <p:spPr>
          <a:xfrm>
            <a:off x="3988567" y="4494650"/>
            <a:ext cx="475252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err="1"/>
              <a:t>Sakady</a:t>
            </a:r>
            <a:r>
              <a:rPr lang="pl-PL" sz="2000" dirty="0"/>
              <a:t> i </a:t>
            </a:r>
            <a:r>
              <a:rPr lang="pl-PL" sz="2000" dirty="0" err="1"/>
              <a:t>mikrosakady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– różnica zależy tylko od bodźca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b="1" dirty="0"/>
              <a:t>może</a:t>
            </a:r>
            <a:r>
              <a:rPr lang="pl-PL" sz="2000" dirty="0"/>
              <a:t> fizjologicznie to ten sam ruch)</a:t>
            </a:r>
          </a:p>
        </p:txBody>
      </p:sp>
    </p:spTree>
    <p:extLst>
      <p:ext uri="{BB962C8B-B14F-4D97-AF65-F5344CB8AC3E}">
        <p14:creationId xmlns:p14="http://schemas.microsoft.com/office/powerpoint/2010/main" val="79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 eksploracji do fiksacji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Źródła: in. i </a:t>
            </a:r>
            <a:r>
              <a:rPr lang="pl-PL" altLang="pl-PL" sz="1200" dirty="0" err="1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Susanna</a:t>
            </a:r>
            <a:r>
              <a:rPr lang="pl-PL" altLang="pl-PL" sz="1200" dirty="0">
                <a:solidFill>
                  <a:srgbClr val="0070C0"/>
                </a:solidFill>
                <a:effectLst/>
                <a:latin typeface="Times New Roman" pitchFamily="18" charset="0"/>
                <a:cs typeface="+mn-cs"/>
              </a:rPr>
              <a:t> Martinez-Conde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From Exploration to Fixation: An Integrative View of </a:t>
            </a:r>
            <a:r>
              <a:rPr lang="en-US" altLang="pl-PL" sz="1200" i="1" dirty="0" err="1">
                <a:solidFill>
                  <a:srgbClr val="000000"/>
                </a:solidFill>
                <a:effectLst/>
                <a:cs typeface="+mn-cs"/>
              </a:rPr>
              <a:t>Yarbus’s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 Vision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Perception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44 (2015) 884-899</a:t>
            </a:r>
          </a:p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Jorge Otero-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Millan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Stephen L.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Macknik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Rachel E.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Langston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and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Susana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Martinez-Conde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An oculomotor continuum from exploration to fixation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PNAS 110 (2013) 6175-6180</a:t>
            </a:r>
          </a:p>
        </p:txBody>
      </p:sp>
      <p:pic>
        <p:nvPicPr>
          <p:cNvPr id="1026" name="Picture 2" descr="http://www.pnas.org/content/pnas/110/15/6175/F2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9521"/>
            <a:ext cx="7776864" cy="36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Ruchy oka są konieczne ponieważ zakres ostrego widzenia jest bardzo mały (</a:t>
            </a:r>
            <a:r>
              <a:rPr lang="pl-PL" sz="2000" dirty="0">
                <a:solidFill>
                  <a:srgbClr val="0070C0"/>
                </a:solidFill>
              </a:rPr>
              <a:t>0.5°</a:t>
            </a:r>
            <a:r>
              <a:rPr lang="pl-PL" sz="2000" dirty="0"/>
              <a:t>).</a:t>
            </a:r>
          </a:p>
          <a:p>
            <a:r>
              <a:rPr lang="pl-PL" sz="2000" dirty="0"/>
              <a:t>To mniej więcej tyle, ile zajmuje paznokieć kciuka na wyciągniętej ręce.</a:t>
            </a:r>
          </a:p>
          <a:p>
            <a:r>
              <a:rPr lang="pl-PL" sz="2000" dirty="0"/>
              <a:t>Nie możemy objąć tego ekranu, nawet jeżeli jesteśmy oddaleni.</a:t>
            </a:r>
          </a:p>
          <a:p>
            <a:endParaRPr lang="pl-PL" sz="800" dirty="0"/>
          </a:p>
          <a:p>
            <a:r>
              <a:rPr lang="pl-PL" sz="2000" dirty="0"/>
              <a:t>To oznacza, że </a:t>
            </a:r>
            <a:r>
              <a:rPr lang="pl-PL" sz="2000" dirty="0">
                <a:solidFill>
                  <a:srgbClr val="0070C0"/>
                </a:solidFill>
              </a:rPr>
              <a:t>przeczytanie tego fragmentu tekstu </a:t>
            </a:r>
            <a:br>
              <a:rPr lang="pl-PL" sz="2000" dirty="0">
                <a:solidFill>
                  <a:srgbClr val="0070C0"/>
                </a:solidFill>
              </a:rPr>
            </a:br>
            <a:r>
              <a:rPr lang="pl-PL" sz="2000" dirty="0">
                <a:solidFill>
                  <a:srgbClr val="0070C0"/>
                </a:solidFill>
              </a:rPr>
              <a:t>wymaga wielu zmian pozycji spojrzenia.</a:t>
            </a:r>
          </a:p>
        </p:txBody>
      </p:sp>
    </p:spTree>
    <p:extLst>
      <p:ext uri="{BB962C8B-B14F-4D97-AF65-F5344CB8AC3E}">
        <p14:creationId xmlns:p14="http://schemas.microsoft.com/office/powerpoint/2010/main" val="28154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Bodziec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20" cy="537693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940152" y="202455"/>
            <a:ext cx="305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Uwaga! </a:t>
            </a:r>
            <a:r>
              <a:rPr lang="pl-PL" sz="1200" dirty="0">
                <a:solidFill>
                  <a:srgbClr val="FF0000"/>
                </a:solidFill>
              </a:rPr>
              <a:t>Dane użyte od prezentacji programu GDE </a:t>
            </a:r>
            <a:r>
              <a:rPr lang="pl-PL" sz="1200">
                <a:solidFill>
                  <a:srgbClr val="FF0000"/>
                </a:solidFill>
              </a:rPr>
              <a:t>na tym </a:t>
            </a:r>
            <a:r>
              <a:rPr lang="pl-PL" sz="1200" dirty="0">
                <a:solidFill>
                  <a:srgbClr val="FF0000"/>
                </a:solidFill>
              </a:rPr>
              <a:t>i na kolejnych </a:t>
            </a:r>
            <a:r>
              <a:rPr lang="pl-PL" sz="1200">
                <a:solidFill>
                  <a:srgbClr val="FF0000"/>
                </a:solidFill>
              </a:rPr>
              <a:t>slajdach </a:t>
            </a:r>
            <a:br>
              <a:rPr lang="pl-PL" sz="1200">
                <a:solidFill>
                  <a:srgbClr val="FF0000"/>
                </a:solidFill>
              </a:rPr>
            </a:br>
            <a:r>
              <a:rPr lang="pl-PL" sz="1200">
                <a:solidFill>
                  <a:srgbClr val="FF0000"/>
                </a:solidFill>
              </a:rPr>
              <a:t>(</a:t>
            </a:r>
            <a:r>
              <a:rPr lang="pl-PL" sz="1200" dirty="0">
                <a:solidFill>
                  <a:srgbClr val="FF0000"/>
                </a:solidFill>
              </a:rPr>
              <a:t>zapis jednego „przebiegu” eksperymentu) otrzymałem od B. Bałaj - kom. prywatna</a:t>
            </a:r>
          </a:p>
        </p:txBody>
      </p:sp>
    </p:spTree>
    <p:extLst>
      <p:ext uri="{BB962C8B-B14F-4D97-AF65-F5344CB8AC3E}">
        <p14:creationId xmlns:p14="http://schemas.microsoft.com/office/powerpoint/2010/main" val="376378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Zapisane położenia spojrzenia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20" cy="5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55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Zapisane położenia spojrzenia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19" cy="537693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7" y="2552926"/>
            <a:ext cx="5164017" cy="36957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7" y="2552926"/>
            <a:ext cx="5164017" cy="36957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34" y="1628800"/>
            <a:ext cx="4548030" cy="35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90800"/>
            <a:ext cx="5442372" cy="12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Fiksacje i </a:t>
            </a:r>
            <a:r>
              <a:rPr lang="pl-PL" dirty="0" err="1"/>
              <a:t>sakady</a:t>
            </a:r>
            <a:r>
              <a:rPr lang="pl-PL" dirty="0"/>
              <a:t> / ścieżka wzrokowa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19" cy="53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Fiksacje i </a:t>
            </a:r>
            <a:r>
              <a:rPr lang="pl-PL" dirty="0" err="1"/>
              <a:t>sakady</a:t>
            </a:r>
            <a:r>
              <a:rPr lang="pl-PL" dirty="0"/>
              <a:t> / ścieżka wzrokowa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18" cy="53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Mapa cieplna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18" cy="53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Mapa uwagi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20417"/>
            <a:ext cx="6059716" cy="53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GSSP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699792" y="11154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trakcie implementacji...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2" y="3925916"/>
            <a:ext cx="2211156" cy="22250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5" y="1556793"/>
            <a:ext cx="7120027" cy="23206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08143"/>
            <a:ext cx="2197749" cy="218515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92957" y="3955122"/>
            <a:ext cx="11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czytanie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577895" y="5661248"/>
            <a:ext cx="180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gładkie wodzenie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47825" y="6381328"/>
            <a:ext cx="861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Kasprowski, P., &amp; </a:t>
            </a:r>
            <a:r>
              <a:rPr lang="en-US" sz="1200" dirty="0" err="1"/>
              <a:t>Harezlak</a:t>
            </a:r>
            <a:r>
              <a:rPr lang="en-US" sz="1200" dirty="0"/>
              <a:t>, K. (2017). Gaze Self-Similarity Plot-A New Visualization Technique. Journal of Eye Movement Research, 10(5)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60193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Położenie spojrzenia X/Y</a:t>
            </a:r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196752"/>
            <a:ext cx="7380310" cy="303861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717032"/>
            <a:ext cx="7380311" cy="30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Prędkość zmiany położenia spojrzenia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0" y="1196753"/>
            <a:ext cx="7374302" cy="303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827584" y="4437112"/>
                <a:ext cx="2775119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2775119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827584" y="5200612"/>
                <a:ext cx="2775119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00612"/>
                <a:ext cx="2775119" cy="676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/>
          <p:cNvSpPr txBox="1"/>
          <p:nvPr/>
        </p:nvSpPr>
        <p:spPr>
          <a:xfrm>
            <a:off x="3923928" y="4797152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algorytm Eulera (najprostszy)</a:t>
            </a:r>
          </a:p>
        </p:txBody>
      </p:sp>
    </p:spTree>
    <p:extLst>
      <p:ext uri="{BB962C8B-B14F-4D97-AF65-F5344CB8AC3E}">
        <p14:creationId xmlns:p14="http://schemas.microsoft.com/office/powerpoint/2010/main" val="373569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</a:t>
            </a:r>
            <a:endParaRPr lang="pl-PL" dirty="0">
              <a:solidFill>
                <a:srgbClr val="0070C0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115616" y="1700808"/>
            <a:ext cx="6984776" cy="4907838"/>
            <a:chOff x="1115616" y="1340768"/>
            <a:chExt cx="6984776" cy="4907838"/>
          </a:xfrm>
        </p:grpSpPr>
        <p:pic>
          <p:nvPicPr>
            <p:cNvPr id="1026" name="Picture 2" descr="https://qph.ec.quoracdn.net/main-qimg-f049966c1b3c65610a7c448699f427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340768"/>
              <a:ext cx="6984776" cy="490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rostokąt 2"/>
            <p:cNvSpPr/>
            <p:nvPr/>
          </p:nvSpPr>
          <p:spPr>
            <a:xfrm>
              <a:off x="2843808" y="5733256"/>
              <a:ext cx="3384376" cy="515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http://www.oculist.net/others/ebook/generalophthal/server-java/arknoid/amed/vaughan/co_chapters/ch012/ch012_print_chapter.html</a:t>
            </a:r>
          </a:p>
        </p:txBody>
      </p:sp>
    </p:spTree>
    <p:extLst>
      <p:ext uri="{BB962C8B-B14F-4D97-AF65-F5344CB8AC3E}">
        <p14:creationId xmlns:p14="http://schemas.microsoft.com/office/powerpoint/2010/main" val="2002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Przyspieszenie ...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0" y="1196753"/>
            <a:ext cx="7374301" cy="303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827584" y="4437112"/>
                <a:ext cx="2980881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2980881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827584" y="5200612"/>
                <a:ext cx="3003771" cy="684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00612"/>
                <a:ext cx="3003771" cy="6842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49280"/>
                <a:ext cx="4026359" cy="656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3923928" y="4797152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algorytm Eulera (najprostszy)</a:t>
            </a:r>
          </a:p>
        </p:txBody>
      </p:sp>
    </p:spTree>
    <p:extLst>
      <p:ext uri="{BB962C8B-B14F-4D97-AF65-F5344CB8AC3E}">
        <p14:creationId xmlns:p14="http://schemas.microsoft.com/office/powerpoint/2010/main" val="135966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fiksacje i </a:t>
            </a:r>
            <a:r>
              <a:rPr lang="pl-PL" dirty="0" err="1"/>
              <a:t>sakady</a:t>
            </a:r>
            <a:endParaRPr lang="en-US" dirty="0"/>
          </a:p>
        </p:txBody>
      </p:sp>
      <p:cxnSp>
        <p:nvCxnSpPr>
          <p:cNvPr id="3" name="Łącznik prostoliniowy 2"/>
          <p:cNvCxnSpPr/>
          <p:nvPr/>
        </p:nvCxnSpPr>
        <p:spPr>
          <a:xfrm>
            <a:off x="4427984" y="1556792"/>
            <a:ext cx="0" cy="489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617832" y="1484784"/>
            <a:ext cx="345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Algorytm położeniowy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924316" y="1484784"/>
            <a:ext cx="360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Algorytm prędkościowy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23528" y="2132856"/>
            <a:ext cx="399154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Fiksacja</a:t>
            </a:r>
            <a:r>
              <a:rPr lang="pl-PL" sz="2000" dirty="0"/>
              <a:t> = grupa próbek, których </a:t>
            </a:r>
            <a:br>
              <a:rPr lang="pl-PL" sz="2000" dirty="0"/>
            </a:br>
            <a:r>
              <a:rPr lang="pl-PL" sz="2000" dirty="0"/>
              <a:t>dystrybucja położenia jest mniejsza  </a:t>
            </a:r>
            <a:br>
              <a:rPr lang="pl-PL" sz="2000" dirty="0"/>
            </a:br>
            <a:r>
              <a:rPr lang="pl-PL" sz="2000" dirty="0"/>
              <a:t>niż założony próg</a:t>
            </a:r>
          </a:p>
          <a:p>
            <a:endParaRPr lang="pl-PL" sz="1000" dirty="0"/>
          </a:p>
          <a:p>
            <a:r>
              <a:rPr lang="pl-PL" sz="2000" b="1" dirty="0" err="1"/>
              <a:t>Sakady</a:t>
            </a:r>
            <a:r>
              <a:rPr lang="pl-PL" sz="2000" dirty="0"/>
              <a:t> = pozostałe próbki</a:t>
            </a:r>
          </a:p>
          <a:p>
            <a:endParaRPr lang="pl-PL" sz="1000" dirty="0"/>
          </a:p>
          <a:p>
            <a:r>
              <a:rPr lang="pl-PL" sz="2000" dirty="0"/>
              <a:t>Parametry fiksacji:</a:t>
            </a:r>
          </a:p>
          <a:p>
            <a:r>
              <a:rPr lang="pl-PL" sz="2000" dirty="0"/>
              <a:t>- maksymalna dyspersja w X/Y</a:t>
            </a:r>
          </a:p>
          <a:p>
            <a:r>
              <a:rPr lang="pl-PL" sz="2000" dirty="0"/>
              <a:t>- sposób obliczania dyspersji</a:t>
            </a:r>
            <a:br>
              <a:rPr lang="pl-PL" sz="2000" dirty="0"/>
            </a:br>
            <a:r>
              <a:rPr lang="pl-PL" sz="2000" dirty="0"/>
              <a:t>  (wariancja, maksymalne odległości)</a:t>
            </a:r>
          </a:p>
          <a:p>
            <a:r>
              <a:rPr lang="pl-PL" sz="2000" dirty="0"/>
              <a:t>- minimalny czas trwania fiksacji</a:t>
            </a:r>
          </a:p>
          <a:p>
            <a:r>
              <a:rPr lang="pl-PL" sz="2000" dirty="0"/>
              <a:t>- minimalna liczba próbek w fiksacji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684914" y="2183373"/>
            <a:ext cx="42488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Sakada</a:t>
            </a:r>
            <a:r>
              <a:rPr lang="pl-PL" sz="2000" dirty="0"/>
              <a:t> = grupa próbek, których </a:t>
            </a:r>
            <a:br>
              <a:rPr lang="pl-PL" sz="2000" dirty="0"/>
            </a:br>
            <a:r>
              <a:rPr lang="pl-PL" sz="2000" dirty="0"/>
              <a:t>prędkość jest większa niż założony próg</a:t>
            </a:r>
          </a:p>
          <a:p>
            <a:endParaRPr lang="pl-PL" sz="1000" dirty="0"/>
          </a:p>
          <a:p>
            <a:r>
              <a:rPr lang="pl-PL" sz="2000" b="1" dirty="0"/>
              <a:t>Fiksacje</a:t>
            </a:r>
            <a:r>
              <a:rPr lang="pl-PL" sz="2000" dirty="0"/>
              <a:t> = pozostałe próbki</a:t>
            </a:r>
          </a:p>
          <a:p>
            <a:endParaRPr lang="pl-PL" sz="1000" dirty="0"/>
          </a:p>
          <a:p>
            <a:r>
              <a:rPr lang="pl-PL" sz="2000" dirty="0"/>
              <a:t>Parametry </a:t>
            </a:r>
            <a:r>
              <a:rPr lang="pl-PL" sz="2000" dirty="0" err="1"/>
              <a:t>sakady</a:t>
            </a:r>
            <a:r>
              <a:rPr lang="pl-PL" sz="2000" dirty="0"/>
              <a:t>:</a:t>
            </a:r>
          </a:p>
          <a:p>
            <a:r>
              <a:rPr lang="pl-PL" sz="2000" dirty="0"/>
              <a:t>- pochodne dwu- lub trzypunktowe</a:t>
            </a:r>
          </a:p>
          <a:p>
            <a:r>
              <a:rPr lang="pl-PL" sz="2000" dirty="0"/>
              <a:t>- prędkość progowa</a:t>
            </a:r>
            <a:br>
              <a:rPr lang="pl-PL" sz="2000" dirty="0"/>
            </a:br>
            <a:r>
              <a:rPr lang="pl-PL" sz="2000" dirty="0"/>
              <a:t>- przyspieszenie progowe</a:t>
            </a:r>
          </a:p>
          <a:p>
            <a:r>
              <a:rPr lang="pl-PL" sz="2000" dirty="0"/>
              <a:t>- minimalna prędkość w szczytowa</a:t>
            </a:r>
          </a:p>
          <a:p>
            <a:r>
              <a:rPr lang="pl-PL" sz="2000" dirty="0"/>
              <a:t>- minimalny czas trwania</a:t>
            </a:r>
          </a:p>
          <a:p>
            <a:r>
              <a:rPr lang="pl-PL" sz="2000" dirty="0"/>
              <a:t>- minimalna liczba próbek</a:t>
            </a:r>
            <a:br>
              <a:rPr lang="pl-PL" sz="2000" dirty="0"/>
            </a:br>
            <a:r>
              <a:rPr lang="pl-PL" sz="2000" dirty="0"/>
              <a:t>- rozciągnięcie do prędkości</a:t>
            </a:r>
          </a:p>
          <a:p>
            <a:r>
              <a:rPr lang="pl-PL" sz="2000" dirty="0"/>
              <a:t>- dokładność, z jaką prędkość maksym.</a:t>
            </a:r>
            <a:br>
              <a:rPr lang="pl-PL" sz="2000" dirty="0"/>
            </a:br>
            <a:r>
              <a:rPr lang="pl-PL" sz="2000" dirty="0"/>
              <a:t>  znajduje się w centrum piku</a:t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634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fiksacje i </a:t>
            </a:r>
            <a:r>
              <a:rPr lang="pl-PL" dirty="0" err="1"/>
              <a:t>sakady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16596" cy="4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2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4" y="2447582"/>
            <a:ext cx="6478602" cy="378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Algorytm prędkościowy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347863" y="6228020"/>
            <a:ext cx="57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czas</a:t>
            </a: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149167" y="4000398"/>
            <a:ext cx="10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prędkość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467543" y="4895855"/>
            <a:ext cx="8571841" cy="1200329"/>
            <a:chOff x="678340" y="4653136"/>
            <a:chExt cx="8571841" cy="1200329"/>
          </a:xfrm>
        </p:grpSpPr>
        <p:cxnSp>
          <p:nvCxnSpPr>
            <p:cNvPr id="7" name="Łącznik prostoliniowy 6"/>
            <p:cNvCxnSpPr/>
            <p:nvPr/>
          </p:nvCxnSpPr>
          <p:spPr>
            <a:xfrm>
              <a:off x="678340" y="4869160"/>
              <a:ext cx="64859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/>
            <p:nvPr/>
          </p:nvSpPr>
          <p:spPr>
            <a:xfrm>
              <a:off x="7236296" y="4653136"/>
              <a:ext cx="20138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Warunek 2:</a:t>
              </a:r>
            </a:p>
            <a:p>
              <a:r>
                <a:rPr lang="pl-PL" dirty="0"/>
                <a:t>na „skrzydłach”</a:t>
              </a:r>
            </a:p>
            <a:p>
              <a:r>
                <a:rPr lang="pl-PL" dirty="0"/>
                <a:t>opada poniżej</a:t>
              </a:r>
            </a:p>
            <a:p>
              <a:r>
                <a:rPr lang="pl-PL" dirty="0"/>
                <a:t>prędkości progowej</a:t>
              </a:r>
            </a:p>
          </p:txBody>
        </p:sp>
      </p:grpSp>
      <p:sp>
        <p:nvSpPr>
          <p:cNvPr id="11" name="Elipsa 10"/>
          <p:cNvSpPr/>
          <p:nvPr/>
        </p:nvSpPr>
        <p:spPr>
          <a:xfrm>
            <a:off x="4793251" y="2781046"/>
            <a:ext cx="22125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upa 14"/>
          <p:cNvGrpSpPr/>
          <p:nvPr/>
        </p:nvGrpSpPr>
        <p:grpSpPr>
          <a:xfrm>
            <a:off x="467543" y="3071553"/>
            <a:ext cx="8366242" cy="1477328"/>
            <a:chOff x="673112" y="4653136"/>
            <a:chExt cx="8366242" cy="1477328"/>
          </a:xfrm>
        </p:grpSpPr>
        <p:cxnSp>
          <p:nvCxnSpPr>
            <p:cNvPr id="16" name="Łącznik prostoliniowy 15"/>
            <p:cNvCxnSpPr/>
            <p:nvPr/>
          </p:nvCxnSpPr>
          <p:spPr>
            <a:xfrm>
              <a:off x="673112" y="5469326"/>
              <a:ext cx="64859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ole tekstowe 16"/>
            <p:cNvSpPr txBox="1"/>
            <p:nvPr/>
          </p:nvSpPr>
          <p:spPr>
            <a:xfrm>
              <a:off x="7236296" y="4653136"/>
              <a:ext cx="180305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Warunek 1:</a:t>
              </a:r>
            </a:p>
            <a:p>
              <a:r>
                <a:rPr lang="pl-PL" dirty="0"/>
                <a:t>przekroczenie </a:t>
              </a:r>
              <a:br>
                <a:rPr lang="pl-PL" dirty="0"/>
              </a:br>
              <a:r>
                <a:rPr lang="pl-PL" dirty="0"/>
                <a:t>minimalnej</a:t>
              </a:r>
            </a:p>
            <a:p>
              <a:r>
                <a:rPr lang="pl-PL" dirty="0"/>
                <a:t>prędkości w piku</a:t>
              </a:r>
              <a:br>
                <a:rPr lang="pl-PL" dirty="0"/>
              </a:br>
              <a:r>
                <a:rPr lang="pl-PL" dirty="0"/>
                <a:t>(jednopunktowy)</a:t>
              </a:r>
            </a:p>
          </p:txBody>
        </p:sp>
      </p:grpSp>
      <p:grpSp>
        <p:nvGrpSpPr>
          <p:cNvPr id="1040" name="Grupa 1039"/>
          <p:cNvGrpSpPr/>
          <p:nvPr/>
        </p:nvGrpSpPr>
        <p:grpSpPr>
          <a:xfrm>
            <a:off x="3948633" y="3155758"/>
            <a:ext cx="1852730" cy="2172145"/>
            <a:chOff x="3948633" y="3155758"/>
            <a:chExt cx="1852730" cy="2172145"/>
          </a:xfrm>
        </p:grpSpPr>
        <p:cxnSp>
          <p:nvCxnSpPr>
            <p:cNvPr id="18" name="Łącznik prosty ze strzałką 17"/>
            <p:cNvCxnSpPr/>
            <p:nvPr/>
          </p:nvCxnSpPr>
          <p:spPr>
            <a:xfrm flipH="1">
              <a:off x="3948633" y="3155758"/>
              <a:ext cx="570836" cy="2172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5297307" y="3155758"/>
              <a:ext cx="504056" cy="2172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2" name="Grupa 1041"/>
          <p:cNvGrpSpPr/>
          <p:nvPr/>
        </p:nvGrpSpPr>
        <p:grpSpPr>
          <a:xfrm>
            <a:off x="4139952" y="1124744"/>
            <a:ext cx="1917000" cy="5184576"/>
            <a:chOff x="4139952" y="1124744"/>
            <a:chExt cx="1917000" cy="5184576"/>
          </a:xfrm>
        </p:grpSpPr>
        <p:cxnSp>
          <p:nvCxnSpPr>
            <p:cNvPr id="26" name="Łącznik prostoliniowy 25"/>
            <p:cNvCxnSpPr/>
            <p:nvPr/>
          </p:nvCxnSpPr>
          <p:spPr>
            <a:xfrm flipH="1">
              <a:off x="4192484" y="2348880"/>
              <a:ext cx="91484" cy="39604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>
              <a:off x="5549335" y="2348880"/>
              <a:ext cx="0" cy="39604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/>
            <p:cNvSpPr txBox="1"/>
            <p:nvPr/>
          </p:nvSpPr>
          <p:spPr>
            <a:xfrm>
              <a:off x="4139952" y="1124744"/>
              <a:ext cx="19170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Warunek 3: </a:t>
              </a:r>
              <a:br>
                <a:rPr lang="pl-PL" dirty="0"/>
              </a:br>
              <a:r>
                <a:rPr lang="pl-PL" dirty="0"/>
                <a:t>minimalny czas </a:t>
              </a:r>
              <a:br>
                <a:rPr lang="pl-PL" dirty="0"/>
              </a:br>
              <a:r>
                <a:rPr lang="pl-PL" dirty="0"/>
                <a:t>trwania </a:t>
              </a:r>
              <a:r>
                <a:rPr lang="pl-PL" dirty="0" err="1"/>
                <a:t>sakady</a:t>
              </a:r>
              <a:r>
                <a:rPr lang="pl-PL" dirty="0"/>
                <a:t> </a:t>
              </a:r>
              <a:br>
                <a:rPr lang="pl-PL" dirty="0"/>
              </a:br>
              <a:r>
                <a:rPr lang="pl-PL" dirty="0"/>
                <a:t>(lub liczba próbek)</a:t>
              </a:r>
            </a:p>
          </p:txBody>
        </p:sp>
      </p:grpSp>
      <p:cxnSp>
        <p:nvCxnSpPr>
          <p:cNvPr id="1024" name="Łącznik prostoliniowy 1023"/>
          <p:cNvCxnSpPr/>
          <p:nvPr/>
        </p:nvCxnSpPr>
        <p:spPr>
          <a:xfrm>
            <a:off x="4903877" y="2348880"/>
            <a:ext cx="0" cy="3960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Grupa 1040"/>
          <p:cNvGrpSpPr/>
          <p:nvPr/>
        </p:nvGrpSpPr>
        <p:grpSpPr>
          <a:xfrm>
            <a:off x="4123425" y="5003867"/>
            <a:ext cx="1536537" cy="216024"/>
            <a:chOff x="4123425" y="5003867"/>
            <a:chExt cx="1536537" cy="216024"/>
          </a:xfrm>
        </p:grpSpPr>
        <p:sp>
          <p:nvSpPr>
            <p:cNvPr id="35" name="Elipsa 34"/>
            <p:cNvSpPr/>
            <p:nvPr/>
          </p:nvSpPr>
          <p:spPr>
            <a:xfrm>
              <a:off x="4123425" y="5003867"/>
              <a:ext cx="221252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Elipsa 35"/>
            <p:cNvSpPr/>
            <p:nvPr/>
          </p:nvSpPr>
          <p:spPr>
            <a:xfrm>
              <a:off x="5438710" y="5003867"/>
              <a:ext cx="221252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043" name="Grupa 1042"/>
          <p:cNvGrpSpPr/>
          <p:nvPr/>
        </p:nvGrpSpPr>
        <p:grpSpPr>
          <a:xfrm>
            <a:off x="4344677" y="6228019"/>
            <a:ext cx="2533428" cy="553999"/>
            <a:chOff x="4344677" y="6228019"/>
            <a:chExt cx="2533428" cy="553999"/>
          </a:xfrm>
        </p:grpSpPr>
        <p:cxnSp>
          <p:nvCxnSpPr>
            <p:cNvPr id="1028" name="Łącznik prosty ze strzałką 1027"/>
            <p:cNvCxnSpPr/>
            <p:nvPr/>
          </p:nvCxnSpPr>
          <p:spPr>
            <a:xfrm flipV="1">
              <a:off x="5014503" y="6228019"/>
              <a:ext cx="424207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 flipH="1">
              <a:off x="4344677" y="6228020"/>
              <a:ext cx="44857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/>
            <p:cNvSpPr txBox="1"/>
            <p:nvPr/>
          </p:nvSpPr>
          <p:spPr>
            <a:xfrm>
              <a:off x="4353631" y="6412686"/>
              <a:ext cx="2524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Warunek 4: </a:t>
              </a:r>
              <a:r>
                <a:rPr lang="pl-PL" dirty="0"/>
                <a:t>pik w środku</a:t>
              </a:r>
            </a:p>
          </p:txBody>
        </p:sp>
      </p:grpSp>
      <p:sp>
        <p:nvSpPr>
          <p:cNvPr id="1044" name="pole tekstowe 1043"/>
          <p:cNvSpPr txBox="1"/>
          <p:nvPr/>
        </p:nvSpPr>
        <p:spPr>
          <a:xfrm>
            <a:off x="386368" y="1401742"/>
            <a:ext cx="3028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Dodatkowo:</a:t>
            </a:r>
            <a:r>
              <a:rPr lang="pl-PL" dirty="0"/>
              <a:t> można rozszerzyć</a:t>
            </a:r>
          </a:p>
          <a:p>
            <a:r>
              <a:rPr lang="pl-PL" dirty="0" err="1"/>
              <a:t>sakadę</a:t>
            </a:r>
            <a:r>
              <a:rPr lang="pl-PL" dirty="0"/>
              <a:t> do jakiejś prędkości</a:t>
            </a:r>
          </a:p>
        </p:txBody>
      </p:sp>
      <p:sp>
        <p:nvSpPr>
          <p:cNvPr id="1045" name="pole tekstowe 1044"/>
          <p:cNvSpPr txBox="1"/>
          <p:nvPr/>
        </p:nvSpPr>
        <p:spPr>
          <a:xfrm>
            <a:off x="1043608" y="2918708"/>
            <a:ext cx="21543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Cel: </a:t>
            </a:r>
            <a:r>
              <a:rPr lang="pl-PL" b="1" dirty="0">
                <a:solidFill>
                  <a:srgbClr val="002060"/>
                </a:solidFill>
              </a:rPr>
              <a:t>wykrycie </a:t>
            </a:r>
            <a:r>
              <a:rPr lang="pl-PL" b="1" dirty="0" err="1">
                <a:solidFill>
                  <a:srgbClr val="002060"/>
                </a:solidFill>
              </a:rPr>
              <a:t>sakad</a:t>
            </a:r>
            <a:endParaRPr lang="pl-PL" b="1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Reszta czasu: fiksacje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6444209" y="1196752"/>
            <a:ext cx="255577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002060"/>
                </a:solidFill>
              </a:rPr>
              <a:t>Yarbus</a:t>
            </a:r>
            <a:r>
              <a:rPr lang="pl-PL" dirty="0">
                <a:solidFill>
                  <a:srgbClr val="002060"/>
                </a:solidFill>
              </a:rPr>
              <a:t>: wykres prędkości </a:t>
            </a:r>
          </a:p>
          <a:p>
            <a:r>
              <a:rPr lang="pl-PL" dirty="0">
                <a:solidFill>
                  <a:srgbClr val="002060"/>
                </a:solidFill>
              </a:rPr>
              <a:t>    </a:t>
            </a:r>
            <a:r>
              <a:rPr lang="pl-PL" dirty="0" err="1">
                <a:solidFill>
                  <a:srgbClr val="002060"/>
                </a:solidFill>
              </a:rPr>
              <a:t>sakad</a:t>
            </a:r>
            <a:r>
              <a:rPr lang="pl-PL" dirty="0">
                <a:solidFill>
                  <a:srgbClr val="002060"/>
                </a:solidFill>
              </a:rPr>
              <a:t> jest symetryczny</a:t>
            </a:r>
          </a:p>
          <a:p>
            <a:r>
              <a:rPr lang="pl-PL" dirty="0">
                <a:solidFill>
                  <a:srgbClr val="002060"/>
                </a:solidFill>
              </a:rPr>
              <a:t>    (krzywa dzwonowata)</a:t>
            </a:r>
          </a:p>
        </p:txBody>
      </p:sp>
    </p:spTree>
    <p:extLst>
      <p:ext uri="{BB962C8B-B14F-4D97-AF65-F5344CB8AC3E}">
        <p14:creationId xmlns:p14="http://schemas.microsoft.com/office/powerpoint/2010/main" val="257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44" grpId="0"/>
      <p:bldP spid="1045" grpId="0" animBg="1"/>
      <p:bldP spid="30" grpId="0" animBg="1"/>
      <p:bldP spid="3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Algorytm położeniowy</a:t>
            </a:r>
            <a:endParaRPr lang="en-US" dirty="0"/>
          </a:p>
        </p:txBody>
      </p:sp>
      <p:sp>
        <p:nvSpPr>
          <p:cNvPr id="2" name="Elipsa 1"/>
          <p:cNvSpPr/>
          <p:nvPr/>
        </p:nvSpPr>
        <p:spPr>
          <a:xfrm>
            <a:off x="1979712" y="306896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2411760" y="335334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2627784" y="299695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3059832" y="329336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3"/>
          <p:cNvSpPr/>
          <p:nvPr/>
        </p:nvSpPr>
        <p:spPr>
          <a:xfrm>
            <a:off x="683568" y="623731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2132112" y="322136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2690977" y="328133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2070142" y="351777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3059832" y="371703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2987824" y="306792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2834993" y="270892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3275856" y="306007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oliniowy 7"/>
          <p:cNvCxnSpPr>
            <a:stCxn id="34" idx="0"/>
            <a:endCxn id="39" idx="3"/>
          </p:cNvCxnSpPr>
          <p:nvPr/>
        </p:nvCxnSpPr>
        <p:spPr>
          <a:xfrm flipV="1">
            <a:off x="755576" y="3640701"/>
            <a:ext cx="1335657" cy="259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/>
        </p:nvSpPr>
        <p:spPr>
          <a:xfrm>
            <a:off x="7596336" y="256096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oliniowy 18"/>
          <p:cNvCxnSpPr>
            <a:stCxn id="42" idx="6"/>
            <a:endCxn id="46" idx="2"/>
          </p:cNvCxnSpPr>
          <p:nvPr/>
        </p:nvCxnSpPr>
        <p:spPr>
          <a:xfrm flipV="1">
            <a:off x="2979009" y="2632970"/>
            <a:ext cx="4617327" cy="14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39" idx="6"/>
            <a:endCxn id="31" idx="3"/>
          </p:cNvCxnSpPr>
          <p:nvPr/>
        </p:nvCxnSpPr>
        <p:spPr>
          <a:xfrm flipV="1">
            <a:off x="2214158" y="3476267"/>
            <a:ext cx="218693" cy="11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>
            <a:stCxn id="31" idx="7"/>
            <a:endCxn id="38" idx="2"/>
          </p:cNvCxnSpPr>
          <p:nvPr/>
        </p:nvCxnSpPr>
        <p:spPr>
          <a:xfrm flipV="1">
            <a:off x="2534685" y="3353342"/>
            <a:ext cx="156292" cy="21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38" idx="7"/>
            <a:endCxn id="41" idx="3"/>
          </p:cNvCxnSpPr>
          <p:nvPr/>
        </p:nvCxnSpPr>
        <p:spPr>
          <a:xfrm flipV="1">
            <a:off x="2813902" y="3190849"/>
            <a:ext cx="195013" cy="111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oliniowy 46"/>
          <p:cNvCxnSpPr>
            <a:stCxn id="41" idx="4"/>
            <a:endCxn id="33" idx="0"/>
          </p:cNvCxnSpPr>
          <p:nvPr/>
        </p:nvCxnSpPr>
        <p:spPr>
          <a:xfrm>
            <a:off x="3059832" y="3211940"/>
            <a:ext cx="72008" cy="81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>
            <a:stCxn id="33" idx="4"/>
            <a:endCxn id="40" idx="0"/>
          </p:cNvCxnSpPr>
          <p:nvPr/>
        </p:nvCxnSpPr>
        <p:spPr>
          <a:xfrm>
            <a:off x="3131840" y="3437384"/>
            <a:ext cx="0" cy="27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>
            <a:stCxn id="40" idx="2"/>
            <a:endCxn id="37" idx="5"/>
          </p:cNvCxnSpPr>
          <p:nvPr/>
        </p:nvCxnSpPr>
        <p:spPr>
          <a:xfrm flipH="1" flipV="1">
            <a:off x="2255037" y="3344285"/>
            <a:ext cx="804795" cy="444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oliniowy 53"/>
          <p:cNvCxnSpPr>
            <a:stCxn id="37" idx="1"/>
            <a:endCxn id="2" idx="5"/>
          </p:cNvCxnSpPr>
          <p:nvPr/>
        </p:nvCxnSpPr>
        <p:spPr>
          <a:xfrm flipH="1" flipV="1">
            <a:off x="2102637" y="3191885"/>
            <a:ext cx="50566" cy="5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oliniowy 55"/>
          <p:cNvCxnSpPr>
            <a:stCxn id="2" idx="6"/>
            <a:endCxn id="32" idx="2"/>
          </p:cNvCxnSpPr>
          <p:nvPr/>
        </p:nvCxnSpPr>
        <p:spPr>
          <a:xfrm flipV="1">
            <a:off x="2123728" y="3068960"/>
            <a:ext cx="5040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57"/>
          <p:cNvCxnSpPr>
            <a:stCxn id="32" idx="6"/>
            <a:endCxn id="43" idx="2"/>
          </p:cNvCxnSpPr>
          <p:nvPr/>
        </p:nvCxnSpPr>
        <p:spPr>
          <a:xfrm>
            <a:off x="2771800" y="3068960"/>
            <a:ext cx="504056" cy="63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oliniowy 59"/>
          <p:cNvCxnSpPr>
            <a:stCxn id="43" idx="1"/>
            <a:endCxn id="42" idx="5"/>
          </p:cNvCxnSpPr>
          <p:nvPr/>
        </p:nvCxnSpPr>
        <p:spPr>
          <a:xfrm flipH="1" flipV="1">
            <a:off x="2957918" y="2831845"/>
            <a:ext cx="339029" cy="24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a 76"/>
          <p:cNvGrpSpPr/>
          <p:nvPr/>
        </p:nvGrpSpPr>
        <p:grpSpPr>
          <a:xfrm>
            <a:off x="2051720" y="2420888"/>
            <a:ext cx="1296144" cy="1728192"/>
            <a:chOff x="2051720" y="2420888"/>
            <a:chExt cx="1296144" cy="1728192"/>
          </a:xfrm>
        </p:grpSpPr>
        <p:cxnSp>
          <p:nvCxnSpPr>
            <p:cNvPr id="62" name="Łącznik prostoliniowy 61"/>
            <p:cNvCxnSpPr/>
            <p:nvPr/>
          </p:nvCxnSpPr>
          <p:spPr>
            <a:xfrm>
              <a:off x="2051720" y="2420888"/>
              <a:ext cx="0" cy="172819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oliniowy 71"/>
            <p:cNvCxnSpPr/>
            <p:nvPr/>
          </p:nvCxnSpPr>
          <p:spPr>
            <a:xfrm>
              <a:off x="3347864" y="2420888"/>
              <a:ext cx="0" cy="172819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a 77"/>
          <p:cNvGrpSpPr/>
          <p:nvPr/>
        </p:nvGrpSpPr>
        <p:grpSpPr>
          <a:xfrm>
            <a:off x="1635731" y="2771272"/>
            <a:ext cx="2072174" cy="1019131"/>
            <a:chOff x="1635731" y="2771272"/>
            <a:chExt cx="2072174" cy="1019131"/>
          </a:xfrm>
        </p:grpSpPr>
        <p:cxnSp>
          <p:nvCxnSpPr>
            <p:cNvPr id="79" name="Łącznik prostoliniowy 78"/>
            <p:cNvCxnSpPr/>
            <p:nvPr/>
          </p:nvCxnSpPr>
          <p:spPr>
            <a:xfrm flipH="1">
              <a:off x="1691680" y="2771272"/>
              <a:ext cx="2016225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Łącznik prostoliniowy 83"/>
            <p:cNvCxnSpPr/>
            <p:nvPr/>
          </p:nvCxnSpPr>
          <p:spPr>
            <a:xfrm flipH="1">
              <a:off x="1635731" y="3790403"/>
              <a:ext cx="2016225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ole tekstowe 84"/>
          <p:cNvSpPr txBox="1"/>
          <p:nvPr/>
        </p:nvSpPr>
        <p:spPr>
          <a:xfrm>
            <a:off x="2423980" y="4293096"/>
            <a:ext cx="279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Warunek 1:</a:t>
            </a:r>
          </a:p>
          <a:p>
            <a:r>
              <a:rPr lang="pl-PL" dirty="0"/>
              <a:t>dyspersja grupy próbek</a:t>
            </a:r>
          </a:p>
          <a:p>
            <a:r>
              <a:rPr lang="pl-PL" dirty="0"/>
              <a:t>nie przekracza maksymalnej</a:t>
            </a:r>
          </a:p>
          <a:p>
            <a:r>
              <a:rPr lang="pl-PL" dirty="0"/>
              <a:t>wartości (osobno w X i Y)</a:t>
            </a:r>
          </a:p>
        </p:txBody>
      </p:sp>
      <p:sp>
        <p:nvSpPr>
          <p:cNvPr id="88" name="pole tekstowe 87"/>
          <p:cNvSpPr txBox="1"/>
          <p:nvPr/>
        </p:nvSpPr>
        <p:spPr>
          <a:xfrm>
            <a:off x="3829630" y="3156817"/>
            <a:ext cx="1917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Warunek 2: </a:t>
            </a:r>
            <a:br>
              <a:rPr lang="pl-PL" dirty="0"/>
            </a:br>
            <a:r>
              <a:rPr lang="pl-PL" dirty="0"/>
              <a:t>minimalny czas </a:t>
            </a:r>
            <a:br>
              <a:rPr lang="pl-PL" dirty="0"/>
            </a:br>
            <a:r>
              <a:rPr lang="pl-PL" dirty="0"/>
              <a:t>trwania fiksacji </a:t>
            </a:r>
            <a:br>
              <a:rPr lang="pl-PL" dirty="0"/>
            </a:br>
            <a:r>
              <a:rPr lang="pl-PL" dirty="0"/>
              <a:t>(lub liczba próbek)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1763688" y="5867980"/>
            <a:ext cx="672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Sposób liczenia dyspersji: wariancja lub maksymalna odległość próbek</a:t>
            </a:r>
          </a:p>
        </p:txBody>
      </p:sp>
      <p:grpSp>
        <p:nvGrpSpPr>
          <p:cNvPr id="81" name="Grupa 80"/>
          <p:cNvGrpSpPr/>
          <p:nvPr/>
        </p:nvGrpSpPr>
        <p:grpSpPr>
          <a:xfrm>
            <a:off x="2081195" y="2708920"/>
            <a:ext cx="906629" cy="952872"/>
            <a:chOff x="2081195" y="2708920"/>
            <a:chExt cx="906629" cy="952872"/>
          </a:xfrm>
        </p:grpSpPr>
        <p:sp>
          <p:nvSpPr>
            <p:cNvPr id="93" name="Elipsa 92"/>
            <p:cNvSpPr/>
            <p:nvPr/>
          </p:nvSpPr>
          <p:spPr>
            <a:xfrm>
              <a:off x="2081195" y="351777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Elipsa 93"/>
            <p:cNvSpPr/>
            <p:nvPr/>
          </p:nvSpPr>
          <p:spPr>
            <a:xfrm>
              <a:off x="2843808" y="2708920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2" name="Grupa 81"/>
          <p:cNvGrpSpPr/>
          <p:nvPr/>
        </p:nvGrpSpPr>
        <p:grpSpPr>
          <a:xfrm>
            <a:off x="1691680" y="2245612"/>
            <a:ext cx="1374981" cy="1511370"/>
            <a:chOff x="1691680" y="2245612"/>
            <a:chExt cx="1374981" cy="1511370"/>
          </a:xfrm>
        </p:grpSpPr>
        <p:sp>
          <p:nvSpPr>
            <p:cNvPr id="80" name="pole tekstowe 79"/>
            <p:cNvSpPr txBox="1"/>
            <p:nvPr/>
          </p:nvSpPr>
          <p:spPr>
            <a:xfrm>
              <a:off x="1691680" y="338765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 err="1"/>
                <a:t>t</a:t>
              </a:r>
              <a:r>
                <a:rPr lang="pl-PL" i="1" baseline="-25000" dirty="0" err="1"/>
                <a:t>i</a:t>
              </a:r>
              <a:endParaRPr lang="pl-PL" i="1" baseline="-25000" dirty="0"/>
            </a:p>
          </p:txBody>
        </p:sp>
        <p:sp>
          <p:nvSpPr>
            <p:cNvPr id="96" name="pole tekstowe 95"/>
            <p:cNvSpPr txBox="1"/>
            <p:nvPr/>
          </p:nvSpPr>
          <p:spPr>
            <a:xfrm>
              <a:off x="2758563" y="22456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 err="1"/>
                <a:t>t</a:t>
              </a:r>
              <a:r>
                <a:rPr lang="pl-PL" i="1" baseline="-25000" dirty="0" err="1"/>
                <a:t>f</a:t>
              </a:r>
              <a:endParaRPr lang="pl-PL" i="1" baseline="-25000" dirty="0"/>
            </a:p>
          </p:txBody>
        </p:sp>
      </p:grpSp>
      <p:sp>
        <p:nvSpPr>
          <p:cNvPr id="98" name="pole tekstowe 97"/>
          <p:cNvSpPr txBox="1"/>
          <p:nvPr/>
        </p:nvSpPr>
        <p:spPr>
          <a:xfrm>
            <a:off x="374063" y="1412776"/>
            <a:ext cx="21543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Cel: </a:t>
            </a:r>
            <a:r>
              <a:rPr lang="pl-PL" b="1" dirty="0">
                <a:solidFill>
                  <a:srgbClr val="002060"/>
                </a:solidFill>
              </a:rPr>
              <a:t>wykrycie fiksacji</a:t>
            </a:r>
          </a:p>
          <a:p>
            <a:r>
              <a:rPr lang="pl-PL" dirty="0">
                <a:solidFill>
                  <a:srgbClr val="002060"/>
                </a:solidFill>
              </a:rPr>
              <a:t>Reszta czasu: </a:t>
            </a:r>
            <a:r>
              <a:rPr lang="pl-PL" dirty="0" err="1">
                <a:solidFill>
                  <a:srgbClr val="002060"/>
                </a:solidFill>
              </a:rPr>
              <a:t>sakady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8" grpId="0"/>
      <p:bldP spid="76" grpId="0"/>
      <p:bldP spid="76" grpId="1"/>
      <p:bldP spid="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67544" y="1498987"/>
            <a:ext cx="360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Algorytm prędkościowy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mrugnięcia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01920" y="2132856"/>
            <a:ext cx="41980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Mrugnięcie</a:t>
            </a:r>
            <a:r>
              <a:rPr lang="pl-PL" sz="2000" dirty="0"/>
              <a:t> = pozorna fiksacja w zerze </a:t>
            </a:r>
            <a:br>
              <a:rPr lang="pl-PL" sz="2000" dirty="0"/>
            </a:br>
            <a:r>
              <a:rPr lang="pl-PL" sz="2000" dirty="0"/>
              <a:t>otoczona dwoma pozornymi </a:t>
            </a:r>
            <a:r>
              <a:rPr lang="pl-PL" sz="2000" dirty="0" err="1"/>
              <a:t>sakadami</a:t>
            </a:r>
            <a:endParaRPr lang="pl-PL" sz="2000" dirty="0"/>
          </a:p>
          <a:p>
            <a:endParaRPr lang="pl-PL" sz="1000" dirty="0"/>
          </a:p>
          <a:p>
            <a:r>
              <a:rPr lang="pl-PL" sz="2000" dirty="0"/>
              <a:t>Parametry mrugnięcia:</a:t>
            </a:r>
          </a:p>
          <a:p>
            <a:r>
              <a:rPr lang="pl-PL" sz="2000" dirty="0"/>
              <a:t>- minimalna prędkość szczytowa</a:t>
            </a:r>
            <a:br>
              <a:rPr lang="pl-PL" sz="2000" dirty="0"/>
            </a:br>
            <a:r>
              <a:rPr lang="pl-PL" sz="2000" dirty="0"/>
              <a:t>  obu pozornych </a:t>
            </a:r>
            <a:r>
              <a:rPr lang="pl-PL" sz="2000" dirty="0" err="1"/>
              <a:t>sakad</a:t>
            </a:r>
            <a:endParaRPr lang="pl-PL" sz="2000" dirty="0"/>
          </a:p>
          <a:p>
            <a:r>
              <a:rPr lang="pl-PL" sz="2000" dirty="0"/>
              <a:t>- minimalny czas trwania fiksacji</a:t>
            </a:r>
          </a:p>
          <a:p>
            <a:r>
              <a:rPr lang="pl-PL" sz="2000" dirty="0"/>
              <a:t>- tolerancja dla zerowej pozycji fiksacji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85441"/>
            <a:ext cx="3618968" cy="21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5364088" y="170080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364088" y="170080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6228184" y="3429000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5724128" y="2767099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012160" y="371703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5292080" y="161658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220072" y="183286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5508104" y="175981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493908" y="147934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5076056" y="152493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092280" y="249289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004048" y="1340768"/>
            <a:ext cx="792088" cy="7920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oliniowy 21"/>
          <p:cNvCxnSpPr>
            <a:stCxn id="12" idx="3"/>
            <a:endCxn id="15" idx="7"/>
          </p:cNvCxnSpPr>
          <p:nvPr/>
        </p:nvCxnSpPr>
        <p:spPr>
          <a:xfrm flipH="1">
            <a:off x="6135085" y="3551925"/>
            <a:ext cx="114190" cy="186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6584734" y="213285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oliniowy 27"/>
          <p:cNvCxnSpPr>
            <a:stCxn id="12" idx="1"/>
            <a:endCxn id="13" idx="5"/>
          </p:cNvCxnSpPr>
          <p:nvPr/>
        </p:nvCxnSpPr>
        <p:spPr>
          <a:xfrm flipH="1" flipV="1">
            <a:off x="5847053" y="2890024"/>
            <a:ext cx="402222" cy="56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13" idx="1"/>
            <a:endCxn id="17" idx="5"/>
          </p:cNvCxnSpPr>
          <p:nvPr/>
        </p:nvCxnSpPr>
        <p:spPr>
          <a:xfrm flipH="1" flipV="1">
            <a:off x="5342997" y="1955787"/>
            <a:ext cx="402222" cy="83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Łącznik prostoliniowy 2047"/>
          <p:cNvCxnSpPr>
            <a:stCxn id="17" idx="1"/>
            <a:endCxn id="20" idx="5"/>
          </p:cNvCxnSpPr>
          <p:nvPr/>
        </p:nvCxnSpPr>
        <p:spPr>
          <a:xfrm flipH="1" flipV="1">
            <a:off x="5198981" y="1647859"/>
            <a:ext cx="42182" cy="206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Łącznik prostoliniowy 2051"/>
          <p:cNvCxnSpPr>
            <a:stCxn id="20" idx="7"/>
            <a:endCxn id="19" idx="2"/>
          </p:cNvCxnSpPr>
          <p:nvPr/>
        </p:nvCxnSpPr>
        <p:spPr>
          <a:xfrm>
            <a:off x="5198981" y="1546025"/>
            <a:ext cx="294927" cy="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Łącznik prostoliniowy 2053"/>
          <p:cNvCxnSpPr>
            <a:stCxn id="19" idx="4"/>
            <a:endCxn id="16" idx="7"/>
          </p:cNvCxnSpPr>
          <p:nvPr/>
        </p:nvCxnSpPr>
        <p:spPr>
          <a:xfrm flipH="1">
            <a:off x="5415005" y="1623364"/>
            <a:ext cx="150911" cy="14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Łącznik prostoliniowy 2055"/>
          <p:cNvCxnSpPr>
            <a:stCxn id="16" idx="5"/>
            <a:endCxn id="18" idx="1"/>
          </p:cNvCxnSpPr>
          <p:nvPr/>
        </p:nvCxnSpPr>
        <p:spPr>
          <a:xfrm>
            <a:off x="5415005" y="1739506"/>
            <a:ext cx="114190" cy="41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Łącznik prostoliniowy 2057"/>
          <p:cNvCxnSpPr>
            <a:stCxn id="18" idx="5"/>
            <a:endCxn id="27" idx="1"/>
          </p:cNvCxnSpPr>
          <p:nvPr/>
        </p:nvCxnSpPr>
        <p:spPr>
          <a:xfrm>
            <a:off x="5631029" y="1882736"/>
            <a:ext cx="974796" cy="27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Łącznik prostoliniowy 2059"/>
          <p:cNvCxnSpPr>
            <a:stCxn id="27" idx="6"/>
          </p:cNvCxnSpPr>
          <p:nvPr/>
        </p:nvCxnSpPr>
        <p:spPr>
          <a:xfrm>
            <a:off x="6728750" y="2204864"/>
            <a:ext cx="36353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Łącznik prostoliniowy 2061"/>
          <p:cNvCxnSpPr>
            <a:stCxn id="21" idx="6"/>
          </p:cNvCxnSpPr>
          <p:nvPr/>
        </p:nvCxnSpPr>
        <p:spPr>
          <a:xfrm>
            <a:off x="7236296" y="256490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Łącznik prostoliniowy 2063"/>
          <p:cNvCxnSpPr/>
          <p:nvPr/>
        </p:nvCxnSpPr>
        <p:spPr>
          <a:xfrm>
            <a:off x="5529195" y="5661248"/>
            <a:ext cx="2571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Łącznik prostoliniowy 2065"/>
          <p:cNvCxnSpPr/>
          <p:nvPr/>
        </p:nvCxnSpPr>
        <p:spPr>
          <a:xfrm>
            <a:off x="6556454" y="4149080"/>
            <a:ext cx="0" cy="100811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7020272" y="4159298"/>
            <a:ext cx="0" cy="100811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Łącznik prosty ze strzałką 2067"/>
          <p:cNvCxnSpPr/>
          <p:nvPr/>
        </p:nvCxnSpPr>
        <p:spPr>
          <a:xfrm>
            <a:off x="6584734" y="4293096"/>
            <a:ext cx="381674" cy="0"/>
          </a:xfrm>
          <a:prstGeom prst="straightConnector1">
            <a:avLst/>
          </a:prstGeom>
          <a:ln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04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fiksacje i </a:t>
            </a:r>
            <a:r>
              <a:rPr lang="pl-PL" dirty="0" err="1"/>
              <a:t>sakady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9753"/>
            <a:ext cx="7535565" cy="44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24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fiksacje i </a:t>
            </a:r>
            <a:r>
              <a:rPr lang="pl-PL" dirty="0" err="1"/>
              <a:t>sakady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39753"/>
            <a:ext cx="7535565" cy="44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46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gładkie wodzenie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0477" y="1374442"/>
            <a:ext cx="753347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Gładkie wodzenie</a:t>
            </a:r>
            <a:r>
              <a:rPr lang="pl-PL" sz="2000" dirty="0"/>
              <a:t> (ang. </a:t>
            </a:r>
            <a:r>
              <a:rPr lang="pl-PL" sz="2000" i="1" dirty="0" err="1"/>
              <a:t>smooth</a:t>
            </a:r>
            <a:r>
              <a:rPr lang="pl-PL" sz="2000" i="1" dirty="0"/>
              <a:t> </a:t>
            </a:r>
            <a:r>
              <a:rPr lang="pl-PL" sz="2000" i="1" dirty="0" err="1"/>
              <a:t>pursuit</a:t>
            </a:r>
            <a:r>
              <a:rPr lang="pl-PL" sz="2000" dirty="0"/>
              <a:t>) – zmiana położenia spojrzenia</a:t>
            </a:r>
            <a:br>
              <a:rPr lang="pl-PL" sz="2000" dirty="0"/>
            </a:br>
            <a:r>
              <a:rPr lang="pl-PL" sz="2000" dirty="0"/>
              <a:t>o prędkości mniejszej niż w </a:t>
            </a:r>
            <a:r>
              <a:rPr lang="pl-PL" sz="2000" dirty="0" err="1"/>
              <a:t>sakadach</a:t>
            </a:r>
            <a:r>
              <a:rPr lang="pl-PL" sz="2000" dirty="0"/>
              <a:t>, w której spojrzenie podąża za </a:t>
            </a:r>
            <a:br>
              <a:rPr lang="pl-PL" sz="2000" dirty="0"/>
            </a:br>
            <a:r>
              <a:rPr lang="pl-PL" sz="2000" dirty="0"/>
              <a:t>ruchomym obiektem (bez obiektu – zazwyczaj niemożliwe).</a:t>
            </a:r>
            <a:br>
              <a:rPr lang="pl-PL" sz="2000" dirty="0"/>
            </a:br>
            <a:r>
              <a:rPr lang="pl-PL" sz="2000" b="1" dirty="0"/>
              <a:t>„Fiksacja na ruchomym obiekcie”</a:t>
            </a:r>
          </a:p>
          <a:p>
            <a:endParaRPr lang="pl-PL" sz="1000" dirty="0"/>
          </a:p>
          <a:p>
            <a:r>
              <a:rPr lang="pl-PL" sz="2000" dirty="0"/>
              <a:t>Gdy obiekt jest zbyt szybki (&gt; 30°/s) – gładkie wodzenie przechodzi </a:t>
            </a:r>
            <a:br>
              <a:rPr lang="pl-PL" sz="2000" dirty="0"/>
            </a:br>
            <a:r>
              <a:rPr lang="pl-PL" sz="2000" dirty="0"/>
              <a:t>w serię </a:t>
            </a:r>
            <a:r>
              <a:rPr lang="pl-PL" sz="2000" dirty="0" err="1"/>
              <a:t>sakad</a:t>
            </a:r>
            <a:r>
              <a:rPr lang="pl-PL" sz="2000" dirty="0"/>
              <a:t> „nadganiających” (ang. </a:t>
            </a:r>
            <a:r>
              <a:rPr lang="pl-PL" sz="2000" i="1" dirty="0" err="1"/>
              <a:t>catch-up</a:t>
            </a:r>
            <a:r>
              <a:rPr lang="pl-PL" sz="2000" i="1" dirty="0"/>
              <a:t> </a:t>
            </a:r>
            <a:r>
              <a:rPr lang="pl-PL" sz="2000" i="1" dirty="0" err="1"/>
              <a:t>saccades</a:t>
            </a:r>
            <a:r>
              <a:rPr lang="pl-PL" sz="2000" dirty="0"/>
              <a:t>)</a:t>
            </a:r>
          </a:p>
          <a:p>
            <a:endParaRPr lang="pl-PL" sz="1000" dirty="0"/>
          </a:p>
          <a:p>
            <a:r>
              <a:rPr lang="pl-PL" sz="2000" dirty="0"/>
              <a:t>Gładkie wodzenie różni się od </a:t>
            </a:r>
            <a:r>
              <a:rPr lang="pl-PL" sz="2000" b="1" dirty="0"/>
              <a:t>odruchu przedsionkowo-ocznego</a:t>
            </a:r>
            <a:r>
              <a:rPr lang="pl-PL" sz="2000" dirty="0"/>
              <a:t>, </a:t>
            </a:r>
            <a:br>
              <a:rPr lang="pl-PL" sz="2000" dirty="0"/>
            </a:br>
            <a:r>
              <a:rPr lang="pl-PL" sz="2000" dirty="0"/>
              <a:t>czyli ruchu oczu, dzięki któremu położenie spojrzenia nie zmienia się </a:t>
            </a:r>
            <a:br>
              <a:rPr lang="pl-PL" sz="2000" dirty="0"/>
            </a:br>
            <a:r>
              <a:rPr lang="pl-PL" sz="2000" dirty="0"/>
              <a:t>(pozostaje na nieruchomym obiekcie) pomimo ruchów głowy.</a:t>
            </a:r>
          </a:p>
          <a:p>
            <a:endParaRPr lang="pl-PL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Niektórzy ludzie potrafią rozpocząć gładkie wodzenie </a:t>
            </a:r>
            <a:br>
              <a:rPr lang="pl-PL" sz="2000" dirty="0"/>
            </a:br>
            <a:r>
              <a:rPr lang="pl-PL" sz="2000" dirty="0"/>
              <a:t>jedynie wyobrażając sobie obiekt.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Gładkie wodzenie jest łatwiejsze w poziomie niż w pionie </a:t>
            </a:r>
            <a:br>
              <a:rPr lang="pl-PL" sz="2000" dirty="0"/>
            </a:br>
            <a:r>
              <a:rPr lang="pl-PL" sz="2000" dirty="0"/>
              <a:t>(różne podsieci)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Wymaga sprzężenia zwrotnego (ale trwa gdy obiekt jest przez </a:t>
            </a:r>
            <a:br>
              <a:rPr lang="pl-PL" sz="2000" dirty="0"/>
            </a:br>
            <a:r>
              <a:rPr lang="pl-PL" sz="2000" dirty="0"/>
              <a:t>chwilę za przesłoną). Pierwsze 100 ms – balistyczne.</a:t>
            </a:r>
          </a:p>
        </p:txBody>
      </p:sp>
    </p:spTree>
    <p:extLst>
      <p:ext uri="{BB962C8B-B14F-4D97-AF65-F5344CB8AC3E}">
        <p14:creationId xmlns:p14="http://schemas.microsoft.com/office/powerpoint/2010/main" val="1094420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gładkie wodzenie</a:t>
            </a:r>
            <a:endParaRPr lang="en-US" dirty="0"/>
          </a:p>
        </p:txBody>
      </p:sp>
      <p:grpSp>
        <p:nvGrpSpPr>
          <p:cNvPr id="3" name="Grupa 2"/>
          <p:cNvGrpSpPr/>
          <p:nvPr/>
        </p:nvGrpSpPr>
        <p:grpSpPr>
          <a:xfrm>
            <a:off x="549132" y="1706612"/>
            <a:ext cx="7957052" cy="1538883"/>
            <a:chOff x="549132" y="1706612"/>
            <a:chExt cx="7957052" cy="1538883"/>
          </a:xfrm>
        </p:grpSpPr>
        <p:sp>
          <p:nvSpPr>
            <p:cNvPr id="10" name="pole tekstowe 9"/>
            <p:cNvSpPr txBox="1"/>
            <p:nvPr/>
          </p:nvSpPr>
          <p:spPr>
            <a:xfrm>
              <a:off x="549132" y="1706612"/>
              <a:ext cx="6159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Algorytm wykluczający fiksacje i </a:t>
              </a:r>
              <a:r>
                <a:rPr lang="pl-PL" sz="2800" dirty="0" err="1"/>
                <a:t>sakady</a:t>
              </a:r>
              <a:r>
                <a:rPr lang="pl-PL" sz="2800" dirty="0"/>
                <a:t> 1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621140" y="2229832"/>
              <a:ext cx="78850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pl-PL" sz="2000" dirty="0"/>
                <a:t>Detekcja i wykluczenie </a:t>
              </a:r>
              <a:r>
                <a:rPr lang="pl-PL" sz="2000" dirty="0" err="1"/>
                <a:t>sakad</a:t>
              </a:r>
              <a:r>
                <a:rPr lang="pl-PL" sz="2000" dirty="0"/>
                <a:t> (np. </a:t>
              </a:r>
              <a:r>
                <a:rPr lang="pl-PL" sz="2000" b="1" dirty="0"/>
                <a:t>algorytm prędkościowy</a:t>
              </a:r>
              <a:r>
                <a:rPr lang="pl-PL" sz="2000" dirty="0"/>
                <a:t>, </a:t>
              </a:r>
              <a:r>
                <a:rPr lang="pl-PL" sz="2000" i="1" dirty="0"/>
                <a:t>v</a:t>
              </a:r>
              <a:r>
                <a:rPr lang="pl-PL" sz="2000" dirty="0"/>
                <a:t> &gt; 100°/s)</a:t>
              </a:r>
            </a:p>
            <a:p>
              <a:pPr marL="457200" indent="-457200">
                <a:buAutoNum type="arabicPeriod"/>
              </a:pPr>
              <a:r>
                <a:rPr lang="pl-PL" sz="2000" dirty="0"/>
                <a:t>Detekcja i wykluczenie fiksacji (np. algorytm prędkościowy, </a:t>
              </a:r>
              <a:r>
                <a:rPr lang="pl-PL" sz="2000" i="1" dirty="0"/>
                <a:t>v</a:t>
              </a:r>
              <a:r>
                <a:rPr lang="pl-PL" sz="2000" dirty="0"/>
                <a:t> &lt; 12°/s)</a:t>
              </a:r>
            </a:p>
            <a:p>
              <a:pPr marL="457200" indent="-457200">
                <a:buAutoNum type="arabicPeriod"/>
              </a:pPr>
              <a:r>
                <a:rPr lang="pl-PL" sz="2000" dirty="0"/>
                <a:t>Reszta to gładkie wodzenie (jeżeli przedział dłuższy niż np. 80 ms)</a:t>
              </a: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549132" y="1268760"/>
            <a:ext cx="637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Zaczynamy od wygładzenia danych (filtr </a:t>
            </a:r>
            <a:r>
              <a:rPr lang="pl-PL" sz="2000" dirty="0" err="1"/>
              <a:t>Sawickiego-Golaya</a:t>
            </a:r>
            <a:r>
              <a:rPr lang="pl-PL" sz="2000" dirty="0"/>
              <a:t>)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210726" y="3779748"/>
            <a:ext cx="8753762" cy="2961620"/>
            <a:chOff x="210726" y="3779748"/>
            <a:chExt cx="8753762" cy="2961620"/>
          </a:xfrm>
        </p:grpSpPr>
        <p:pic>
          <p:nvPicPr>
            <p:cNvPr id="1026" name="Picture 2" descr="https://upload.wikimedia.org/wikipedia/commons/thumb/8/89/Lissage_sg3_anim.gif/400px-Lissage_sg3_anim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26" y="4149080"/>
              <a:ext cx="3433493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ole tekstowe 3"/>
                <p:cNvSpPr txBox="1"/>
                <p:nvPr/>
              </p:nvSpPr>
              <p:spPr>
                <a:xfrm>
                  <a:off x="3463110" y="6021288"/>
                  <a:ext cx="550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l-PL" b="0" i="1" smtClean="0">
                            <a:latin typeface="Cambria Math"/>
                          </a:rPr>
                          <m:t>:=</m:t>
                        </m:r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/>
                              </a:rPr>
                              <m:t>+17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/>
                              </a:rPr>
                              <m:t>+12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+2</m:t>
                                </m:r>
                              </m:sub>
                            </m:sSub>
                          </m:e>
                        </m:d>
                        <m:r>
                          <a:rPr lang="pl-PL" b="0" i="1" smtClean="0">
                            <a:latin typeface="Cambria Math"/>
                          </a:rPr>
                          <m:t>/35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ole tekstow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110" y="6021288"/>
                  <a:ext cx="550137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pole tekstowe 13"/>
                <p:cNvSpPr txBox="1"/>
                <p:nvPr/>
              </p:nvSpPr>
              <p:spPr>
                <a:xfrm>
                  <a:off x="3484393" y="4797152"/>
                  <a:ext cx="2455544" cy="9190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l-PL" b="0" i="1" smtClean="0">
                            <a:latin typeface="Cambria Math"/>
                          </a:rPr>
                          <m:t>:=</m:t>
                        </m:r>
                        <m:nary>
                          <m:naryPr>
                            <m:chr m:val="∑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l-PL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pl-PL" i="1">
                                <a:latin typeface="Cambria Math"/>
                              </a:rPr>
                              <m:t>(</m:t>
                            </m:r>
                            <m:r>
                              <a:rPr lang="pl-PL" i="1">
                                <a:latin typeface="Cambria Math"/>
                              </a:rPr>
                              <m:t>𝑚</m:t>
                            </m:r>
                            <m:r>
                              <a:rPr lang="pl-PL" i="1">
                                <a:latin typeface="Cambria Math"/>
                              </a:rPr>
                              <m:t>−1)/2</m:t>
                            </m:r>
                          </m:sub>
                          <m:sup>
                            <m:r>
                              <a:rPr lang="pl-PL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−1)/2</m:t>
                            </m:r>
                          </m:sup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𝑖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4" name="pole tekstow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4393" y="4797152"/>
                  <a:ext cx="2455544" cy="9190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pole tekstowe 4"/>
            <p:cNvSpPr txBox="1"/>
            <p:nvPr/>
          </p:nvSpPr>
          <p:spPr>
            <a:xfrm>
              <a:off x="621140" y="3779748"/>
              <a:ext cx="81216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Filtr </a:t>
              </a:r>
              <a:r>
                <a:rPr lang="pl-PL" dirty="0" err="1"/>
                <a:t>Sawickiego-Golaya</a:t>
              </a:r>
              <a:r>
                <a:rPr lang="pl-PL" dirty="0"/>
                <a:t> = wygładzenie danych cyfrowych =</a:t>
              </a:r>
              <a:br>
                <a:rPr lang="pl-PL" dirty="0"/>
              </a:br>
              <a:r>
                <a:rPr lang="pl-PL" dirty="0"/>
                <a:t>                                                                              = zwiększenie stosunku sygnały do szumu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Oczy nigdy nie przestają się ruszać.</a:t>
            </a:r>
          </a:p>
          <a:p>
            <a:r>
              <a:rPr lang="pl-PL" sz="2000" i="1" dirty="0">
                <a:solidFill>
                  <a:srgbClr val="0070C0"/>
                </a:solidFill>
              </a:rPr>
              <a:t>La </a:t>
            </a:r>
            <a:r>
              <a:rPr lang="pl-PL" sz="2000" i="1" dirty="0" err="1">
                <a:solidFill>
                  <a:srgbClr val="0070C0"/>
                </a:solidFill>
              </a:rPr>
              <a:t>saccadé</a:t>
            </a:r>
            <a:r>
              <a:rPr lang="pl-PL" sz="2000" dirty="0"/>
              <a:t> (z fr. szarpnięcie, gwałtowny ruch, podskok, wstrząs)</a:t>
            </a:r>
          </a:p>
          <a:p>
            <a:endParaRPr lang="pl-PL" sz="800" dirty="0"/>
          </a:p>
          <a:p>
            <a:r>
              <a:rPr lang="pl-PL" sz="2000" dirty="0"/>
              <a:t>W ciągu dnia (gdy nie śpimy) wykonujemy 200 000 </a:t>
            </a:r>
            <a:r>
              <a:rPr lang="pl-PL" sz="2000" dirty="0" err="1"/>
              <a:t>sakad</a:t>
            </a:r>
            <a:r>
              <a:rPr lang="pl-PL" sz="2000" dirty="0"/>
              <a:t>. </a:t>
            </a:r>
            <a:br>
              <a:rPr lang="pl-PL" sz="2000" dirty="0"/>
            </a:br>
            <a:r>
              <a:rPr lang="pl-PL" sz="2000" dirty="0"/>
              <a:t>W trakcie snu ruch się zmienia (faza </a:t>
            </a:r>
            <a:r>
              <a:rPr lang="pl-PL" sz="2000" dirty="0">
                <a:solidFill>
                  <a:srgbClr val="0070C0"/>
                </a:solidFill>
              </a:rPr>
              <a:t>REM</a:t>
            </a:r>
            <a:r>
              <a:rPr lang="pl-PL" sz="2000" dirty="0"/>
              <a:t> – </a:t>
            </a:r>
            <a:r>
              <a:rPr lang="pl-PL" sz="2000" i="1" dirty="0" err="1"/>
              <a:t>rapid</a:t>
            </a:r>
            <a:r>
              <a:rPr lang="pl-PL" sz="2000" i="1" dirty="0"/>
              <a:t> </a:t>
            </a:r>
            <a:r>
              <a:rPr lang="pl-PL" sz="2000" i="1" dirty="0" err="1"/>
              <a:t>eye</a:t>
            </a:r>
            <a:r>
              <a:rPr lang="pl-PL" sz="2000" i="1" dirty="0"/>
              <a:t> </a:t>
            </a:r>
            <a:r>
              <a:rPr lang="pl-PL" sz="2000" i="1" dirty="0" err="1"/>
              <a:t>movements</a:t>
            </a:r>
            <a:r>
              <a:rPr lang="pl-PL" sz="2000" dirty="0"/>
              <a:t>).</a:t>
            </a:r>
          </a:p>
          <a:p>
            <a:endParaRPr lang="pl-PL" sz="800" dirty="0"/>
          </a:p>
          <a:p>
            <a:r>
              <a:rPr lang="pl-PL" sz="2000" dirty="0"/>
              <a:t>Część (mała) ruchów oczu jest kontrolowana świadomie (np. wodzenie za obiektem)</a:t>
            </a:r>
          </a:p>
          <a:p>
            <a:r>
              <a:rPr lang="pl-PL" sz="2000" dirty="0"/>
              <a:t>Większa część ruchów (w tym </a:t>
            </a:r>
            <a:r>
              <a:rPr lang="pl-PL" sz="2000" dirty="0" err="1"/>
              <a:t>mikrosakady</a:t>
            </a:r>
            <a:r>
              <a:rPr lang="pl-PL" sz="2000" dirty="0"/>
              <a:t>) nie jest kontrolowana </a:t>
            </a:r>
            <a:br>
              <a:rPr lang="pl-PL" sz="2000" dirty="0"/>
            </a:br>
            <a:r>
              <a:rPr lang="pl-PL" sz="2000" dirty="0"/>
              <a:t>i </a:t>
            </a:r>
            <a:r>
              <a:rPr lang="pl-PL" sz="2000" dirty="0">
                <a:solidFill>
                  <a:srgbClr val="0070C0"/>
                </a:solidFill>
              </a:rPr>
              <a:t>nie jest uświadomiona</a:t>
            </a:r>
            <a:r>
              <a:rPr lang="pl-PL" sz="2000" dirty="0"/>
              <a:t> (inaczej widziany obraz stale by się trząsł).</a:t>
            </a:r>
          </a:p>
          <a:p>
            <a:r>
              <a:rPr lang="pl-PL" sz="2000" dirty="0"/>
              <a:t>Podobnie jest z oddychaniem – może być, ale zwykle nie jest kontrolowany.</a:t>
            </a:r>
          </a:p>
          <a:p>
            <a:endParaRPr lang="pl-PL" sz="800" dirty="0"/>
          </a:p>
          <a:p>
            <a:r>
              <a:rPr lang="pl-PL" sz="2000" dirty="0">
                <a:solidFill>
                  <a:srgbClr val="0070C0"/>
                </a:solidFill>
              </a:rPr>
              <a:t>W trakcie fiksacji oko nie jest nieruchome!</a:t>
            </a:r>
            <a:r>
              <a:rPr lang="pl-PL" sz="2000" dirty="0"/>
              <a:t> </a:t>
            </a:r>
          </a:p>
          <a:p>
            <a:r>
              <a:rPr lang="pl-PL" sz="2000" dirty="0" err="1"/>
              <a:t>Mikrosakady</a:t>
            </a:r>
            <a:r>
              <a:rPr lang="pl-PL" sz="2000" dirty="0"/>
              <a:t> – ruchy oka o mniejszej amplitudzie „w obrębie” obiektu fiksacji.</a:t>
            </a:r>
            <a:br>
              <a:rPr lang="pl-PL" sz="2000" dirty="0"/>
            </a:br>
            <a:r>
              <a:rPr lang="pl-PL" sz="2000" dirty="0" err="1"/>
              <a:t>Mikrosakady</a:t>
            </a:r>
            <a:r>
              <a:rPr lang="pl-PL" sz="2000" dirty="0"/>
              <a:t> są odpowiedzialne za „odświeżanie” obrazu (pobudzanie nerwów).</a:t>
            </a:r>
          </a:p>
          <a:p>
            <a:r>
              <a:rPr lang="pl-PL" sz="2000" dirty="0"/>
              <a:t>Bez tego widzielibyśmy tylko obiekty ruchome (niektóre zwierzęta).</a:t>
            </a:r>
          </a:p>
          <a:p>
            <a:r>
              <a:rPr lang="pl-PL" sz="2000" dirty="0"/>
              <a:t>Obserwacja Erasmusa Darwina (dziadek Charlesa, 1794): wpatrywanie się </a:t>
            </a:r>
            <a:br>
              <a:rPr lang="pl-PL" sz="2000" dirty="0"/>
            </a:br>
            <a:r>
              <a:rPr lang="pl-PL" sz="2000" dirty="0"/>
              <a:t>w bardzo mały kawałek jedwabiu na papierze – kolor stopniowo blaknie i znika.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Susanna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Martinez-Conde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http://static.trogu.com/documents/articles/palgrave/references/martinez-conde%20vision%20saccades.pdf</a:t>
            </a:r>
          </a:p>
        </p:txBody>
      </p:sp>
    </p:spTree>
    <p:extLst>
      <p:ext uri="{BB962C8B-B14F-4D97-AF65-F5344CB8AC3E}">
        <p14:creationId xmlns:p14="http://schemas.microsoft.com/office/powerpoint/2010/main" val="5778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gładkie wodzenie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49132" y="1706612"/>
            <a:ext cx="615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Algorytm wykluczający fiksacje i </a:t>
            </a:r>
            <a:r>
              <a:rPr lang="pl-PL" sz="2800" dirty="0" err="1"/>
              <a:t>sakady</a:t>
            </a:r>
            <a:r>
              <a:rPr lang="pl-PL" sz="2800" dirty="0"/>
              <a:t> 2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21140" y="2229832"/>
            <a:ext cx="7876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000" dirty="0"/>
              <a:t>Detekcja i wykluczenie </a:t>
            </a:r>
            <a:r>
              <a:rPr lang="pl-PL" sz="2000" dirty="0" err="1"/>
              <a:t>sakad</a:t>
            </a:r>
            <a:r>
              <a:rPr lang="pl-PL" sz="2000" dirty="0"/>
              <a:t> (np. </a:t>
            </a:r>
            <a:r>
              <a:rPr lang="pl-PL" sz="2000" b="1" dirty="0"/>
              <a:t>algorytm prędkościowy</a:t>
            </a:r>
            <a:r>
              <a:rPr lang="pl-PL" sz="2000" dirty="0"/>
              <a:t>, </a:t>
            </a:r>
            <a:r>
              <a:rPr lang="pl-PL" sz="2000" i="1" dirty="0"/>
              <a:t>v</a:t>
            </a:r>
            <a:r>
              <a:rPr lang="pl-PL" sz="2000" dirty="0"/>
              <a:t> &gt; 80°/s)</a:t>
            </a:r>
          </a:p>
          <a:p>
            <a:pPr marL="457200" indent="-457200">
              <a:buAutoNum type="arabicPeriod"/>
            </a:pPr>
            <a:r>
              <a:rPr lang="pl-PL" sz="2000" dirty="0"/>
              <a:t>Detekcja i wykluczenie fiksacji (np. </a:t>
            </a:r>
            <a:r>
              <a:rPr lang="pl-PL" sz="2000" b="1" dirty="0"/>
              <a:t>algorytm położeniowy</a:t>
            </a:r>
            <a:r>
              <a:rPr lang="pl-PL" sz="2000" dirty="0"/>
              <a:t>, 0.1-1.6°)</a:t>
            </a:r>
          </a:p>
          <a:p>
            <a:pPr marL="457200" indent="-457200">
              <a:buAutoNum type="arabicPeriod"/>
            </a:pPr>
            <a:r>
              <a:rPr lang="pl-PL" sz="2000" dirty="0"/>
              <a:t>Reszta to gładkie wodzenie (jeżeli przedział dłuższy niż np. 80 ms)</a:t>
            </a:r>
          </a:p>
          <a:p>
            <a:pPr marL="457200" indent="-457200">
              <a:buAutoNum type="arabicPeriod"/>
            </a:pPr>
            <a:endParaRPr lang="pl-PL" sz="2000" dirty="0"/>
          </a:p>
        </p:txBody>
      </p:sp>
      <p:grpSp>
        <p:nvGrpSpPr>
          <p:cNvPr id="3" name="Grupa 2"/>
          <p:cNvGrpSpPr/>
          <p:nvPr/>
        </p:nvGrpSpPr>
        <p:grpSpPr>
          <a:xfrm>
            <a:off x="621140" y="3494038"/>
            <a:ext cx="8150116" cy="1538883"/>
            <a:chOff x="621140" y="3494038"/>
            <a:chExt cx="8150116" cy="1538883"/>
          </a:xfrm>
        </p:grpSpPr>
        <p:sp>
          <p:nvSpPr>
            <p:cNvPr id="7" name="pole tekstowe 6"/>
            <p:cNvSpPr txBox="1"/>
            <p:nvPr/>
          </p:nvSpPr>
          <p:spPr>
            <a:xfrm>
              <a:off x="621140" y="3494038"/>
              <a:ext cx="81501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Algorytm </a:t>
              </a:r>
              <a:r>
                <a:rPr lang="pl-PL" sz="2800" i="1" dirty="0" err="1"/>
                <a:t>Velocity</a:t>
              </a:r>
              <a:r>
                <a:rPr lang="pl-PL" sz="2800" i="1" dirty="0"/>
                <a:t> </a:t>
              </a:r>
              <a:r>
                <a:rPr lang="pl-PL" sz="2800" i="1" dirty="0" err="1"/>
                <a:t>Movement</a:t>
              </a:r>
              <a:r>
                <a:rPr lang="pl-PL" sz="2800" i="1" dirty="0"/>
                <a:t> </a:t>
              </a:r>
              <a:r>
                <a:rPr lang="pl-PL" sz="2800" i="1" dirty="0" err="1"/>
                <a:t>Pattern</a:t>
              </a:r>
              <a:r>
                <a:rPr lang="pl-PL" sz="2800" i="1" dirty="0"/>
                <a:t> </a:t>
              </a:r>
              <a:r>
                <a:rPr lang="pl-PL" sz="2800" i="1" dirty="0" err="1"/>
                <a:t>Std</a:t>
              </a:r>
              <a:r>
                <a:rPr lang="pl-PL" sz="2800" i="1" dirty="0"/>
                <a:t> </a:t>
              </a:r>
              <a:r>
                <a:rPr lang="pl-PL" sz="2800" i="1" dirty="0" err="1"/>
                <a:t>Dev</a:t>
              </a:r>
              <a:r>
                <a:rPr lang="pl-PL" sz="2800" i="1" dirty="0"/>
                <a:t> </a:t>
              </a:r>
              <a:r>
                <a:rPr lang="pl-PL" sz="2800" i="1" dirty="0" err="1"/>
                <a:t>Identific</a:t>
              </a:r>
              <a:r>
                <a:rPr lang="pl-PL" sz="2800" i="1" dirty="0"/>
                <a:t>.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693148" y="4017258"/>
              <a:ext cx="78613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pl-PL" sz="2000" dirty="0"/>
                <a:t>Prędkość w określonym przedziale (5 - 30°/s, dla por. </a:t>
              </a:r>
              <a:r>
                <a:rPr lang="pl-PL" sz="2000" dirty="0" err="1"/>
                <a:t>sakady</a:t>
              </a:r>
              <a:r>
                <a:rPr lang="pl-PL" sz="2000" dirty="0"/>
                <a:t> &gt; 300°/s)</a:t>
              </a:r>
            </a:p>
            <a:p>
              <a:pPr marL="457200" indent="-457200">
                <a:buAutoNum type="arabicPeriod"/>
              </a:pPr>
              <a:r>
                <a:rPr lang="pl-PL" sz="2000" dirty="0"/>
                <a:t>Kąty między kolejnymi wektorami przesunięcia mniejsze od ...</a:t>
              </a:r>
            </a:p>
            <a:p>
              <a:pPr marL="457200" indent="-457200">
                <a:buAutoNum type="arabicPeriod"/>
              </a:pPr>
              <a:r>
                <a:rPr lang="pl-PL" sz="2000" dirty="0"/>
                <a:t>Zmiany prędkości w kolejnych próbkach mniejsze od ...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621140" y="5294238"/>
            <a:ext cx="7967311" cy="1231106"/>
            <a:chOff x="621140" y="5294238"/>
            <a:chExt cx="7967311" cy="1231106"/>
          </a:xfrm>
        </p:grpSpPr>
        <p:sp>
          <p:nvSpPr>
            <p:cNvPr id="9" name="pole tekstowe 8"/>
            <p:cNvSpPr txBox="1"/>
            <p:nvPr/>
          </p:nvSpPr>
          <p:spPr>
            <a:xfrm>
              <a:off x="621140" y="5294238"/>
              <a:ext cx="3588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Algorytm „obiektywny”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93148" y="5817458"/>
              <a:ext cx="78953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pl-PL" sz="2000" dirty="0"/>
                <a:t>Wykrycie ruchu obiektu w bodźcu (film) → położenie obiektu w czasie</a:t>
              </a:r>
            </a:p>
            <a:p>
              <a:pPr marL="457200" indent="-457200">
                <a:buAutoNum type="arabicPeriod"/>
              </a:pPr>
              <a:r>
                <a:rPr lang="pl-PL" sz="2000" dirty="0"/>
                <a:t>Położenie spojrzenia takie samo, jak obiektu z założoną tolerancją</a:t>
              </a: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549132" y="1268760"/>
            <a:ext cx="637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Zaczynamy od wygładzenia danych (filtr </a:t>
            </a:r>
            <a:r>
              <a:rPr lang="pl-PL" sz="2000" dirty="0" err="1"/>
              <a:t>Sawickiego-Golaya</a:t>
            </a:r>
            <a:r>
              <a:rPr lang="pl-PL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36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Regiony zainteresowania</a:t>
            </a:r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417"/>
            <a:ext cx="6059720" cy="537693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483768" y="2420888"/>
            <a:ext cx="648072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483768" y="4725144"/>
            <a:ext cx="648072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364088" y="3584848"/>
            <a:ext cx="648072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707904" y="4734341"/>
            <a:ext cx="1440160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476941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483768" y="4734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707904" y="4724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64088" y="3594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5075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Regiony zainteresowania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64662" y="3651414"/>
            <a:ext cx="833189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000" b="1" dirty="0"/>
              <a:t>Całkowity czas spojrzenia w regionie</a:t>
            </a:r>
            <a:r>
              <a:rPr lang="pl-PL" sz="2000" dirty="0"/>
              <a:t> (ang. </a:t>
            </a:r>
            <a:r>
              <a:rPr lang="pl-PL" sz="2000" i="1" dirty="0" err="1"/>
              <a:t>time</a:t>
            </a:r>
            <a:r>
              <a:rPr lang="pl-PL" sz="2000" i="1" dirty="0"/>
              <a:t> </a:t>
            </a:r>
            <a:r>
              <a:rPr lang="pl-PL" sz="2000" i="1" dirty="0" err="1"/>
              <a:t>spent</a:t>
            </a:r>
            <a:r>
              <a:rPr lang="pl-PL" sz="2000" dirty="0"/>
              <a:t>)</a:t>
            </a:r>
          </a:p>
          <a:p>
            <a:pPr marL="457200" indent="-457200">
              <a:buAutoNum type="arabicPeriod"/>
            </a:pPr>
            <a:r>
              <a:rPr lang="pl-PL" sz="2000" dirty="0"/>
              <a:t>Całkowity czas spojrzenia w regionie / powierzchnia regionu</a:t>
            </a:r>
          </a:p>
          <a:p>
            <a:pPr marL="457200" indent="-457200">
              <a:buAutoNum type="arabicPeriod"/>
            </a:pPr>
            <a:r>
              <a:rPr lang="pl-PL" sz="2000" dirty="0"/>
              <a:t>Całkowity czas spojrzenia w regionie / całkowity czas spojrzenia na bodźcu</a:t>
            </a:r>
          </a:p>
          <a:p>
            <a:pPr marL="457200" indent="-457200">
              <a:buAutoNum type="arabicPeriod"/>
            </a:pPr>
            <a:r>
              <a:rPr lang="pl-PL" sz="2000" dirty="0"/>
              <a:t>Liczba spojrzeń (ang. </a:t>
            </a:r>
            <a:r>
              <a:rPr lang="pl-PL" sz="2000" i="1" dirty="0" err="1"/>
              <a:t>gazes</a:t>
            </a:r>
            <a:r>
              <a:rPr lang="pl-PL" sz="2000" dirty="0"/>
              <a:t>) i </a:t>
            </a:r>
            <a:r>
              <a:rPr lang="pl-PL" sz="2000" b="1" dirty="0"/>
              <a:t>liczba powrotów</a:t>
            </a:r>
            <a:r>
              <a:rPr lang="pl-PL" sz="2000" dirty="0"/>
              <a:t> do regionu (ang. </a:t>
            </a:r>
            <a:r>
              <a:rPr lang="pl-PL" sz="2000" i="1" dirty="0" err="1"/>
              <a:t>returns</a:t>
            </a:r>
            <a:r>
              <a:rPr lang="pl-PL" sz="2000" dirty="0"/>
              <a:t>)</a:t>
            </a:r>
          </a:p>
          <a:p>
            <a:pPr marL="457200" indent="-457200">
              <a:buAutoNum type="arabicPeriod"/>
            </a:pPr>
            <a:endParaRPr lang="pl-PL" sz="1000" dirty="0"/>
          </a:p>
          <a:p>
            <a:pPr marL="457200" indent="-457200">
              <a:buAutoNum type="arabicPeriod"/>
            </a:pPr>
            <a:r>
              <a:rPr lang="pl-PL" sz="2000" dirty="0"/>
              <a:t>Liczba fiksacji w regionie, </a:t>
            </a:r>
            <a:r>
              <a:rPr lang="pl-PL" sz="2000" b="1" dirty="0"/>
              <a:t>procent fiksacji w regionie</a:t>
            </a:r>
            <a:r>
              <a:rPr lang="pl-PL" sz="2000" dirty="0">
                <a:solidFill>
                  <a:srgbClr val="002060"/>
                </a:solidFill>
              </a:rPr>
              <a:t> → zainteresowanie</a:t>
            </a:r>
            <a:endParaRPr lang="pl-PL" sz="2000" b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pl-PL" sz="2000" dirty="0"/>
              <a:t>Całkowity czas fiksacji w regionie</a:t>
            </a:r>
          </a:p>
          <a:p>
            <a:pPr marL="457200" indent="-457200">
              <a:buAutoNum type="arabicPeriod"/>
            </a:pPr>
            <a:r>
              <a:rPr lang="pl-PL" sz="2000" dirty="0"/>
              <a:t>Minimalny, maksymalny i średni czas fiksacji w regionie</a:t>
            </a:r>
          </a:p>
          <a:p>
            <a:pPr marL="457200" indent="-457200">
              <a:buAutoNum type="arabicPeriod"/>
            </a:pPr>
            <a:r>
              <a:rPr lang="pl-PL" sz="2000" b="1" dirty="0"/>
              <a:t>Czas pierwszej fiksacji</a:t>
            </a:r>
            <a:r>
              <a:rPr lang="pl-PL" sz="2000" dirty="0"/>
              <a:t> (ang. </a:t>
            </a:r>
            <a:r>
              <a:rPr lang="pl-PL" sz="2000" i="1" dirty="0" err="1"/>
              <a:t>time</a:t>
            </a:r>
            <a:r>
              <a:rPr lang="pl-PL" sz="2000" i="1" dirty="0"/>
              <a:t> to </a:t>
            </a:r>
            <a:r>
              <a:rPr lang="pl-PL" sz="2000" i="1" dirty="0" err="1"/>
              <a:t>first</a:t>
            </a:r>
            <a:r>
              <a:rPr lang="pl-PL" sz="2000" i="1" dirty="0"/>
              <a:t> </a:t>
            </a:r>
            <a:r>
              <a:rPr lang="pl-PL" sz="2000" i="1" dirty="0" err="1"/>
              <a:t>fixation</a:t>
            </a:r>
            <a:r>
              <a:rPr lang="pl-PL" sz="2000" dirty="0"/>
              <a:t>, TTFF)</a:t>
            </a:r>
            <a:r>
              <a:rPr lang="pl-PL" sz="2000" dirty="0">
                <a:solidFill>
                  <a:srgbClr val="002060"/>
                </a:solidFill>
              </a:rPr>
              <a:t> → widoczność</a:t>
            </a:r>
          </a:p>
          <a:p>
            <a:pPr marL="457200" indent="-457200">
              <a:buAutoNum type="arabicPeriod"/>
            </a:pPr>
            <a:r>
              <a:rPr lang="pl-PL" sz="2000" dirty="0"/>
              <a:t>Dyspersja fiksacji; minimalna, maksymalna i średnia dyspersja fiksacji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49132" y="1412776"/>
            <a:ext cx="755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Region zainteresowania (ang. </a:t>
            </a:r>
            <a:r>
              <a:rPr lang="pl-PL" sz="2800" i="1" dirty="0" err="1"/>
              <a:t>area</a:t>
            </a:r>
            <a:r>
              <a:rPr lang="pl-PL" sz="2800" i="1" dirty="0"/>
              <a:t> of </a:t>
            </a:r>
            <a:r>
              <a:rPr lang="pl-PL" sz="2800" i="1" dirty="0" err="1"/>
              <a:t>interest</a:t>
            </a:r>
            <a:r>
              <a:rPr lang="pl-PL" sz="2800" dirty="0"/>
              <a:t>, AOI)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64662" y="3128194"/>
            <a:ext cx="35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Analizowane wielkości: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49132" y="1930011"/>
            <a:ext cx="8267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Obszar o dowolnym kształcie (zwykle prostokąt lub elipsa) otaczający możliwy</a:t>
            </a:r>
          </a:p>
          <a:p>
            <a:r>
              <a:rPr lang="pl-PL" sz="2000" dirty="0"/>
              <a:t>obiekt zainteresowania badanego lub obiekt, którym zainteresowanie chcemy</a:t>
            </a:r>
            <a:br>
              <a:rPr lang="pl-PL" sz="2000" dirty="0"/>
            </a:br>
            <a:r>
              <a:rPr lang="pl-PL" sz="2000" dirty="0"/>
              <a:t>zbadać (np. reklama, element deski rozdzielczej w samochodzie, produkt)</a:t>
            </a:r>
          </a:p>
        </p:txBody>
      </p:sp>
    </p:spTree>
    <p:extLst>
      <p:ext uri="{BB962C8B-B14F-4D97-AF65-F5344CB8AC3E}">
        <p14:creationId xmlns:p14="http://schemas.microsoft.com/office/powerpoint/2010/main" val="1075832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Regiony zainteresowania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64662" y="3651414"/>
            <a:ext cx="75169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pl-PL" sz="2000" dirty="0"/>
              <a:t>Liczba </a:t>
            </a:r>
            <a:r>
              <a:rPr lang="pl-PL" sz="2000" dirty="0" err="1"/>
              <a:t>sakad</a:t>
            </a:r>
            <a:r>
              <a:rPr lang="pl-PL" sz="2000" dirty="0"/>
              <a:t> do regionu, liczba </a:t>
            </a:r>
            <a:r>
              <a:rPr lang="pl-PL" sz="2000" dirty="0" err="1"/>
              <a:t>sakad</a:t>
            </a:r>
            <a:r>
              <a:rPr lang="pl-PL" sz="2000" dirty="0"/>
              <a:t> z regionu, w obrębie regionu</a:t>
            </a:r>
          </a:p>
          <a:p>
            <a:pPr marL="457200" indent="-457200">
              <a:buAutoNum type="arabicPeriod" startAt="10"/>
            </a:pPr>
            <a:r>
              <a:rPr lang="pl-PL" sz="2000" dirty="0"/>
              <a:t>Częstość </a:t>
            </a:r>
            <a:r>
              <a:rPr lang="pl-PL" sz="2000" dirty="0" err="1"/>
              <a:t>sakad</a:t>
            </a:r>
            <a:r>
              <a:rPr lang="pl-PL" sz="2000" dirty="0"/>
              <a:t>, całkowity czas trwania </a:t>
            </a:r>
            <a:r>
              <a:rPr lang="pl-PL" sz="2000" dirty="0" err="1"/>
              <a:t>sakad</a:t>
            </a:r>
            <a:r>
              <a:rPr lang="pl-PL" sz="2000" dirty="0"/>
              <a:t>, prędkość </a:t>
            </a:r>
            <a:r>
              <a:rPr lang="pl-PL" sz="2000" dirty="0" err="1"/>
              <a:t>sakad</a:t>
            </a:r>
            <a:br>
              <a:rPr lang="pl-PL" sz="2000" dirty="0"/>
            </a:br>
            <a:r>
              <a:rPr lang="pl-PL" sz="2000" dirty="0"/>
              <a:t>i inne parametry </a:t>
            </a:r>
            <a:r>
              <a:rPr lang="pl-PL" sz="2000" dirty="0" err="1"/>
              <a:t>sakad</a:t>
            </a:r>
            <a:endParaRPr lang="pl-PL" sz="2000" dirty="0"/>
          </a:p>
          <a:p>
            <a:pPr marL="457200" indent="-457200">
              <a:buAutoNum type="arabicPeriod" startAt="10"/>
            </a:pPr>
            <a:endParaRPr lang="pl-PL" sz="1000" dirty="0"/>
          </a:p>
          <a:p>
            <a:pPr marL="457200" indent="-457200">
              <a:buAutoNum type="arabicPeriod" startAt="10"/>
            </a:pPr>
            <a:r>
              <a:rPr lang="pl-PL" sz="2000" b="1" dirty="0"/>
              <a:t>Macierz przejść</a:t>
            </a:r>
            <a:r>
              <a:rPr lang="pl-PL" sz="2000" dirty="0"/>
              <a:t> między regionami</a:t>
            </a:r>
            <a:endParaRPr lang="pl-PL" sz="2000" b="1" dirty="0"/>
          </a:p>
          <a:p>
            <a:pPr marL="457200" indent="-457200">
              <a:buAutoNum type="arabicPeriod" startAt="10"/>
            </a:pPr>
            <a:endParaRPr lang="pl-PL" sz="1000" dirty="0"/>
          </a:p>
          <a:p>
            <a:pPr marL="457200" indent="-457200">
              <a:buAutoNum type="arabicPeriod" startAt="10"/>
            </a:pPr>
            <a:r>
              <a:rPr lang="pl-PL" sz="2000" dirty="0"/>
              <a:t>Liczba mrugnięć w regionie, częstość mrugnięć w regionie</a:t>
            </a:r>
          </a:p>
          <a:p>
            <a:pPr marL="457200" indent="-457200">
              <a:buAutoNum type="arabicPeriod" startAt="10"/>
            </a:pPr>
            <a:r>
              <a:rPr lang="pl-PL" sz="2000" dirty="0"/>
              <a:t>Minimalny, maksymalny i średni czas trwania mrugnięcia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49132" y="1412776"/>
            <a:ext cx="755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Region zainteresowania (ang. </a:t>
            </a:r>
            <a:r>
              <a:rPr lang="pl-PL" sz="2800" i="1" dirty="0" err="1"/>
              <a:t>area</a:t>
            </a:r>
            <a:r>
              <a:rPr lang="pl-PL" sz="2800" i="1" dirty="0"/>
              <a:t> of </a:t>
            </a:r>
            <a:r>
              <a:rPr lang="pl-PL" sz="2800" i="1" dirty="0" err="1"/>
              <a:t>interest</a:t>
            </a:r>
            <a:r>
              <a:rPr lang="pl-PL" sz="2800" dirty="0"/>
              <a:t>, AOI)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64662" y="3128194"/>
            <a:ext cx="35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Analizowane wielkości: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49132" y="1930011"/>
            <a:ext cx="8267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Obszar o dowolnym kształcie (zwykle prostokąt lub elipsa) otaczający możliwy</a:t>
            </a:r>
          </a:p>
          <a:p>
            <a:r>
              <a:rPr lang="pl-PL" sz="2000" dirty="0"/>
              <a:t>obiekt zainteresowania badanego lub obiekt, którym zainteresowanie chcemy</a:t>
            </a:r>
            <a:br>
              <a:rPr lang="pl-PL" sz="2000" dirty="0"/>
            </a:br>
            <a:r>
              <a:rPr lang="pl-PL" sz="2000" dirty="0"/>
              <a:t>zbadać (np. reklama, element deski rozdzielczej w samochodzie, produkt)</a:t>
            </a:r>
          </a:p>
        </p:txBody>
      </p:sp>
    </p:spTree>
    <p:extLst>
      <p:ext uri="{BB962C8B-B14F-4D97-AF65-F5344CB8AC3E}">
        <p14:creationId xmlns:p14="http://schemas.microsoft.com/office/powerpoint/2010/main" val="4202113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5576" y="6314233"/>
            <a:ext cx="4062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Ilya</a:t>
            </a:r>
            <a:r>
              <a:rPr lang="pl-PL" sz="1000" dirty="0"/>
              <a:t> Repin Niespodziewany gość (1884-1888), olej na płótnie, 160 x 167 cm</a:t>
            </a:r>
          </a:p>
        </p:txBody>
      </p:sp>
    </p:spTree>
    <p:extLst>
      <p:ext uri="{BB962C8B-B14F-4D97-AF65-F5344CB8AC3E}">
        <p14:creationId xmlns:p14="http://schemas.microsoft.com/office/powerpoint/2010/main" val="2728428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5576" y="6314233"/>
            <a:ext cx="406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Ilya</a:t>
            </a:r>
            <a:r>
              <a:rPr lang="pl-PL" sz="1000" dirty="0"/>
              <a:t> Repin Niespodziewany gość (1884-1888), olej na płótnie, 160 x 167 cm</a:t>
            </a:r>
          </a:p>
          <a:p>
            <a:r>
              <a:rPr lang="pl-PL" sz="1000" dirty="0"/>
              <a:t>Eksperyment </a:t>
            </a:r>
            <a:r>
              <a:rPr lang="pl-PL" sz="1000" dirty="0" err="1"/>
              <a:t>Yarbusa</a:t>
            </a:r>
            <a:r>
              <a:rPr lang="pl-PL" sz="1000" dirty="0"/>
              <a:t> (1967)</a:t>
            </a:r>
          </a:p>
        </p:txBody>
      </p:sp>
      <p:sp>
        <p:nvSpPr>
          <p:cNvPr id="2" name="Strzałka w dół 1"/>
          <p:cNvSpPr/>
          <p:nvPr/>
        </p:nvSpPr>
        <p:spPr>
          <a:xfrm rot="16952770">
            <a:off x="1260677" y="4691465"/>
            <a:ext cx="720080" cy="43204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rot="6724849">
            <a:off x="2831459" y="3963976"/>
            <a:ext cx="292631" cy="7920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12931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Oświetlenie</a:t>
            </a:r>
          </a:p>
        </p:txBody>
      </p:sp>
      <p:sp>
        <p:nvSpPr>
          <p:cNvPr id="10" name="Elipsa 9"/>
          <p:cNvSpPr/>
          <p:nvPr/>
        </p:nvSpPr>
        <p:spPr>
          <a:xfrm>
            <a:off x="2051720" y="4509120"/>
            <a:ext cx="926054" cy="8727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2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5576" y="6314233"/>
            <a:ext cx="4062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Ilya</a:t>
            </a:r>
            <a:r>
              <a:rPr lang="pl-PL" sz="1000" dirty="0"/>
              <a:t> Repin Niespodziewany gość (1884-1888), olej na płótnie, 160 x 167 cm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1155701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Spojrzenia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 flipH="1" flipV="1">
            <a:off x="2951820" y="1952836"/>
            <a:ext cx="252028" cy="7200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 flipV="1">
            <a:off x="2951820" y="2060848"/>
            <a:ext cx="1637928" cy="57606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 flipV="1">
            <a:off x="3563888" y="1988840"/>
            <a:ext cx="1025860" cy="7200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 flipV="1">
            <a:off x="6300192" y="2996952"/>
            <a:ext cx="504056" cy="14401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 flipV="1">
            <a:off x="6444208" y="2636912"/>
            <a:ext cx="1185258" cy="14401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1943708" y="1349979"/>
            <a:ext cx="900100" cy="9361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8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5576" y="6314233"/>
            <a:ext cx="4062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Ilya</a:t>
            </a:r>
            <a:r>
              <a:rPr lang="pl-PL" sz="1000" dirty="0"/>
              <a:t> Repin Niespodziewany gość (1884-1888), olej na płótnie, 160 x 167 cm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2859885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Spojrzenie / relacja / emocje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2948794" y="1839571"/>
            <a:ext cx="1482460" cy="206813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1943708" y="1349979"/>
            <a:ext cx="900100" cy="9361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4567301" y="1628800"/>
            <a:ext cx="900100" cy="93610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3275856" y="2198785"/>
            <a:ext cx="1080120" cy="8729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5576" y="6314233"/>
            <a:ext cx="4062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Ilya</a:t>
            </a:r>
            <a:r>
              <a:rPr lang="pl-PL" sz="1000" dirty="0"/>
              <a:t> Repin Niespodziewany gość (1884-1888), olej na płótnie, 160 x 167 cm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74129" y="5805264"/>
            <a:ext cx="232300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Silne emocje, ewolucja</a:t>
            </a:r>
          </a:p>
        </p:txBody>
      </p:sp>
      <p:sp>
        <p:nvSpPr>
          <p:cNvPr id="15" name="Elipsa 14"/>
          <p:cNvSpPr/>
          <p:nvPr/>
        </p:nvSpPr>
        <p:spPr>
          <a:xfrm>
            <a:off x="6732240" y="2730221"/>
            <a:ext cx="9001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2847087" y="2132856"/>
            <a:ext cx="9001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2871725" y="1697304"/>
            <a:ext cx="9001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4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4" y="1045242"/>
            <a:ext cx="7128160" cy="524216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743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2" y="1124744"/>
            <a:ext cx="5803694" cy="48965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5576" y="6314233"/>
            <a:ext cx="406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Ilya</a:t>
            </a:r>
            <a:r>
              <a:rPr lang="pl-PL" sz="1000" dirty="0"/>
              <a:t> Repin Niespodziewany gość (1884-1888), olej na płótnie, 160 x 167 cm</a:t>
            </a:r>
          </a:p>
          <a:p>
            <a:r>
              <a:rPr lang="pl-PL" sz="1000" dirty="0"/>
              <a:t>Eksperyment </a:t>
            </a:r>
            <a:r>
              <a:rPr lang="pl-PL" sz="1000" dirty="0" err="1"/>
              <a:t>Yarbusa</a:t>
            </a:r>
            <a:r>
              <a:rPr lang="pl-PL" sz="1000" dirty="0"/>
              <a:t> (1967)</a:t>
            </a:r>
          </a:p>
        </p:txBody>
      </p:sp>
    </p:spTree>
    <p:extLst>
      <p:ext uri="{BB962C8B-B14F-4D97-AF65-F5344CB8AC3E}">
        <p14:creationId xmlns:p14="http://schemas.microsoft.com/office/powerpoint/2010/main" val="15398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Eksperymenty wykonywane już w latach pięćdziesiątych XX wieku.</a:t>
            </a:r>
          </a:p>
          <a:p>
            <a:r>
              <a:rPr lang="pl-PL" sz="2000" dirty="0"/>
              <a:t>Unieruchomienie obrazu przez umieszczenie projektora na soczewce kontaktowej</a:t>
            </a:r>
          </a:p>
          <a:p>
            <a:r>
              <a:rPr lang="pl-PL" sz="2000" dirty="0"/>
              <a:t>Efekt: obraz przestaje być widoczny (percepcyjnie) z braku stymulacji zakończeń n.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Roy M.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Pritchard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Stabilized Images on the Retina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(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https://pdfs.semanticscholar.org/c97a/209e1a1caa088ae94987fe59317b5ef68838.pdf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243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4784"/>
            <a:ext cx="3911248" cy="35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7"/>
          <p:cNvSpPr txBox="1"/>
          <p:nvPr/>
        </p:nvSpPr>
        <p:spPr>
          <a:xfrm>
            <a:off x="251521" y="3356992"/>
            <a:ext cx="871296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/>
              <a:t>Przykład kobiety (jedyny) z całkowitym paraliżem mięśni oka (zwłóknienie): pobudzanie nerwów i widzenie dzięki ruchom głowy. Możliwe jest nawet czytanie</a:t>
            </a:r>
          </a:p>
          <a:p>
            <a:pPr algn="ctr"/>
            <a:endParaRPr lang="pl-PL" sz="800" dirty="0"/>
          </a:p>
          <a:p>
            <a:pPr algn="ctr"/>
            <a:r>
              <a:rPr lang="pl-PL" sz="1200" dirty="0" err="1"/>
              <a:t>Gilchrist</a:t>
            </a:r>
            <a:r>
              <a:rPr lang="pl-PL" sz="1200" dirty="0"/>
              <a:t> i in. </a:t>
            </a:r>
            <a:r>
              <a:rPr lang="pl-PL" sz="1200" i="1" dirty="0" err="1"/>
              <a:t>Saccades</a:t>
            </a:r>
            <a:r>
              <a:rPr lang="pl-PL" sz="1200" i="1" dirty="0"/>
              <a:t> </a:t>
            </a:r>
            <a:r>
              <a:rPr lang="pl-PL" sz="1200" i="1" dirty="0" err="1"/>
              <a:t>without</a:t>
            </a:r>
            <a:r>
              <a:rPr lang="pl-PL" sz="1200" i="1" dirty="0"/>
              <a:t> </a:t>
            </a:r>
            <a:r>
              <a:rPr lang="pl-PL" sz="1200" i="1" dirty="0" err="1"/>
              <a:t>eye</a:t>
            </a:r>
            <a:r>
              <a:rPr lang="pl-PL" sz="1200" i="1" dirty="0"/>
              <a:t> </a:t>
            </a:r>
            <a:r>
              <a:rPr lang="pl-PL" sz="1200" i="1" dirty="0" err="1"/>
              <a:t>movements</a:t>
            </a:r>
            <a:r>
              <a:rPr lang="pl-PL" sz="1200" dirty="0"/>
              <a:t> Nature 390 (1997) 130-131</a:t>
            </a:r>
          </a:p>
        </p:txBody>
      </p:sp>
    </p:spTree>
    <p:extLst>
      <p:ext uri="{BB962C8B-B14F-4D97-AF65-F5344CB8AC3E}">
        <p14:creationId xmlns:p14="http://schemas.microsoft.com/office/powerpoint/2010/main" val="2343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022404" cy="514289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011648" y="6290239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598794" y="6314233"/>
            <a:ext cx="1677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Eksperyment </a:t>
            </a:r>
            <a:r>
              <a:rPr lang="pl-PL" sz="1000" dirty="0" err="1"/>
              <a:t>Yarbusa</a:t>
            </a:r>
            <a:r>
              <a:rPr lang="pl-PL" sz="1000" dirty="0"/>
              <a:t> (1967)</a:t>
            </a:r>
          </a:p>
        </p:txBody>
      </p:sp>
    </p:spTree>
    <p:extLst>
      <p:ext uri="{BB962C8B-B14F-4D97-AF65-F5344CB8AC3E}">
        <p14:creationId xmlns:p14="http://schemas.microsoft.com/office/powerpoint/2010/main" val="2365234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395536" y="1268760"/>
                <a:ext cx="8239371" cy="2370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/>
                  <a:t>Entropia (fizyka, termodynamika) – miara nieuporządkowania układu </a:t>
                </a:r>
                <a:br>
                  <a:rPr lang="pl-PL" sz="2000" dirty="0"/>
                </a:br>
                <a:r>
                  <a:rPr lang="pl-PL" sz="2000" dirty="0"/>
                  <a:t>i rozproszenia energii, funkcja stanu: 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pl-PL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ln</m:t>
                    </m:r>
                    <m:d>
                      <m:dPr>
                        <m:ctrlP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nary>
                      <m:naryPr>
                        <m:chr m:val="∑"/>
                        <m:supHide m:val="on"/>
                        <m:ctrlP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pl-PL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l-PL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ln</m:t>
                        </m:r>
                        <m: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pl-PL" sz="2000" dirty="0"/>
                  <a:t> [J/K],</a:t>
                </a:r>
              </a:p>
              <a:p>
                <a:r>
                  <a:rPr lang="pl-PL" sz="2000" dirty="0"/>
                  <a:t>gdzie </a:t>
                </a:r>
                <a:r>
                  <a:rPr lang="pl-PL" sz="2000" i="1" dirty="0"/>
                  <a:t>k</a:t>
                </a:r>
                <a:r>
                  <a:rPr lang="pl-PL" sz="2000" dirty="0"/>
                  <a:t> – stała </a:t>
                </a:r>
                <a:r>
                  <a:rPr lang="pl-PL" sz="2000" dirty="0" err="1"/>
                  <a:t>Boltzmana</a:t>
                </a:r>
                <a:r>
                  <a:rPr lang="pl-PL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Ω</m:t>
                    </m:r>
                    <m:r>
                      <a:rPr lang="pl-PL" sz="2000" i="1">
                        <a:latin typeface="Cambria Math"/>
                      </a:rPr>
                      <m:t>(</m:t>
                    </m:r>
                    <m:r>
                      <a:rPr lang="pl-PL" sz="2000" i="1">
                        <a:latin typeface="Cambria Math"/>
                      </a:rPr>
                      <m:t>𝐸</m:t>
                    </m:r>
                    <m:r>
                      <a:rPr lang="pl-PL" sz="2000" i="1">
                        <a:latin typeface="Cambria Math"/>
                      </a:rPr>
                      <m:t>)</m:t>
                    </m:r>
                  </m:oMath>
                </a14:m>
                <a:r>
                  <a:rPr lang="pl-PL" sz="2000" dirty="0"/>
                  <a:t> – liczba mikrostanów dla energii </a:t>
                </a:r>
                <a:r>
                  <a:rPr lang="pl-PL" sz="2000" dirty="0" err="1"/>
                  <a:t>wewn</a:t>
                </a:r>
                <a:r>
                  <a:rPr lang="pl-PL" sz="2000" dirty="0"/>
                  <a:t>. </a:t>
                </a:r>
                <a:r>
                  <a:rPr lang="pl-PL" sz="2000" i="1" dirty="0"/>
                  <a:t>E</a:t>
                </a:r>
                <a:r>
                  <a:rPr lang="pl-PL" sz="2000" dirty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l-PL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000" dirty="0"/>
                  <a:t> - prawdopodobieństwo </a:t>
                </a:r>
                <a:r>
                  <a:rPr lang="pl-PL" sz="2000" i="1" dirty="0"/>
                  <a:t>i</a:t>
                </a:r>
                <a:r>
                  <a:rPr lang="pl-PL" sz="2000" dirty="0"/>
                  <a:t>-tego mikrostanu</a:t>
                </a:r>
              </a:p>
              <a:p>
                <a:endParaRPr lang="pl-PL" sz="800" dirty="0"/>
              </a:p>
              <a:p>
                <a:r>
                  <a:rPr lang="pl-PL" sz="2000" dirty="0"/>
                  <a:t>Entropia ma wartość maksymalną, gdy prawdopodobieństwa poszczególnych </a:t>
                </a:r>
                <a:br>
                  <a:rPr lang="pl-PL" sz="2000" dirty="0"/>
                </a:br>
                <a:r>
                  <a:rPr lang="pl-PL" sz="2000" dirty="0"/>
                  <a:t>mikrostanów są takie same (nie mamy wiedzy o układzie mikroskopowym)</a:t>
                </a:r>
              </a:p>
              <a:p>
                <a:r>
                  <a:rPr lang="pl-PL" sz="2000" dirty="0">
                    <a:solidFill>
                      <a:srgbClr val="0070C0"/>
                    </a:solidFill>
                  </a:rPr>
                  <a:t>Zawsze rośnie</a:t>
                </a:r>
                <a:r>
                  <a:rPr lang="pl-PL" sz="2000" dirty="0"/>
                  <a:t>, gdy układ zmienia stan bez sił zewnętrznych (II </a:t>
                </a:r>
                <a:r>
                  <a:rPr lang="pl-PL" sz="2000" dirty="0" err="1"/>
                  <a:t>zas</a:t>
                </a:r>
                <a:r>
                  <a:rPr lang="pl-PL" sz="2000" dirty="0"/>
                  <a:t>. </a:t>
                </a:r>
                <a:r>
                  <a:rPr lang="pl-PL" sz="2000" dirty="0" err="1"/>
                  <a:t>termodyn</a:t>
                </a:r>
                <a:r>
                  <a:rPr lang="pl-PL" sz="2000" dirty="0"/>
                  <a:t>.)</a:t>
                </a:r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239371" cy="2370072"/>
              </a:xfrm>
              <a:prstGeom prst="rect">
                <a:avLst/>
              </a:prstGeom>
              <a:blipFill rotWithShape="1">
                <a:blip r:embed="rId3"/>
                <a:stretch>
                  <a:fillRect l="-814" t="-7969" r="-74" b="-35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Entropia informacji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453336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C.E. Shannon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 Mathematical Theory of Communication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dirty="0">
                <a:solidFill>
                  <a:srgbClr val="000000"/>
                </a:solidFill>
                <a:effectLst/>
                <a:cs typeface="+mn-cs"/>
              </a:rPr>
              <a:t>The Bell System Technical Journal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27 (1948) 379-423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395536" y="3789040"/>
                <a:ext cx="8672502" cy="1867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/>
                  <a:t>Przeniesiona do teorii informacji przez </a:t>
                </a:r>
                <a:r>
                  <a:rPr lang="pl-PL" sz="2000" dirty="0">
                    <a:solidFill>
                      <a:srgbClr val="0070C0"/>
                    </a:solidFill>
                  </a:rPr>
                  <a:t>Claude </a:t>
                </a:r>
                <a:r>
                  <a:rPr lang="pl-PL" sz="2000" dirty="0" err="1">
                    <a:solidFill>
                      <a:srgbClr val="0070C0"/>
                    </a:solidFill>
                  </a:rPr>
                  <a:t>Shanonna</a:t>
                </a:r>
                <a:r>
                  <a:rPr lang="pl-PL" sz="2000" dirty="0"/>
                  <a:t> (1948)</a:t>
                </a:r>
              </a:p>
              <a:p>
                <a:r>
                  <a:rPr lang="pl-PL" sz="2000" dirty="0"/>
                  <a:t>Entropia (teoria informacji) – średnia ilość informacji dla pojedynczej wiadomości </a:t>
                </a:r>
              </a:p>
              <a:p>
                <a:r>
                  <a:rPr lang="pl-PL" sz="2000" dirty="0"/>
                  <a:t>(ważona – wagi to prawdopodobieństwo zrealizowania wiadomości ze źródła):</a:t>
                </a:r>
              </a:p>
              <a:p>
                <a14:m>
                  <m:oMath xmlns:m="http://schemas.openxmlformats.org/officeDocument/2006/math"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pl-PL" sz="2000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pl-PL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sz="20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pl-PL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pl-PL" sz="2000" dirty="0"/>
                  <a:t> [bit]</a:t>
                </a:r>
              </a:p>
              <a:p>
                <a:r>
                  <a:rPr lang="pl-PL" sz="2000" dirty="0"/>
                  <a:t>Nieujemna. Im ma większą wartość, tym mniej wiemy o układzie</a:t>
                </a:r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89040"/>
                <a:ext cx="8672502" cy="1867691"/>
              </a:xfrm>
              <a:prstGeom prst="rect">
                <a:avLst/>
              </a:prstGeom>
              <a:blipFill rotWithShape="1">
                <a:blip r:embed="rId4"/>
                <a:stretch>
                  <a:fillRect l="-773" t="-1634" b="-49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8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3768672" y="5665362"/>
                <a:ext cx="16199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pl-PL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2</m:t>
                    </m:r>
                  </m:oMath>
                </a14:m>
                <a:r>
                  <a:rPr lang="pl-PL" sz="2000" dirty="0">
                    <a:solidFill>
                      <a:srgbClr val="0070C0"/>
                    </a:solidFill>
                  </a:rPr>
                  <a:t> bitów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72" y="5665362"/>
                <a:ext cx="1619931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3383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Entropia macierzy przejść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e tekstowe 9"/>
              <p:cNvSpPr txBox="1"/>
              <p:nvPr/>
            </p:nvSpPr>
            <p:spPr>
              <a:xfrm>
                <a:off x="539552" y="1274300"/>
                <a:ext cx="8530220" cy="3293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/>
                  <a:t>Załóżmy trzy regiony zainteresowania oznaczone literami A, B i C.</a:t>
                </a:r>
              </a:p>
              <a:p>
                <a:r>
                  <a:rPr lang="pl-PL" sz="2000" dirty="0"/>
                  <a:t>Przykładowa unormowana macierz przejść między regionami zainteresowania </a:t>
                </a:r>
                <a:r>
                  <a:rPr lang="pl-PL" sz="2000" b="1" i="1" dirty="0"/>
                  <a:t>R</a:t>
                </a:r>
                <a:r>
                  <a:rPr lang="pl-PL" sz="2000" dirty="0"/>
                  <a:t>:</a:t>
                </a:r>
                <a:endParaRPr lang="pl-PL" sz="2000" b="1" i="1" dirty="0"/>
              </a:p>
              <a:p>
                <a:endParaRPr lang="pl-PL" sz="2000" b="1" i="1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endParaRPr lang="pl-PL" sz="800" dirty="0"/>
              </a:p>
              <a:p>
                <a:r>
                  <a:rPr lang="pl-PL" sz="2000" dirty="0"/>
                  <a:t>Entropia dla macierzy przejść:</a:t>
                </a:r>
              </a:p>
              <a:p>
                <a14:m>
                  <m:oMath xmlns:m="http://schemas.openxmlformats.org/officeDocument/2006/math">
                    <m:r>
                      <a:rPr lang="pl-PL" sz="2000" i="1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pl-PL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  <m:r>
                      <a:rPr lang="pl-PL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pl-PL" sz="2000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pl-PL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pl-PL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pl-PL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l-PL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  <m:func>
                          <m:funcPr>
                            <m:ctrlPr>
                              <a:rPr lang="pl-PL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00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l-PL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pl-PL" sz="2000" dirty="0"/>
                  <a:t> [bit], </a:t>
                </a:r>
              </a:p>
              <a:p>
                <a:r>
                  <a:rPr lang="pl-PL" sz="2000" dirty="0"/>
                  <a:t>gdzie </a:t>
                </a:r>
                <a:r>
                  <a:rPr lang="pl-PL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l-PL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l-PL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l-PL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l-PL" sz="2000" dirty="0"/>
                  <a:t> – prawdopodobieństwo przejścia między dwoma regionami (AOI)</a:t>
                </a:r>
              </a:p>
            </p:txBody>
          </p:sp>
        </mc:Choice>
        <mc:Fallback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74300"/>
                <a:ext cx="8530220" cy="3293402"/>
              </a:xfrm>
              <a:prstGeom prst="rect">
                <a:avLst/>
              </a:prstGeom>
              <a:blipFill>
                <a:blip r:embed="rId4"/>
                <a:stretch>
                  <a:fillRect l="-786" t="-926" b="-85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Holmqvist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Eye Tracking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 Comprehensive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Guide to Methods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and Measures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Oxford University Press 2011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8840"/>
            <a:ext cx="2664296" cy="133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157112" cy="16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/>
          <p:nvPr/>
        </p:nvSpPr>
        <p:spPr>
          <a:xfrm>
            <a:off x="3563888" y="5457938"/>
            <a:ext cx="524700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/>
              <a:t>Analogiczne obliczenia można wykonać dla czasów pobytu w AOI, a nawet dla mapy cieplej (odpowiedź na inne pytanie)</a:t>
            </a:r>
          </a:p>
        </p:txBody>
      </p:sp>
      <p:sp>
        <p:nvSpPr>
          <p:cNvPr id="14" name="pole tekstowe 7"/>
          <p:cNvSpPr txBox="1"/>
          <p:nvPr/>
        </p:nvSpPr>
        <p:spPr>
          <a:xfrm>
            <a:off x="3563888" y="2296477"/>
            <a:ext cx="5247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/>
              <a:t>Zerowa wartość entropii (pełna wiedza) </a:t>
            </a:r>
            <a:br>
              <a:rPr lang="pl-PL" sz="2000" dirty="0"/>
            </a:br>
            <a:r>
              <a:rPr lang="pl-PL" sz="2000" dirty="0"/>
              <a:t>tylko gdy jest jeden region zainteresowania</a:t>
            </a:r>
          </a:p>
        </p:txBody>
      </p:sp>
      <p:sp>
        <p:nvSpPr>
          <p:cNvPr id="15" name="pole tekstowe 7"/>
          <p:cNvSpPr txBox="1"/>
          <p:nvPr/>
        </p:nvSpPr>
        <p:spPr>
          <a:xfrm>
            <a:off x="3548677" y="3152571"/>
            <a:ext cx="524700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/>
              <a:t>Maksymalna wartość, gdy brak wiedzy tj.</a:t>
            </a:r>
          </a:p>
          <a:p>
            <a:pPr algn="ctr"/>
            <a:r>
              <a:rPr lang="pl-PL" sz="2000" dirty="0"/>
              <a:t>wszystkie prawdopodobieństwa równe są 1/6.</a:t>
            </a:r>
          </a:p>
          <a:p>
            <a:pPr algn="ctr"/>
            <a:r>
              <a:rPr lang="pl-PL" sz="2000" dirty="0"/>
              <a:t>Wówczas H(</a:t>
            </a:r>
            <a:r>
              <a:rPr lang="pl-PL" sz="2000" b="1" i="1" dirty="0"/>
              <a:t>R</a:t>
            </a:r>
            <a:r>
              <a:rPr lang="pl-PL" sz="2000" dirty="0"/>
              <a:t>) = </a:t>
            </a:r>
            <a:r>
              <a:rPr lang="pl-PL" sz="2000" dirty="0">
                <a:solidFill>
                  <a:srgbClr val="0070C0"/>
                </a:solidFill>
              </a:rPr>
              <a:t>2.59 bitów</a:t>
            </a:r>
            <a:r>
              <a:rPr lang="pl-PL" sz="2000" dirty="0"/>
              <a:t> (zad. domowe!)</a:t>
            </a:r>
          </a:p>
        </p:txBody>
      </p:sp>
      <p:sp>
        <p:nvSpPr>
          <p:cNvPr id="16" name="pole tekstowe 7"/>
          <p:cNvSpPr txBox="1"/>
          <p:nvPr/>
        </p:nvSpPr>
        <p:spPr>
          <a:xfrm>
            <a:off x="3548677" y="4284810"/>
            <a:ext cx="524700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/>
              <a:t>Znormalizowana entropia (bezwymiarowa) = entropia podzielona przez maksymalną wartość</a:t>
            </a:r>
          </a:p>
          <a:p>
            <a:pPr algn="ctr"/>
            <a:r>
              <a:rPr lang="pl-PL" sz="2000" dirty="0">
                <a:solidFill>
                  <a:srgbClr val="0070C0"/>
                </a:solidFill>
              </a:rPr>
              <a:t>H = 2/2.59 = 77.2%</a:t>
            </a:r>
          </a:p>
        </p:txBody>
      </p:sp>
    </p:spTree>
    <p:extLst>
      <p:ext uri="{BB962C8B-B14F-4D97-AF65-F5344CB8AC3E}">
        <p14:creationId xmlns:p14="http://schemas.microsoft.com/office/powerpoint/2010/main" val="3650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8275" y="1340768"/>
            <a:ext cx="8646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Interpretacja:</a:t>
            </a:r>
          </a:p>
          <a:p>
            <a:r>
              <a:rPr lang="pl-PL" sz="2000" dirty="0">
                <a:solidFill>
                  <a:srgbClr val="0070C0"/>
                </a:solidFill>
              </a:rPr>
              <a:t>duże wartości - eksploracja bodźca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(poszczególne przejścia są mniej więcej równo prawdopodobne), </a:t>
            </a:r>
            <a:br>
              <a:rPr lang="pl-PL" sz="2000" dirty="0"/>
            </a:br>
            <a:r>
              <a:rPr lang="pl-PL" sz="2000" dirty="0">
                <a:solidFill>
                  <a:srgbClr val="0070C0"/>
                </a:solidFill>
              </a:rPr>
              <a:t>niskie wartości – dokładniejsze badanie tylko wybranych elementów bodźca</a:t>
            </a:r>
            <a:br>
              <a:rPr lang="pl-PL" sz="2000" dirty="0"/>
            </a:br>
            <a:r>
              <a:rPr lang="pl-PL" sz="2000" dirty="0"/>
              <a:t>(przejścia następują tylko między wybranymi obszarami, stąd duże różnice w </a:t>
            </a:r>
            <a:r>
              <a:rPr lang="pl-PL" sz="2000" i="1" dirty="0"/>
              <a:t>p</a:t>
            </a:r>
            <a:r>
              <a:rPr lang="pl-PL" sz="2000" dirty="0"/>
              <a:t>(</a:t>
            </a:r>
            <a:r>
              <a:rPr lang="pl-PL" sz="2000" i="1" dirty="0" err="1"/>
              <a:t>r</a:t>
            </a:r>
            <a:r>
              <a:rPr lang="pl-PL" sz="2000" i="1" baseline="-25000" dirty="0" err="1"/>
              <a:t>i</a:t>
            </a:r>
            <a:r>
              <a:rPr lang="pl-PL" sz="2000" dirty="0"/>
              <a:t>))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Entropia macierzy przejść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Holmqvist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Eye Tracking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 Comprehensive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Guide to Methods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and Measures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Oxford University Press 2011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244914"/>
            <a:ext cx="763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Wartość entropii jest czuła ze względu na trafność wyboru obszarów AOI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23528" y="3789040"/>
            <a:ext cx="8761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Przy swobodnej eksploracji bodźca: spadek wartości entropii dla przedziałów czasu</a:t>
            </a:r>
          </a:p>
          <a:p>
            <a:r>
              <a:rPr lang="pl-PL" sz="2000" dirty="0"/>
              <a:t>(przejście od eksploracji do badania wybranych fragmentów)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23528" y="4725144"/>
            <a:ext cx="864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Znany wynik z 2008 (</a:t>
            </a:r>
            <a:r>
              <a:rPr lang="pl-PL" sz="2000" dirty="0" err="1"/>
              <a:t>Shic</a:t>
            </a:r>
            <a:r>
              <a:rPr lang="pl-PL" sz="2000" dirty="0"/>
              <a:t>, </a:t>
            </a:r>
            <a:r>
              <a:rPr lang="pl-PL" sz="2000" dirty="0" err="1"/>
              <a:t>Chawarska</a:t>
            </a:r>
            <a:r>
              <a:rPr lang="pl-PL" sz="2000" dirty="0"/>
              <a:t>, </a:t>
            </a:r>
            <a:r>
              <a:rPr lang="pl-PL" sz="2000" dirty="0" err="1"/>
              <a:t>Scassellati</a:t>
            </a:r>
            <a:r>
              <a:rPr lang="pl-PL" sz="2000" dirty="0"/>
              <a:t>): różne wartości entropii u dzieci</a:t>
            </a:r>
          </a:p>
          <a:p>
            <a:r>
              <a:rPr lang="pl-PL" sz="2000" dirty="0"/>
              <a:t>zdrowych i z ASD przy przyglądaniu się twarzom i innym bodźcom</a:t>
            </a:r>
          </a:p>
        </p:txBody>
      </p:sp>
    </p:spTree>
    <p:extLst>
      <p:ext uri="{BB962C8B-B14F-4D97-AF65-F5344CB8AC3E}">
        <p14:creationId xmlns:p14="http://schemas.microsoft.com/office/powerpoint/2010/main" val="42074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8275" y="1340768"/>
            <a:ext cx="741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Znany przykład wykorzystania entropii jako miary: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Entropia macierzy przejść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6392361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Shic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Eye Tracking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Autism, Eye-Tracking, Entropy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dirty="0">
                <a:solidFill>
                  <a:srgbClr val="000000"/>
                </a:solidFill>
                <a:effectLst/>
                <a:cs typeface="+mn-cs"/>
              </a:rPr>
              <a:t>7th IEEE International Conference on Development and Learning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(2008)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94479" y="1844824"/>
            <a:ext cx="823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Shic</a:t>
            </a:r>
            <a:r>
              <a:rPr lang="pl-PL" sz="2000" dirty="0"/>
              <a:t>, </a:t>
            </a:r>
            <a:r>
              <a:rPr lang="pl-PL" sz="2000" dirty="0" err="1"/>
              <a:t>Chawarska</a:t>
            </a:r>
            <a:r>
              <a:rPr lang="pl-PL" sz="2000" dirty="0"/>
              <a:t>, </a:t>
            </a:r>
            <a:r>
              <a:rPr lang="pl-PL" sz="2000" dirty="0" err="1"/>
              <a:t>Scassellati</a:t>
            </a:r>
            <a:r>
              <a:rPr lang="pl-PL" sz="2000" dirty="0"/>
              <a:t> (2008): różne wartości entropii u dzieci zdrowych </a:t>
            </a:r>
            <a:br>
              <a:rPr lang="pl-PL" sz="2000" dirty="0"/>
            </a:br>
            <a:r>
              <a:rPr lang="pl-PL" sz="2000" dirty="0"/>
              <a:t>i z ASD przyglądającym się obrazowi twarzy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41" y="2708920"/>
            <a:ext cx="6539458" cy="339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6" y="2636912"/>
            <a:ext cx="6517233" cy="3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7860" y="5085184"/>
            <a:ext cx="10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i 4 latki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2843808" y="3429000"/>
            <a:ext cx="1180129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555776" y="3717032"/>
            <a:ext cx="1152128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5940152" y="3861048"/>
            <a:ext cx="1180129" cy="3612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5652120" y="3573018"/>
            <a:ext cx="1152128" cy="2160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7737164" y="3563724"/>
            <a:ext cx="11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unikanie…</a:t>
            </a:r>
          </a:p>
        </p:txBody>
      </p:sp>
    </p:spTree>
    <p:extLst>
      <p:ext uri="{BB962C8B-B14F-4D97-AF65-F5344CB8AC3E}">
        <p14:creationId xmlns:p14="http://schemas.microsoft.com/office/powerpoint/2010/main" val="1457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Ścieżki wzrokowe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49132" y="1412776"/>
            <a:ext cx="5272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Ścieżki wzrokowe (ang. </a:t>
            </a:r>
            <a:r>
              <a:rPr lang="pl-PL" sz="2800" i="1" dirty="0" err="1"/>
              <a:t>gaze</a:t>
            </a:r>
            <a:r>
              <a:rPr lang="pl-PL" sz="2800" i="1" dirty="0"/>
              <a:t> </a:t>
            </a:r>
            <a:r>
              <a:rPr lang="pl-PL" sz="2800" i="1" dirty="0" err="1"/>
              <a:t>paths</a:t>
            </a:r>
            <a:r>
              <a:rPr lang="pl-PL" sz="2800" dirty="0"/>
              <a:t>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49132" y="1930011"/>
            <a:ext cx="82005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Kolejność fiksacji przy oglądaniu bodźca (zmienia się w zależności od zadania)</a:t>
            </a:r>
          </a:p>
          <a:p>
            <a:r>
              <a:rPr lang="pl-PL" sz="2000" dirty="0"/>
              <a:t>Porównywanie: odległość </a:t>
            </a:r>
            <a:r>
              <a:rPr lang="pl-PL" sz="2000" dirty="0" err="1"/>
              <a:t>Levensteina</a:t>
            </a:r>
            <a:r>
              <a:rPr lang="pl-PL" sz="2000" dirty="0"/>
              <a:t> (jak porównywanie łańcuchów) </a:t>
            </a:r>
            <a:br>
              <a:rPr lang="pl-PL" sz="2000" dirty="0"/>
            </a:br>
            <a:r>
              <a:rPr lang="pl-PL" sz="2000" dirty="0"/>
              <a:t>    – najmniejsza liczba czynności przekształcający jeden łańcuch w drugi</a:t>
            </a:r>
            <a:br>
              <a:rPr lang="pl-PL" sz="2000" dirty="0"/>
            </a:br>
            <a:r>
              <a:rPr lang="pl-PL" sz="2000" dirty="0"/>
              <a:t>       (tylko wstawienie znaku, usunięcie znaku, zmiana znaku na inny)</a:t>
            </a:r>
            <a:br>
              <a:rPr lang="pl-PL" sz="2000" dirty="0"/>
            </a:br>
            <a:r>
              <a:rPr lang="pl-PL" sz="2000" dirty="0"/>
              <a:t>      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49132" y="3563724"/>
            <a:ext cx="7480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Policz odległość łańcuchów: granat-granit, oracz-orczyk, Jacek-placek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49215" y="4257663"/>
            <a:ext cx="8327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Wykorzystywane np. przy porównywaniu ergonomiczności interfejsów, </a:t>
            </a:r>
            <a:br>
              <a:rPr lang="pl-PL" sz="2000" dirty="0"/>
            </a:br>
            <a:r>
              <a:rPr lang="pl-PL" sz="2000" dirty="0"/>
              <a:t>widoczności reklam, różnic w przypadku różnych zadań (eksperyment </a:t>
            </a:r>
            <a:r>
              <a:rPr lang="pl-PL" sz="2000" dirty="0" err="1"/>
              <a:t>Yarbusa</a:t>
            </a:r>
            <a:r>
              <a:rPr lang="pl-PL" sz="2000" dirty="0"/>
              <a:t>)</a:t>
            </a:r>
          </a:p>
        </p:txBody>
      </p:sp>
      <p:sp>
        <p:nvSpPr>
          <p:cNvPr id="7" name="pole tekstowe 7"/>
          <p:cNvSpPr txBox="1"/>
          <p:nvPr/>
        </p:nvSpPr>
        <p:spPr>
          <a:xfrm>
            <a:off x="549132" y="5301208"/>
            <a:ext cx="820057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0070C0"/>
                </a:solidFill>
              </a:rPr>
              <a:t>Współczynnik zgodności Kendalla </a:t>
            </a:r>
            <a:r>
              <a:rPr lang="pl-PL" sz="2000" i="1" dirty="0">
                <a:solidFill>
                  <a:srgbClr val="0070C0"/>
                </a:solidFill>
              </a:rPr>
              <a:t>W</a:t>
            </a:r>
            <a:r>
              <a:rPr lang="pl-PL" sz="2000" dirty="0"/>
              <a:t> (nie tylko w </a:t>
            </a:r>
            <a:r>
              <a:rPr lang="pl-PL" sz="2000" dirty="0" err="1"/>
              <a:t>okulografii</a:t>
            </a:r>
            <a:r>
              <a:rPr lang="pl-PL" sz="2000" dirty="0"/>
              <a:t>) – wartość ilościowa określająca czy różni badani patrzyli na regiony zainteresowania </a:t>
            </a:r>
            <a:br>
              <a:rPr lang="pl-PL" sz="2000" dirty="0"/>
            </a:br>
            <a:r>
              <a:rPr lang="pl-PL" sz="2000" dirty="0"/>
              <a:t>w podobnej kolejności (0 – brak zgodności, 1 – pełna zgodność)</a:t>
            </a:r>
          </a:p>
          <a:p>
            <a:r>
              <a:rPr lang="pl-PL" sz="2000" dirty="0"/>
              <a:t>Poziom istotności: test rang Friedmana (chi kwadrat)</a:t>
            </a:r>
          </a:p>
        </p:txBody>
      </p:sp>
    </p:spTree>
    <p:extLst>
      <p:ext uri="{BB962C8B-B14F-4D97-AF65-F5344CB8AC3E}">
        <p14:creationId xmlns:p14="http://schemas.microsoft.com/office/powerpoint/2010/main" val="41771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Nowicjusze i eksperci</a:t>
            </a:r>
            <a:endParaRPr lang="en-US" dirty="0"/>
          </a:p>
        </p:txBody>
      </p:sp>
      <p:pic>
        <p:nvPicPr>
          <p:cNvPr id="8" name="Picture 2" descr="http://www.smivision.com/fileadmin/user_upload/egts/applications/neurosciences/ch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2079"/>
            <a:ext cx="3957919" cy="31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9034" y="4459208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SMI (www.smivision.com)</a:t>
            </a:r>
          </a:p>
        </p:txBody>
      </p:sp>
      <p:pic>
        <p:nvPicPr>
          <p:cNvPr id="1026" name="Picture 2" descr="https://www.researchgate.net/profile/Mary_Shinnick/publication/305844991/figure/fig1/AS:661693252251650@1534771373747/Scan-paths-for-visual-hits-on-the-monitor-Each-circle-represents-a-visual-hit_W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6" y="2564904"/>
            <a:ext cx="8333192" cy="36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4497471" y="6309320"/>
            <a:ext cx="456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000" dirty="0"/>
              <a:t>M.A. </a:t>
            </a:r>
            <a:r>
              <a:rPr lang="pl-PL" sz="1000" dirty="0" err="1"/>
              <a:t>Shinnick</a:t>
            </a:r>
            <a:r>
              <a:rPr lang="pl-PL" sz="1000" dirty="0"/>
              <a:t> </a:t>
            </a:r>
            <a:r>
              <a:rPr lang="en-US" sz="1000" i="1" dirty="0"/>
              <a:t>Validating Eye Tracking as an Objective Assessment Tool in Simulation</a:t>
            </a:r>
            <a:r>
              <a:rPr lang="pl-PL" sz="1000" dirty="0"/>
              <a:t> </a:t>
            </a:r>
            <a:br>
              <a:rPr lang="pl-PL" sz="1000" dirty="0"/>
            </a:br>
            <a:r>
              <a:rPr lang="en-US" sz="1000" dirty="0"/>
              <a:t>Clinical Simulation in Nursing 12(10):438-446</a:t>
            </a:r>
          </a:p>
        </p:txBody>
      </p:sp>
      <p:pic>
        <p:nvPicPr>
          <p:cNvPr id="1028" name="Picture 4" descr="https://www.researchgate.net/profile/Mary_Shinnick/publication/305844991/figure/fig2/AS:661693252239362@1534771373841/Scan-paths-for-visual-hits-on-the-provider-orders-Each-circle-represents-a-visual_W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6" y="2564904"/>
            <a:ext cx="8333192" cy="36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Kobiety i mężczyźni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476263" y="6432430"/>
            <a:ext cx="3523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000" i="1" dirty="0"/>
              <a:t>http://omnimediavore.blogspot.com/2011_07_10_archive.html</a:t>
            </a:r>
            <a:endParaRPr lang="en-US" sz="1000" i="1" dirty="0"/>
          </a:p>
        </p:txBody>
      </p:sp>
      <p:pic>
        <p:nvPicPr>
          <p:cNvPr id="2050" name="Picture 2" descr="http://4.bp.blogspot.com/-niS0hWkobA8/TiGqaGAGcCI/AAAAAAAACOU/sdrbwQXuvV4/s1600/EyeTrackShop_HandM_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7" y="1484784"/>
            <a:ext cx="85265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7-JagxqHB0o/TiGrsb2Tp_I/AAAAAAAACOY/AwqjdTT7-bM/s1600/EyeTrackShop_HandM_A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8" y="1484784"/>
            <a:ext cx="8516177" cy="47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interpretacja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Bibianna Bałaj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prezentacja do wykładu „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Okulografia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w naukach społecznych”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http://fizyka.umk.pl/~jacek/dydaktyka/et/</a:t>
            </a:r>
            <a:endParaRPr lang="pl-PL" altLang="pl-PL" sz="1200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3" y="1530077"/>
            <a:ext cx="6763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Ruchy oczu dają wgląd w </a:t>
            </a:r>
            <a:r>
              <a:rPr lang="pl-PL" sz="2800" b="1" dirty="0"/>
              <a:t>mechanizm uwagi</a:t>
            </a:r>
            <a:r>
              <a:rPr lang="pl-PL" sz="2800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73021" y="2053297"/>
            <a:ext cx="79420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Tx/>
              <a:buChar char="-"/>
            </a:pPr>
            <a:r>
              <a:rPr lang="pl-PL" sz="2000" dirty="0"/>
              <a:t>uwaga wzrokowa „wprost” (hipoteza </a:t>
            </a:r>
            <a:r>
              <a:rPr lang="pl-PL" sz="2000" i="1" dirty="0" err="1"/>
              <a:t>eye-mind</a:t>
            </a:r>
            <a:r>
              <a:rPr lang="pl-PL" sz="2000" dirty="0"/>
              <a:t>)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kontrola poznawcza</a:t>
            </a:r>
            <a:br>
              <a:rPr lang="pl-PL" sz="2000" dirty="0"/>
            </a:br>
            <a:r>
              <a:rPr lang="pl-PL" sz="2000" dirty="0"/>
              <a:t>(koncentracja na zagrożeniu lub odwracanie uwagi od zagrożenia)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badanie procesów uczenia (np. śledzenie wzroku podczas rozwiązywania </a:t>
            </a:r>
            <a:br>
              <a:rPr lang="pl-PL" sz="2000" dirty="0"/>
            </a:br>
            <a:r>
              <a:rPr lang="pl-PL" sz="2000" dirty="0"/>
              <a:t>zadań – czy wszystkie istotne wiadomości zostały odczytane?)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39552" y="3978349"/>
            <a:ext cx="7121690" cy="1538883"/>
            <a:chOff x="652879" y="3978349"/>
            <a:chExt cx="7121690" cy="1538883"/>
          </a:xfrm>
        </p:grpSpPr>
        <p:sp>
          <p:nvSpPr>
            <p:cNvPr id="9" name="pole tekstowe 8"/>
            <p:cNvSpPr txBox="1"/>
            <p:nvPr/>
          </p:nvSpPr>
          <p:spPr>
            <a:xfrm>
              <a:off x="652879" y="3978349"/>
              <a:ext cx="1875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Zaburzenia: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86347" y="4501569"/>
              <a:ext cx="70882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pl-PL" sz="2000" dirty="0"/>
                <a:t>neurologiczne (np. oczopląs)</a:t>
              </a:r>
            </a:p>
            <a:p>
              <a:pPr marL="179388" indent="-179388">
                <a:buFontTx/>
                <a:buChar char="-"/>
              </a:pPr>
              <a:r>
                <a:rPr lang="pl-PL" sz="2000" dirty="0"/>
                <a:t>rozwojowe (np. autyzm – unikanie twarzy na rzecz przedmiotów)</a:t>
              </a:r>
            </a:p>
            <a:p>
              <a:pPr marL="179388" indent="-179388">
                <a:buFontTx/>
                <a:buChar char="-"/>
              </a:pPr>
              <a:r>
                <a:rPr lang="pl-PL" sz="2000" dirty="0"/>
                <a:t>psychiczne – inne schematy ścieżek wzrokowych</a:t>
              </a:r>
            </a:p>
          </p:txBody>
        </p:sp>
      </p:grpSp>
      <p:sp>
        <p:nvSpPr>
          <p:cNvPr id="11" name="pole tekstowe 7"/>
          <p:cNvSpPr txBox="1"/>
          <p:nvPr/>
        </p:nvSpPr>
        <p:spPr>
          <a:xfrm>
            <a:off x="4947068" y="1196752"/>
            <a:ext cx="368132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Ruchy oczu mogą być </a:t>
            </a:r>
            <a:br>
              <a:rPr lang="pl-PL" sz="2000" dirty="0"/>
            </a:br>
            <a:r>
              <a:rPr lang="pl-PL" sz="2000" dirty="0"/>
              <a:t>mechaniczną reakcją na bodziec </a:t>
            </a:r>
            <a:br>
              <a:rPr lang="pl-PL" sz="2000" dirty="0"/>
            </a:br>
            <a:r>
              <a:rPr lang="pl-PL" sz="2000" dirty="0"/>
              <a:t>lub świadomie kontrolowane</a:t>
            </a:r>
          </a:p>
          <a:p>
            <a:r>
              <a:rPr lang="pl-PL" sz="2000" dirty="0"/>
              <a:t>lub elementem mimiki twarzy</a:t>
            </a:r>
          </a:p>
        </p:txBody>
      </p:sp>
      <p:sp>
        <p:nvSpPr>
          <p:cNvPr id="12" name="pole tekstowe 7"/>
          <p:cNvSpPr txBox="1"/>
          <p:nvPr/>
        </p:nvSpPr>
        <p:spPr>
          <a:xfrm>
            <a:off x="447661" y="1196752"/>
            <a:ext cx="2972211" cy="10156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>
                <a:solidFill>
                  <a:schemeClr val="bg1"/>
                </a:solidFill>
              </a:rPr>
              <a:t>Uwaga!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Powtórzenie wiadomości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z wykładu dr Bałaj</a:t>
            </a:r>
          </a:p>
        </p:txBody>
      </p:sp>
    </p:spTree>
    <p:extLst>
      <p:ext uri="{BB962C8B-B14F-4D97-AF65-F5344CB8AC3E}">
        <p14:creationId xmlns:p14="http://schemas.microsoft.com/office/powerpoint/2010/main" val="8245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interpretacja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Bibianna Bałaj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prezentacja do wykładu „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Okulografia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w naukach społecznych”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http://fizyka.umk.pl/~jacek/dydaktyka/et/</a:t>
            </a:r>
            <a:endParaRPr lang="pl-PL" altLang="pl-PL" sz="1200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3" y="1530077"/>
            <a:ext cx="141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Fiksacje: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73021" y="2053297"/>
            <a:ext cx="8297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Tx/>
              <a:buChar char="-"/>
            </a:pPr>
            <a:r>
              <a:rPr lang="pl-PL" sz="2000" dirty="0"/>
              <a:t>czas fiksacji – czas skupienia uwagi na danym obiekcie – </a:t>
            </a:r>
            <a:r>
              <a:rPr lang="pl-PL" sz="2000" b="1" dirty="0"/>
              <a:t>głębokość </a:t>
            </a:r>
            <a:r>
              <a:rPr lang="pl-PL" sz="2000" b="1" dirty="0" err="1"/>
              <a:t>przetw</a:t>
            </a:r>
            <a:r>
              <a:rPr lang="pl-PL" sz="2000" b="1" dirty="0"/>
              <a:t>.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liczba fiksacji – gdy przeszukiwanie – trudność w znalezieniu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liczba fiksacji w AOI – ważność elementu, zauważalność podczas skanowania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skomplikowane obrazy (wiele detali) → krótsze fiksacje niż obrazy proste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długi średni czas fiksacji na AOI – trudność w przetwarzaniu informacji </a:t>
            </a:r>
            <a:br>
              <a:rPr lang="pl-PL" sz="2000" dirty="0"/>
            </a:br>
            <a:r>
              <a:rPr lang="pl-PL" sz="2000" dirty="0"/>
              <a:t>lub trudność w odtworzeniu z pamięci wzorca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39552" y="4214807"/>
            <a:ext cx="7525262" cy="923330"/>
            <a:chOff x="652879" y="3978349"/>
            <a:chExt cx="7525262" cy="923330"/>
          </a:xfrm>
        </p:grpSpPr>
        <p:sp>
          <p:nvSpPr>
            <p:cNvPr id="9" name="pole tekstowe 8"/>
            <p:cNvSpPr txBox="1"/>
            <p:nvPr/>
          </p:nvSpPr>
          <p:spPr>
            <a:xfrm>
              <a:off x="652879" y="3978349"/>
              <a:ext cx="4083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Rewizyty (kolejne fiksacje):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86347" y="4501569"/>
              <a:ext cx="7491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pl-PL" sz="2000" dirty="0"/>
                <a:t>ważność lub dostrzegalność (narzucanie się) elementu np. logo firmy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9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Eksperyment Johna K. Stevensa: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John K. Stevens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Paralysis Of The Awake Human: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Visual Perceptions</a:t>
            </a:r>
            <a:r>
              <a:rPr lang="en-US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Vision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Research 16 (1976)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https://pdfs.semanticscholar.org/8567/8b73e4f918f05244b66ca2a9f65ef89ed3d9.pdf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0" y="1905744"/>
            <a:ext cx="4349703" cy="37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767124" y="1772816"/>
            <a:ext cx="441338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Obiektem badania był JKS.</a:t>
            </a:r>
          </a:p>
          <a:p>
            <a:endParaRPr lang="pl-PL" sz="800" dirty="0"/>
          </a:p>
          <a:p>
            <a:r>
              <a:rPr lang="pl-PL" sz="2000" dirty="0"/>
              <a:t>Wstrzyknięcie środka zwiotczającego</a:t>
            </a:r>
            <a:br>
              <a:rPr lang="pl-PL" sz="2000" dirty="0"/>
            </a:br>
            <a:r>
              <a:rPr lang="pl-PL" sz="2000" dirty="0"/>
              <a:t>(chlorek </a:t>
            </a:r>
            <a:r>
              <a:rPr lang="pl-PL" sz="2000" dirty="0" err="1"/>
              <a:t>suksametoniowy</a:t>
            </a:r>
            <a:r>
              <a:rPr lang="pl-PL" sz="2000" dirty="0"/>
              <a:t>) i kurary</a:t>
            </a:r>
          </a:p>
          <a:p>
            <a:r>
              <a:rPr lang="pl-PL" sz="2000" dirty="0"/>
              <a:t>Opaska uciskowa na prawej ręce</a:t>
            </a:r>
          </a:p>
          <a:p>
            <a:r>
              <a:rPr lang="pl-PL" sz="2000" dirty="0"/>
              <a:t>zapobiega jej paraliżowi (komunikacja)</a:t>
            </a:r>
          </a:p>
          <a:p>
            <a:r>
              <a:rPr lang="pl-PL" sz="2000" dirty="0"/>
              <a:t>Wspomaganie oddychania (respirator)</a:t>
            </a:r>
          </a:p>
          <a:p>
            <a:endParaRPr lang="pl-PL" sz="800" dirty="0"/>
          </a:p>
          <a:p>
            <a:r>
              <a:rPr lang="pl-PL" sz="2000" dirty="0"/>
              <a:t>Lustro i ekran (bodziec i oświetlenie oka)</a:t>
            </a:r>
          </a:p>
          <a:p>
            <a:r>
              <a:rPr lang="pl-PL" sz="2000" dirty="0">
                <a:solidFill>
                  <a:srgbClr val="0070C0"/>
                </a:solidFill>
              </a:rPr>
              <a:t>Całkowite unieruchomienie oczu</a:t>
            </a:r>
          </a:p>
          <a:p>
            <a:endParaRPr lang="pl-PL" sz="800" dirty="0"/>
          </a:p>
          <a:p>
            <a:r>
              <a:rPr lang="pl-PL" sz="2000" dirty="0"/>
              <a:t>Zanikanie obrazu staje się problemem</a:t>
            </a:r>
          </a:p>
          <a:p>
            <a:r>
              <a:rPr lang="pl-PL" sz="2000" dirty="0"/>
              <a:t>Świadome próby </a:t>
            </a:r>
            <a:r>
              <a:rPr lang="pl-PL" sz="2000" dirty="0" err="1"/>
              <a:t>sakad</a:t>
            </a:r>
            <a:r>
              <a:rPr lang="pl-PL" sz="2000" dirty="0"/>
              <a:t> (wysiłek) </a:t>
            </a:r>
          </a:p>
          <a:p>
            <a:r>
              <a:rPr lang="pl-PL" sz="2000" dirty="0"/>
              <a:t>powodowały, że świat się przesuwał</a:t>
            </a:r>
            <a:br>
              <a:rPr lang="pl-PL" sz="2000" dirty="0"/>
            </a:br>
            <a:r>
              <a:rPr lang="pl-PL" sz="2000" dirty="0"/>
              <a:t>(pomimo braku zmian w obrazie!)</a:t>
            </a:r>
          </a:p>
        </p:txBody>
      </p:sp>
    </p:spTree>
    <p:extLst>
      <p:ext uri="{BB962C8B-B14F-4D97-AF65-F5344CB8AC3E}">
        <p14:creationId xmlns:p14="http://schemas.microsoft.com/office/powerpoint/2010/main" val="51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interpretacja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[za:] Bibianna Bałaj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prezentacja do wykładu „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Okulografia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w naukach społecznych”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http://fizyka.umk.pl/~jacek/dydaktyka/et/</a:t>
            </a:r>
            <a:endParaRPr lang="pl-PL" altLang="pl-PL" sz="1200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3" y="1530077"/>
            <a:ext cx="141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Fiksacje:</a:t>
            </a:r>
          </a:p>
        </p:txBody>
      </p:sp>
      <p:pic>
        <p:nvPicPr>
          <p:cNvPr id="11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193"/>
            <a:ext cx="7632848" cy="28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7544" y="5229200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Rayner, K., &amp;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Castelhano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M. S. (2007).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Eye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movements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during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reading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scene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perception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,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visual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search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, and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while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looking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at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print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advertisements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. Visual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advertising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.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Hillsdale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NJ: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Erlbaum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.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http://www.queensu.ca/psychology/QVCLCastelhano/Publications/2007-RaynerCastelhanoCHPT.pdf</a:t>
            </a:r>
          </a:p>
        </p:txBody>
      </p:sp>
    </p:spTree>
    <p:extLst>
      <p:ext uri="{BB962C8B-B14F-4D97-AF65-F5344CB8AC3E}">
        <p14:creationId xmlns:p14="http://schemas.microsoft.com/office/powerpoint/2010/main" val="3816932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interpretacja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Bibianna Bałaj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prezentacja do wykładu „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Okulografia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w naukach społecznych”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http://fizyka.umk.pl/~jacek/dydaktyka/et/</a:t>
            </a:r>
            <a:endParaRPr lang="pl-PL" altLang="pl-PL" sz="1200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3" y="1530077"/>
            <a:ext cx="1297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/>
              <a:t>Sakady</a:t>
            </a:r>
            <a:r>
              <a:rPr lang="pl-PL" sz="2800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73021" y="2053297"/>
            <a:ext cx="85328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Tx/>
              <a:buChar char="-"/>
            </a:pPr>
            <a:r>
              <a:rPr lang="pl-PL" sz="2000" dirty="0"/>
              <a:t>liczba </a:t>
            </a:r>
            <a:r>
              <a:rPr lang="pl-PL" sz="2000" dirty="0" err="1"/>
              <a:t>sakad</a:t>
            </a:r>
            <a:r>
              <a:rPr lang="pl-PL" sz="2000" dirty="0"/>
              <a:t> jest równa (±1) liczbie fiksacji → nie ma dodatkowej informacji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średnia amplituda </a:t>
            </a:r>
            <a:r>
              <a:rPr lang="pl-PL" sz="2000" dirty="0" err="1"/>
              <a:t>sakad</a:t>
            </a:r>
            <a:r>
              <a:rPr lang="pl-PL" sz="2000" dirty="0"/>
              <a:t> – lokalny/globalny </a:t>
            </a:r>
            <a:r>
              <a:rPr lang="pl-PL" sz="2000" b="1" dirty="0"/>
              <a:t>skaning wzrokowy</a:t>
            </a:r>
            <a:r>
              <a:rPr lang="pl-PL" sz="2000" dirty="0"/>
              <a:t> (por. entropia);</a:t>
            </a:r>
            <a:br>
              <a:rPr lang="pl-PL" sz="2000" dirty="0"/>
            </a:br>
            <a:r>
              <a:rPr lang="pl-PL" sz="2000" dirty="0"/>
              <a:t>ten parametr może różnicować ekspertów i nowicjuszy (np. analiza zdjęć RTG)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suma amplitud </a:t>
            </a:r>
            <a:r>
              <a:rPr lang="pl-PL" sz="2000" dirty="0" err="1"/>
              <a:t>sakad</a:t>
            </a:r>
            <a:r>
              <a:rPr lang="pl-PL" sz="2000" dirty="0"/>
              <a:t> = całkowita droga spojrzenia – stopień eksploracji obrazu</a:t>
            </a:r>
          </a:p>
          <a:p>
            <a:pPr marL="179388" indent="-179388">
              <a:buFontTx/>
              <a:buChar char="-"/>
            </a:pPr>
            <a:r>
              <a:rPr lang="pl-PL" sz="2000" dirty="0"/>
              <a:t>prędkość </a:t>
            </a:r>
            <a:r>
              <a:rPr lang="pl-PL" sz="2000" dirty="0" err="1"/>
              <a:t>sakad</a:t>
            </a:r>
            <a:r>
              <a:rPr lang="pl-PL" sz="2000" dirty="0"/>
              <a:t> – jest liniową funkcją ich długości (gdy mniejsze niż 20°)</a:t>
            </a:r>
            <a:br>
              <a:rPr lang="pl-PL" sz="2000" dirty="0"/>
            </a:br>
            <a:r>
              <a:rPr lang="pl-PL" sz="2000" dirty="0"/>
              <a:t>prędkość </a:t>
            </a:r>
            <a:r>
              <a:rPr lang="pl-PL" sz="2000" dirty="0" err="1"/>
              <a:t>sakad</a:t>
            </a:r>
            <a:r>
              <a:rPr lang="pl-PL" sz="2000" dirty="0"/>
              <a:t> zależy też od jasności oświetlenia (wolniejsze gdy ciemne)</a:t>
            </a:r>
          </a:p>
        </p:txBody>
      </p:sp>
    </p:spTree>
    <p:extLst>
      <p:ext uri="{BB962C8B-B14F-4D97-AF65-F5344CB8AC3E}">
        <p14:creationId xmlns:p14="http://schemas.microsoft.com/office/powerpoint/2010/main" val="172736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33265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Zdarzenia: interpretacja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Bibianna Bałaj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prezentacja do wykładu „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cs typeface="+mn-cs"/>
              </a:rPr>
              <a:t>Okulografia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w naukach społecznych”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http://fizyka.umk.pl/~jacek/dydaktyka/et/</a:t>
            </a:r>
            <a:endParaRPr lang="pl-PL" altLang="pl-PL" sz="1200" dirty="0">
              <a:solidFill>
                <a:srgbClr val="000000"/>
              </a:solidFill>
              <a:effectLst/>
              <a:cs typeface="+mn-cs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539552" y="1556792"/>
            <a:ext cx="8133571" cy="1231106"/>
            <a:chOff x="652879" y="3978349"/>
            <a:chExt cx="8133571" cy="1231106"/>
          </a:xfrm>
        </p:grpSpPr>
        <p:sp>
          <p:nvSpPr>
            <p:cNvPr id="12" name="pole tekstowe 11"/>
            <p:cNvSpPr txBox="1"/>
            <p:nvPr/>
          </p:nvSpPr>
          <p:spPr>
            <a:xfrm>
              <a:off x="652879" y="3978349"/>
              <a:ext cx="19255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Mrugnięcia: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86347" y="4501569"/>
              <a:ext cx="81001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pl-PL" sz="2000" dirty="0"/>
                <a:t>częściej mrugamy przy dużym wysiłku poznawczym, </a:t>
              </a:r>
              <a:r>
                <a:rPr lang="pl-PL" sz="2000" b="1" dirty="0"/>
                <a:t>zaangażowaniu</a:t>
              </a:r>
            </a:p>
            <a:p>
              <a:pPr marL="179388" indent="-179388">
                <a:buFontTx/>
                <a:buChar char="-"/>
              </a:pPr>
              <a:r>
                <a:rPr lang="pl-PL" sz="2000" dirty="0"/>
                <a:t>ale gdy naszym zadaniem jest „uważne przyjrzenie się” mrugnięć jest mniej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42885" y="3212976"/>
            <a:ext cx="8221479" cy="1538883"/>
            <a:chOff x="652879" y="3978349"/>
            <a:chExt cx="8221479" cy="1538883"/>
          </a:xfrm>
        </p:grpSpPr>
        <p:sp>
          <p:nvSpPr>
            <p:cNvPr id="10" name="pole tekstowe 9"/>
            <p:cNvSpPr txBox="1"/>
            <p:nvPr/>
          </p:nvSpPr>
          <p:spPr>
            <a:xfrm>
              <a:off x="652879" y="3978349"/>
              <a:ext cx="2805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Szerokość źrenicy: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686347" y="4501569"/>
              <a:ext cx="81880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pl-PL" sz="2000" dirty="0"/>
                <a:t>jest oczywistą funkcją jasności światła oświetlającego oczy</a:t>
              </a:r>
            </a:p>
            <a:p>
              <a:pPr marL="179388" indent="-179388">
                <a:buFontTx/>
                <a:buChar char="-"/>
              </a:pPr>
              <a:r>
                <a:rPr lang="pl-PL" sz="2000" dirty="0"/>
                <a:t>ale też świadczy o </a:t>
              </a:r>
              <a:r>
                <a:rPr lang="pl-PL" sz="2000" b="1" dirty="0"/>
                <a:t>pobudzeniu</a:t>
              </a:r>
              <a:br>
                <a:rPr lang="pl-PL" sz="2000" dirty="0"/>
              </a:br>
              <a:r>
                <a:rPr lang="pl-PL" sz="2000" dirty="0"/>
                <a:t>(kontrola </a:t>
              </a:r>
              <a:r>
                <a:rPr lang="pl-PL" sz="2000" dirty="0" err="1"/>
                <a:t>uwagowa</a:t>
              </a:r>
              <a:r>
                <a:rPr lang="pl-PL" sz="2000" dirty="0"/>
                <a:t>, obciążenie i pośrednio trudności, jakie sprawia zadanie)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3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48478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Eksperyment Johna K. Stevensa: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7661" y="6115362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John K. Stevens i in.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Paralysis Of The Awake Human: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en-US" altLang="pl-PL" sz="1200" i="1" dirty="0">
                <a:solidFill>
                  <a:srgbClr val="000000"/>
                </a:solidFill>
                <a:effectLst/>
                <a:cs typeface="+mn-cs"/>
              </a:rPr>
              <a:t>Visual Perceptions</a:t>
            </a:r>
            <a:r>
              <a:rPr lang="en-US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Vision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Research 16 (1976)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https://pdfs.semanticscholar.org/8567/8b73e4f918f05244b66ca2a9f65ef89ed3d9.pdf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0" y="1905744"/>
            <a:ext cx="4349703" cy="37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767124" y="1772816"/>
            <a:ext cx="440652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Przy częściowym paraliżu (sama kurara)</a:t>
            </a:r>
            <a:br>
              <a:rPr lang="pl-PL" sz="2000" dirty="0"/>
            </a:br>
            <a:r>
              <a:rPr lang="pl-PL" sz="2000" dirty="0"/>
              <a:t>świadome </a:t>
            </a:r>
            <a:r>
              <a:rPr lang="pl-PL" sz="2000" dirty="0" err="1"/>
              <a:t>sakady</a:t>
            </a:r>
            <a:r>
              <a:rPr lang="pl-PL" sz="2000" dirty="0"/>
              <a:t> powodowały</a:t>
            </a:r>
          </a:p>
          <a:p>
            <a:r>
              <a:rPr lang="pl-PL" sz="2000" dirty="0"/>
              <a:t>przemieszczenie obrazu, a nie jego ruch</a:t>
            </a:r>
          </a:p>
          <a:p>
            <a:r>
              <a:rPr lang="pl-PL" sz="2000" dirty="0"/>
              <a:t>(znika i pojawia się przesunięty)</a:t>
            </a:r>
          </a:p>
          <a:p>
            <a:r>
              <a:rPr lang="pl-PL" sz="2000" i="1" dirty="0">
                <a:solidFill>
                  <a:srgbClr val="0070C0"/>
                </a:solidFill>
              </a:rPr>
              <a:t>Jumping</a:t>
            </a:r>
            <a:r>
              <a:rPr lang="pl-PL" sz="2000" dirty="0"/>
              <a:t> (</a:t>
            </a:r>
            <a:r>
              <a:rPr lang="pl-PL" sz="2000" dirty="0" err="1"/>
              <a:t>sakady</a:t>
            </a:r>
            <a:r>
              <a:rPr lang="pl-PL" sz="2000" dirty="0"/>
              <a:t>) i wolny dryf (dryf oka)</a:t>
            </a:r>
          </a:p>
          <a:p>
            <a:endParaRPr lang="pl-PL" sz="800" dirty="0"/>
          </a:p>
          <a:p>
            <a:r>
              <a:rPr lang="pl-PL" sz="2000" dirty="0"/>
              <a:t>Tendencja do przypisywania ruchu </a:t>
            </a:r>
            <a:br>
              <a:rPr lang="pl-PL" sz="2000" dirty="0"/>
            </a:br>
            <a:r>
              <a:rPr lang="pl-PL" sz="2000" dirty="0"/>
              <a:t>otoczeniu, a nie oczom, co wskazuje na</a:t>
            </a:r>
          </a:p>
          <a:p>
            <a:r>
              <a:rPr lang="pl-PL" sz="2000" dirty="0"/>
              <a:t>problem z integracją sensoryczną</a:t>
            </a:r>
          </a:p>
          <a:p>
            <a:endParaRPr lang="pl-PL" sz="800" dirty="0"/>
          </a:p>
          <a:p>
            <a:r>
              <a:rPr lang="pl-PL" sz="2000" b="1" dirty="0"/>
              <a:t>Wniosek:</a:t>
            </a:r>
            <a:r>
              <a:rPr lang="pl-PL" sz="2000" dirty="0"/>
              <a:t> postrzeganie przestrzeni nie </a:t>
            </a:r>
          </a:p>
          <a:p>
            <a:r>
              <a:rPr lang="pl-PL" sz="2000" dirty="0"/>
              <a:t>jest tylko efektem działania zmysłów,</a:t>
            </a:r>
          </a:p>
          <a:p>
            <a:r>
              <a:rPr lang="pl-PL" sz="2000" dirty="0"/>
              <a:t>ale również zaplanowanych ruchów oczu</a:t>
            </a:r>
          </a:p>
        </p:txBody>
      </p:sp>
    </p:spTree>
    <p:extLst>
      <p:ext uri="{BB962C8B-B14F-4D97-AF65-F5344CB8AC3E}">
        <p14:creationId xmlns:p14="http://schemas.microsoft.com/office/powerpoint/2010/main" val="42604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 – zdarzenia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56190"/>
              </p:ext>
            </p:extLst>
          </p:nvPr>
        </p:nvGraphicFramePr>
        <p:xfrm>
          <a:off x="611560" y="1340768"/>
          <a:ext cx="7920880" cy="521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3185">
                <a:tc>
                  <a:txBody>
                    <a:bodyPr/>
                    <a:lstStyle/>
                    <a:p>
                      <a:r>
                        <a:rPr lang="pl-PL" dirty="0"/>
                        <a:t>Zdarzenie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Czas trwania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Długość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Prędkość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27">
                <a:tc>
                  <a:txBody>
                    <a:bodyPr/>
                    <a:lstStyle/>
                    <a:p>
                      <a:r>
                        <a:rPr lang="pl-PL" dirty="0"/>
                        <a:t>Fiksacja (</a:t>
                      </a:r>
                      <a:r>
                        <a:rPr lang="pl-PL" i="1" u="none" dirty="0" err="1"/>
                        <a:t>fixation</a:t>
                      </a:r>
                      <a:r>
                        <a:rPr lang="pl-PL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200-300 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15">
                <a:tc>
                  <a:txBody>
                    <a:bodyPr/>
                    <a:lstStyle/>
                    <a:p>
                      <a:r>
                        <a:rPr lang="pl-PL" dirty="0" err="1"/>
                        <a:t>Sakada</a:t>
                      </a:r>
                      <a:r>
                        <a:rPr lang="pl-PL" dirty="0"/>
                        <a:t> (</a:t>
                      </a:r>
                      <a:r>
                        <a:rPr lang="pl-PL" i="1" dirty="0" err="1"/>
                        <a:t>saccade</a:t>
                      </a:r>
                      <a:r>
                        <a:rPr lang="pl-PL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30-80 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4-20°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300-500°/s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pl-PL" dirty="0"/>
                        <a:t>Glisada (</a:t>
                      </a:r>
                      <a:r>
                        <a:rPr lang="pl-PL" i="1" dirty="0" err="1"/>
                        <a:t>glissade</a:t>
                      </a:r>
                      <a:r>
                        <a:rPr lang="pl-PL" dirty="0"/>
                        <a:t>)</a:t>
                      </a:r>
                      <a:br>
                        <a:rPr lang="pl-PL" dirty="0"/>
                      </a:br>
                      <a:r>
                        <a:rPr lang="pl-PL" dirty="0"/>
                        <a:t>- dociągnięcie oka do położenia bodźca, 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korekta po </a:t>
                      </a:r>
                      <a:r>
                        <a:rPr lang="pl-PL" dirty="0" err="1"/>
                        <a:t>sakadzie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10-40 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0.5-2°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20-140°/s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Gładkie podążanie</a:t>
                      </a:r>
                      <a:br>
                        <a:rPr lang="pl-PL" dirty="0"/>
                      </a:br>
                      <a:r>
                        <a:rPr lang="pl-PL" dirty="0"/>
                        <a:t>(</a:t>
                      </a:r>
                      <a:r>
                        <a:rPr lang="pl-PL" i="1" dirty="0" err="1"/>
                        <a:t>smooth</a:t>
                      </a:r>
                      <a:r>
                        <a:rPr lang="pl-PL" i="1" dirty="0"/>
                        <a:t> </a:t>
                      </a:r>
                      <a:r>
                        <a:rPr lang="pl-PL" i="1" dirty="0" err="1"/>
                        <a:t>pursuit</a:t>
                      </a:r>
                      <a:r>
                        <a:rPr lang="pl-PL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10-30°/s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Dryft (</a:t>
                      </a:r>
                      <a:r>
                        <a:rPr lang="pl-PL" i="1" dirty="0" err="1"/>
                        <a:t>drift</a:t>
                      </a:r>
                      <a:r>
                        <a:rPr lang="pl-PL" dirty="0"/>
                        <a:t>)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– powolne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wysunięcie</a:t>
                      </a:r>
                      <a:r>
                        <a:rPr lang="pl-PL" baseline="0" dirty="0"/>
                        <a:t> punktu spojrzenia z centrum fiksacji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200-1000</a:t>
                      </a:r>
                      <a:r>
                        <a:rPr lang="pl-PL" baseline="0" dirty="0"/>
                        <a:t> ms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1-60’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6-25’/s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 err="1"/>
                        <a:t>Mikrosakada</a:t>
                      </a:r>
                      <a:r>
                        <a:rPr lang="pl-PL" dirty="0"/>
                        <a:t> (</a:t>
                      </a:r>
                      <a:r>
                        <a:rPr lang="pl-PL" i="1" dirty="0" err="1"/>
                        <a:t>microsaccade</a:t>
                      </a:r>
                      <a:r>
                        <a:rPr lang="pl-PL" i="1" dirty="0"/>
                        <a:t>) </a:t>
                      </a:r>
                      <a:r>
                        <a:rPr lang="pl-PL" i="0" dirty="0"/>
                        <a:t>–</a:t>
                      </a:r>
                      <a:r>
                        <a:rPr lang="pl-PL" i="0" baseline="0" dirty="0"/>
                        <a:t> powrót do bodźca, szybkie skorygowanie dryfu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  <a:r>
                        <a:rPr lang="pl-PL" baseline="0" dirty="0"/>
                        <a:t>-30 ms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10-40’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15-50°/s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r>
                        <a:rPr lang="pl-PL" dirty="0"/>
                        <a:t>Tremor – drżenie mięśni oka, pobudzanie nerwów oka (?)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 1’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&lt; 20’/s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499992" y="5661248"/>
            <a:ext cx="4176464" cy="101566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>
                <a:solidFill>
                  <a:schemeClr val="bg1"/>
                </a:solidFill>
              </a:rPr>
              <a:t>Termin „</a:t>
            </a:r>
            <a:r>
              <a:rPr lang="pl-PL" sz="2000" dirty="0" err="1">
                <a:solidFill>
                  <a:schemeClr val="bg1"/>
                </a:solidFill>
              </a:rPr>
              <a:t>mikrosakady</a:t>
            </a:r>
            <a:r>
              <a:rPr lang="pl-PL" sz="2000" dirty="0">
                <a:solidFill>
                  <a:schemeClr val="bg1"/>
                </a:solidFill>
              </a:rPr>
              <a:t>” jest czasem używany szerzej na określenie całego ruchu oczu w trakcie fiksacji</a:t>
            </a:r>
          </a:p>
        </p:txBody>
      </p:sp>
    </p:spTree>
    <p:extLst>
      <p:ext uri="{BB962C8B-B14F-4D97-AF65-F5344CB8AC3E}">
        <p14:creationId xmlns:p14="http://schemas.microsoft.com/office/powerpoint/2010/main" val="13480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 – zdarzenia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827584" y="52292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3851920" y="1635083"/>
            <a:ext cx="1296144" cy="1368152"/>
            <a:chOff x="2411760" y="1844824"/>
            <a:chExt cx="1296144" cy="1368152"/>
          </a:xfrm>
        </p:grpSpPr>
        <p:cxnSp>
          <p:nvCxnSpPr>
            <p:cNvPr id="9" name="Łącznik prostoliniowy 8"/>
            <p:cNvCxnSpPr/>
            <p:nvPr/>
          </p:nvCxnSpPr>
          <p:spPr>
            <a:xfrm>
              <a:off x="3023828" y="1844824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2411760" y="2528900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lipsa 6"/>
          <p:cNvSpPr/>
          <p:nvPr/>
        </p:nvSpPr>
        <p:spPr>
          <a:xfrm>
            <a:off x="4943164" y="25140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4463988" y="2319159"/>
            <a:ext cx="540060" cy="2457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V="1">
            <a:off x="1259632" y="2564904"/>
            <a:ext cx="3744416" cy="30963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 flipV="1">
            <a:off x="2987824" y="2006842"/>
            <a:ext cx="1476164" cy="31231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3023828" y="2036563"/>
            <a:ext cx="1440160" cy="282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4031940" y="1887111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4143293" y="5406315"/>
            <a:ext cx="4605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Schemat nie zachowuje skali </a:t>
            </a:r>
            <a:br>
              <a:rPr lang="pl-PL" sz="2400" dirty="0"/>
            </a:br>
            <a:r>
              <a:rPr lang="pl-PL" sz="2400" dirty="0"/>
              <a:t>rzeczywistych wielkości ruchów oka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390862" y="4787860"/>
            <a:ext cx="8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fiksacja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3275856" y="4005064"/>
            <a:ext cx="82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sakada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891849" y="184482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glisada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4019271" y="1265751"/>
            <a:ext cx="8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fiksacja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3288240" y="2276872"/>
            <a:ext cx="56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dryf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2987824" y="1556792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mikrosakada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6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9" grpId="0" animBg="1"/>
      <p:bldP spid="19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60912</TotalTime>
  <Words>4065</Words>
  <Application>Microsoft Office PowerPoint</Application>
  <PresentationFormat>Pokaz na ekranie (4:3)</PresentationFormat>
  <Paragraphs>508</Paragraphs>
  <Slides>62</Slides>
  <Notes>43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7" baseType="lpstr">
      <vt:lpstr>Arial</vt:lpstr>
      <vt:lpstr>Calibri</vt:lpstr>
      <vt:lpstr>Cambria Math</vt:lpstr>
      <vt:lpstr>Times New Roman</vt:lpstr>
      <vt:lpstr>Motyw pakietu Office</vt:lpstr>
      <vt:lpstr>Rodzaje ruchów oczu Analiza danych okulograficznych</vt:lpstr>
      <vt:lpstr>Ruchy oczu</vt:lpstr>
      <vt:lpstr>Ruchy oczu</vt:lpstr>
      <vt:lpstr>Ruchy oczu</vt:lpstr>
      <vt:lpstr>Ruchy oczu</vt:lpstr>
      <vt:lpstr>Ruchy oczu</vt:lpstr>
      <vt:lpstr>Ruchy oczu</vt:lpstr>
      <vt:lpstr>Ruchy oczu – zdarzenia</vt:lpstr>
      <vt:lpstr>Ruchy oczu – zdarzenia</vt:lpstr>
      <vt:lpstr>Oczopląs (łac./ang. nystagmus)</vt:lpstr>
      <vt:lpstr>Oczopląs (łac./ang. nystagmus)</vt:lpstr>
      <vt:lpstr>Oczopląs wrodzony</vt:lpstr>
      <vt:lpstr>Oczopląs błędnikowy</vt:lpstr>
      <vt:lpstr>Oczopląs błędnikowy</vt:lpstr>
      <vt:lpstr>Oczopląs błędnikowy</vt:lpstr>
      <vt:lpstr>Oczopląs błędnikowy</vt:lpstr>
      <vt:lpstr>Oczopląs błędnikowy</vt:lpstr>
      <vt:lpstr>Od eksploracji do fiksacji</vt:lpstr>
      <vt:lpstr>Od eksploracji do fiksacji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349</cp:revision>
  <dcterms:created xsi:type="dcterms:W3CDTF">2017-02-25T17:52:06Z</dcterms:created>
  <dcterms:modified xsi:type="dcterms:W3CDTF">2021-06-05T10:43:36Z</dcterms:modified>
</cp:coreProperties>
</file>