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8" r:id="rId4"/>
    <p:sldId id="259" r:id="rId5"/>
    <p:sldId id="260" r:id="rId6"/>
    <p:sldId id="266" r:id="rId7"/>
    <p:sldId id="278" r:id="rId8"/>
    <p:sldId id="283" r:id="rId9"/>
    <p:sldId id="262" r:id="rId10"/>
    <p:sldId id="279" r:id="rId11"/>
    <p:sldId id="280" r:id="rId12"/>
    <p:sldId id="276" r:id="rId13"/>
    <p:sldId id="270" r:id="rId14"/>
    <p:sldId id="261" r:id="rId15"/>
    <p:sldId id="263" r:id="rId16"/>
    <p:sldId id="267" r:id="rId17"/>
    <p:sldId id="271" r:id="rId18"/>
    <p:sldId id="282" r:id="rId19"/>
    <p:sldId id="277" r:id="rId20"/>
    <p:sldId id="272" r:id="rId21"/>
    <p:sldId id="274" r:id="rId22"/>
    <p:sldId id="275" r:id="rId23"/>
    <p:sldId id="28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49C040"/>
    <a:srgbClr val="55B050"/>
    <a:srgbClr val="FFCCFF"/>
    <a:srgbClr val="FFCCCC"/>
    <a:srgbClr val="7D7C47"/>
    <a:srgbClr val="009900"/>
    <a:srgbClr val="CCFFCC"/>
    <a:srgbClr val="FF66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F9B7-CCF2-4421-A1F2-5008CAC38464}" type="datetimeFigureOut">
              <a:rPr lang="pl-PL" smtClean="0"/>
              <a:pPr/>
              <a:t>2018-06-08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6257-3B70-42FE-9515-9B47ECF3B3A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proces uprzednio zdefiniowany 6"/>
          <p:cNvSpPr/>
          <p:nvPr/>
        </p:nvSpPr>
        <p:spPr>
          <a:xfrm>
            <a:off x="2555776" y="3212975"/>
            <a:ext cx="4104456" cy="800089"/>
          </a:xfrm>
          <a:prstGeom prst="flowChartPredefined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63688" y="1412777"/>
            <a:ext cx="5616624" cy="1368152"/>
          </a:xfrm>
        </p:spPr>
        <p:txBody>
          <a:bodyPr/>
          <a:lstStyle/>
          <a:p>
            <a:r>
              <a:rPr lang="pl-PL" dirty="0" err="1" smtClean="0">
                <a:latin typeface="+mn-lt"/>
              </a:rPr>
              <a:t>Okulografia</a:t>
            </a:r>
            <a:endParaRPr lang="pl-PL" dirty="0">
              <a:latin typeface="+mn-lt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059832" y="3212976"/>
            <a:ext cx="3096344" cy="79208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Agata Zasiadczyk</a:t>
            </a:r>
          </a:p>
          <a:p>
            <a:r>
              <a:rPr lang="pl-PL" dirty="0" smtClean="0"/>
              <a:t>Alicja Dobrzykowska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9512" y="2420888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3068960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79512" y="3717032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36510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1052736"/>
            <a:ext cx="1080120" cy="1008112"/>
          </a:xfrm>
          <a:prstGeom prst="ellipse">
            <a:avLst/>
          </a:prstGeom>
          <a:solidFill>
            <a:srgbClr val="7BA59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inne</a:t>
            </a:r>
            <a:endParaRPr lang="pl-PL" sz="24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2195736" y="1196752"/>
            <a:ext cx="64807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79512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2123728" y="5949280"/>
            <a:ext cx="4968552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</a:t>
            </a:r>
            <a:endParaRPr lang="pl-PL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79512" y="404664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Znaki interpunkcyjne</a:t>
            </a:r>
            <a:endParaRPr lang="pl-PL" dirty="0"/>
          </a:p>
        </p:txBody>
      </p:sp>
      <p:sp>
        <p:nvSpPr>
          <p:cNvPr id="46" name="Prostokąt zaokrąglony 45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Błyskawica 47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Strzałka zawracania 53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Uśmiechnięta buźka 54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ole tekstowe 55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7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43" name="Elipsa 42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9512" y="2420888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3068960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79512" y="3717032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36510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908720"/>
            <a:ext cx="1296144" cy="115212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więcej</a:t>
            </a:r>
            <a:endParaRPr lang="pl-PL" sz="21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2195736" y="1196752"/>
            <a:ext cx="64807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79512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: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?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!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!!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2123728" y="5949280"/>
            <a:ext cx="4968552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2411760" y="278092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</a:t>
            </a:r>
            <a:r>
              <a:rPr lang="pl-PL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_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</a:t>
            </a:r>
            <a:endParaRPr lang="pl-PL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Prostokąt zaokrąglony 48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Błyskawica 49"/>
          <p:cNvSpPr/>
          <p:nvPr/>
        </p:nvSpPr>
        <p:spPr>
          <a:xfrm>
            <a:off x="7812360" y="692696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trzałka zawracania 50"/>
          <p:cNvSpPr/>
          <p:nvPr/>
        </p:nvSpPr>
        <p:spPr>
          <a:xfrm>
            <a:off x="7812360" y="1844824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Uśmiechnięta buźka 51"/>
          <p:cNvSpPr/>
          <p:nvPr/>
        </p:nvSpPr>
        <p:spPr>
          <a:xfrm>
            <a:off x="7740352" y="3140968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ole tekstowe 52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539552" y="69269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Spacja?</a:t>
            </a:r>
            <a:endParaRPr lang="pl-PL" dirty="0"/>
          </a:p>
        </p:txBody>
      </p:sp>
      <p:sp>
        <p:nvSpPr>
          <p:cNvPr id="37" name="Elipsa 36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4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Prostokąt zaokrąglony 42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Błyskawica 43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trzałka zawracania 45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8" name="Uśmiechnięta buźka 47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ole tekstowe 53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5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56" name="pole tekstowe 55"/>
          <p:cNvSpPr txBox="1"/>
          <p:nvPr/>
        </p:nvSpPr>
        <p:spPr>
          <a:xfrm>
            <a:off x="6372200" y="50131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Spacja?</a:t>
            </a:r>
            <a:endParaRPr lang="pl-PL" dirty="0"/>
          </a:p>
        </p:txBody>
      </p:sp>
      <p:cxnSp>
        <p:nvCxnSpPr>
          <p:cNvPr id="57" name="Łącznik prosty ze strzałką 56"/>
          <p:cNvCxnSpPr/>
          <p:nvPr/>
        </p:nvCxnSpPr>
        <p:spPr>
          <a:xfrm flipH="1">
            <a:off x="6300192" y="5373216"/>
            <a:ext cx="21602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V="1">
            <a:off x="2555776" y="4653136"/>
            <a:ext cx="3600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1691680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Liczby?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9512" y="2060848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Anna</a:t>
            </a:r>
            <a:endParaRPr lang="pl-PL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9512" y="2708920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79512" y="3356992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00506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1052736"/>
            <a:ext cx="1080120" cy="1008112"/>
          </a:xfrm>
          <a:prstGeom prst="ellipse">
            <a:avLst/>
          </a:prstGeom>
          <a:solidFill>
            <a:srgbClr val="7BA59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inne</a:t>
            </a:r>
            <a:endParaRPr lang="pl-PL" sz="24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79512" y="13407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D7C4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Prostokąt zaokrąglony 36"/>
          <p:cNvSpPr/>
          <p:nvPr/>
        </p:nvSpPr>
        <p:spPr>
          <a:xfrm>
            <a:off x="2123728" y="5949280"/>
            <a:ext cx="4968552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2843808" y="6093296"/>
            <a:ext cx="432048" cy="360040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2195736" y="6093296"/>
            <a:ext cx="432048" cy="360040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2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79512" y="551723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 każdej chwili można wrócić do bąbelka, kierując na niego wzrok</a:t>
            </a:r>
            <a:endParaRPr lang="pl-PL" sz="1200" dirty="0"/>
          </a:p>
        </p:txBody>
      </p:sp>
      <p:cxnSp>
        <p:nvCxnSpPr>
          <p:cNvPr id="49" name="Łącznik prosty ze strzałką 48"/>
          <p:cNvCxnSpPr/>
          <p:nvPr/>
        </p:nvCxnSpPr>
        <p:spPr>
          <a:xfrm>
            <a:off x="1547664" y="609329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ostokąt zaokrąglony 50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Błyskawica 51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Strzałka zawracania 52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4" name="Uśmiechnięta buźka 53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4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50" name="Elipsa 4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</a:t>
            </a:r>
            <a:endParaRPr lang="pl-PL" sz="4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07504" y="184482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Anna</a:t>
            </a:r>
            <a:endParaRPr lang="pl-PL" sz="2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07504" y="2492896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ln w="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07504" y="3212976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07504" y="3933056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2123728" y="5949280"/>
            <a:ext cx="5112568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tx1"/>
                </a:solidFill>
              </a:rPr>
              <a:t>,ę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1052736"/>
            <a:ext cx="1080120" cy="100811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inne</a:t>
            </a:r>
            <a:endParaRPr lang="pl-PL" sz="24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79512" y="9087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1547664" y="609329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179512" y="551723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 każdej chwili można wrócić do bąbelka, kierując na niego wzrok</a:t>
            </a:r>
            <a:endParaRPr lang="pl-PL" sz="1200" dirty="0"/>
          </a:p>
        </p:txBody>
      </p:sp>
      <p:sp>
        <p:nvSpPr>
          <p:cNvPr id="28" name="Elipsa 27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an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ipsa 30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</a:t>
            </a:r>
            <a:endParaRPr lang="pl-PL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2699792" y="6093296"/>
            <a:ext cx="432048" cy="360040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2195736" y="6093296"/>
            <a:ext cx="432048" cy="360040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2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203848" y="6093296"/>
            <a:ext cx="432048" cy="368424"/>
          </a:xfrm>
          <a:prstGeom prst="ellipse">
            <a:avLst/>
          </a:prstGeom>
          <a:solidFill>
            <a:srgbClr val="7F7F7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3707904" y="6093296"/>
            <a:ext cx="432048" cy="36004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5796136" y="2924944"/>
            <a:ext cx="720080" cy="656456"/>
          </a:xfrm>
          <a:prstGeom prst="ellipse">
            <a:avLst/>
          </a:prstGeom>
          <a:solidFill>
            <a:srgbClr val="7F7F7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4716016" y="6093296"/>
            <a:ext cx="432048" cy="360040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4716016" y="4221088"/>
            <a:ext cx="720080" cy="65645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Elipsa 45"/>
          <p:cNvSpPr/>
          <p:nvPr/>
        </p:nvSpPr>
        <p:spPr>
          <a:xfrm>
            <a:off x="5724128" y="6093296"/>
            <a:ext cx="432048" cy="360040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2555776" y="2924944"/>
            <a:ext cx="720080" cy="65645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4211960" y="6093296"/>
            <a:ext cx="432048" cy="368424"/>
          </a:xfrm>
          <a:prstGeom prst="ellipse">
            <a:avLst/>
          </a:prstGeom>
          <a:solidFill>
            <a:srgbClr val="7F7F7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8" name="Elipsa 47"/>
          <p:cNvSpPr/>
          <p:nvPr/>
        </p:nvSpPr>
        <p:spPr>
          <a:xfrm>
            <a:off x="5220072" y="6093296"/>
            <a:ext cx="432048" cy="360040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2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6732240" y="6093296"/>
            <a:ext cx="432048" cy="360040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2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Prostokąt zaokrąglony 50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Błyskawica 41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Strzałka zawracania 49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Uśmiechnięta buźka 55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pole tekstowe 56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8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59" name="Elipsa 58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Elipsa 59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6228184" y="6093296"/>
            <a:ext cx="432048" cy="368424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2" name="Elipsa 61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Elipsa 62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Elipsa 6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5" name="Elipsa 64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3051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2766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  fiksacji, za pomocą której wybieramy daną literę, pokazuje nam się dalsze menu dotyczące stricte jej:</a:t>
            </a:r>
          </a:p>
          <a:p>
            <a:pPr lvl="1" fontAlgn="base"/>
            <a:r>
              <a:rPr lang="pl-PL" dirty="0" smtClean="0"/>
              <a:t>najczęściej używane po niej litery </a:t>
            </a:r>
          </a:p>
          <a:p>
            <a:pPr lvl="1" fontAlgn="base"/>
            <a:r>
              <a:rPr lang="pl-PL" dirty="0" smtClean="0"/>
              <a:t>podpowiedzi typowych połączeń  liter dla danego języka (jeśli w jej przypadku występują)</a:t>
            </a:r>
          </a:p>
          <a:p>
            <a:endParaRPr lang="pl-PL" dirty="0" smtClean="0"/>
          </a:p>
          <a:p>
            <a:r>
              <a:rPr lang="pl-PL" dirty="0" smtClean="0"/>
              <a:t>Każdy język posiada pewne typowe dla niego częste połączenia liter. Dla języka polskiego charakterystyczne są dwuznaki </a:t>
            </a:r>
            <a:r>
              <a:rPr lang="pl-PL" dirty="0" err="1" smtClean="0"/>
              <a:t>ch</a:t>
            </a:r>
            <a:r>
              <a:rPr lang="pl-PL" dirty="0" smtClean="0"/>
              <a:t>, cz, </a:t>
            </a:r>
            <a:r>
              <a:rPr lang="pl-PL" dirty="0" err="1" smtClean="0"/>
              <a:t>dz</a:t>
            </a:r>
            <a:r>
              <a:rPr lang="pl-PL" dirty="0" smtClean="0"/>
              <a:t>, </a:t>
            </a:r>
            <a:r>
              <a:rPr lang="pl-PL" dirty="0" err="1" smtClean="0"/>
              <a:t>dź</a:t>
            </a:r>
            <a:r>
              <a:rPr lang="pl-PL" dirty="0" smtClean="0"/>
              <a:t>, </a:t>
            </a:r>
            <a:r>
              <a:rPr lang="pl-PL" dirty="0" err="1" smtClean="0"/>
              <a:t>dż</a:t>
            </a:r>
            <a:r>
              <a:rPr lang="pl-PL" dirty="0" smtClean="0"/>
              <a:t>, </a:t>
            </a:r>
            <a:r>
              <a:rPr lang="pl-PL" dirty="0" err="1" smtClean="0"/>
              <a:t>rz</a:t>
            </a:r>
            <a:r>
              <a:rPr lang="pl-PL" dirty="0" smtClean="0"/>
              <a:t> i  sz.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Opcjonalnie: </a:t>
            </a:r>
          </a:p>
          <a:p>
            <a:pPr lvl="1"/>
            <a:r>
              <a:rPr lang="pl-PL" dirty="0" smtClean="0"/>
              <a:t>Można dodać gesty do łatwiejszego operowania na polu tekstowym np.: </a:t>
            </a:r>
          </a:p>
          <a:p>
            <a:pPr lvl="2" fontAlgn="base"/>
            <a:r>
              <a:rPr lang="pl-PL" dirty="0" smtClean="0"/>
              <a:t>zamknięcie prawego oka = usunięcie ostatnio wprowadzonej litery,</a:t>
            </a:r>
          </a:p>
          <a:p>
            <a:pPr lvl="2" fontAlgn="base"/>
            <a:r>
              <a:rPr lang="pl-PL" dirty="0" smtClean="0"/>
              <a:t>zamknięcie lewego oka = powielenie ostatnio wprowadzonej litery,</a:t>
            </a:r>
          </a:p>
          <a:p>
            <a:pPr lvl="2" fontAlgn="base"/>
            <a:r>
              <a:rPr lang="pl-PL" dirty="0" smtClean="0"/>
              <a:t>zamknięcie obu = podpowiedź zwrotów z wpisywanym/ wpisanym wyrazem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 jest sens dawania liter ze znakami specjalnymi? (</a:t>
            </a:r>
            <a:r>
              <a:rPr lang="pl-PL" dirty="0" err="1" smtClean="0"/>
              <a:t>ą,ę,ć,ó,ł,ż,ź,ń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Odejmuje nam to 8 liter z alfabetu, gdzie dobry słownik jest w stanie poprawić słowa bez „ogonków” na poprawne</a:t>
            </a:r>
          </a:p>
          <a:p>
            <a:pPr lvl="1"/>
            <a:r>
              <a:rPr lang="pl-PL" dirty="0" smtClean="0"/>
              <a:t>Mamy oszczędność miejsca i czasu na uczenie się dodatkowych kolorów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4100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572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67544" y="404664"/>
            <a:ext cx="6048672" cy="5616624"/>
          </a:xfrm>
          <a:prstGeom prst="ellipse">
            <a:avLst/>
          </a:prstGeom>
          <a:gradFill flip="none" rotWithShape="1">
            <a:gsLst>
              <a:gs pos="0">
                <a:srgbClr val="FFF200">
                  <a:alpha val="10000"/>
                </a:srgbClr>
              </a:gs>
              <a:gs pos="45000">
                <a:srgbClr val="FF7A00">
                  <a:alpha val="10000"/>
                </a:srgbClr>
              </a:gs>
              <a:gs pos="70000">
                <a:srgbClr val="FF0300">
                  <a:alpha val="20000"/>
                </a:srgbClr>
              </a:gs>
              <a:gs pos="100000">
                <a:srgbClr val="4D0808">
                  <a:alpha val="3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2123728" y="1844824"/>
            <a:ext cx="936104" cy="864096"/>
          </a:xfrm>
          <a:prstGeom prst="ellipse">
            <a:avLst/>
          </a:prstGeom>
          <a:solidFill>
            <a:srgbClr val="B05E8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499992" y="4149080"/>
            <a:ext cx="792088" cy="720080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3275856" y="5301208"/>
            <a:ext cx="648072" cy="576064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139952" y="1124744"/>
            <a:ext cx="792088" cy="72008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915816" y="2708920"/>
            <a:ext cx="1152128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139952" y="1916832"/>
            <a:ext cx="1080120" cy="100811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339752" y="764704"/>
            <a:ext cx="648072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043608" y="1988840"/>
            <a:ext cx="792088" cy="720080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131840" y="1484784"/>
            <a:ext cx="936104" cy="864096"/>
          </a:xfrm>
          <a:prstGeom prst="ellipse">
            <a:avLst/>
          </a:prstGeom>
          <a:solidFill>
            <a:srgbClr val="7D7C4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347864" y="4005064"/>
            <a:ext cx="936104" cy="864096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899592" y="3861048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1691680" y="2852936"/>
            <a:ext cx="936104" cy="864096"/>
          </a:xfrm>
          <a:prstGeom prst="ellipse">
            <a:avLst/>
          </a:prstGeom>
          <a:solidFill>
            <a:srgbClr val="C09E48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</a:t>
            </a:r>
            <a:endParaRPr lang="pl-PL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1979712" y="4941168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4283968" y="3068960"/>
            <a:ext cx="936104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2195736" y="3789040"/>
            <a:ext cx="936104" cy="864096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5508104" y="2132856"/>
            <a:ext cx="648072" cy="57606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5580112" y="3356992"/>
            <a:ext cx="648072" cy="57606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843808" y="6237312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Spółgłoski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rostokąt zaokrąglony 35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Błyskawica 36"/>
          <p:cNvSpPr/>
          <p:nvPr/>
        </p:nvSpPr>
        <p:spPr>
          <a:xfrm>
            <a:off x="7812360" y="692696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 zawracania 37"/>
          <p:cNvSpPr/>
          <p:nvPr/>
        </p:nvSpPr>
        <p:spPr>
          <a:xfrm>
            <a:off x="7812360" y="1844824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9" name="Uśmiechnięta buźka 38"/>
          <p:cNvSpPr/>
          <p:nvPr/>
        </p:nvSpPr>
        <p:spPr>
          <a:xfrm>
            <a:off x="7740352" y="3140968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" name="Elipsa 32"/>
          <p:cNvSpPr/>
          <p:nvPr/>
        </p:nvSpPr>
        <p:spPr>
          <a:xfrm>
            <a:off x="1403648" y="126876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</a:t>
            </a:r>
            <a:endParaRPr lang="pl-PL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Błyskawica 28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zawracania 29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1" name="Uśmiechnięta buźka 30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4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323528" y="2276872"/>
            <a:ext cx="2520280" cy="2376264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0">
                <a:srgbClr val="03D4A8"/>
              </a:gs>
              <a:gs pos="0">
                <a:srgbClr val="03D4A8"/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Samogłoski</a:t>
            </a:r>
            <a:endParaRPr lang="pl-PL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572000" y="2204864"/>
            <a:ext cx="2520280" cy="244827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Spółgłoski</a:t>
            </a:r>
            <a:endParaRPr lang="pl-PL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11760" y="4221088"/>
            <a:ext cx="2520280" cy="2376264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20000">
                <a:srgbClr val="000040">
                  <a:alpha val="60000"/>
                </a:srgbClr>
              </a:gs>
              <a:gs pos="50000">
                <a:srgbClr val="400040">
                  <a:alpha val="60000"/>
                </a:srgbClr>
              </a:gs>
              <a:gs pos="75000">
                <a:srgbClr val="8F0040">
                  <a:alpha val="60000"/>
                </a:srgbClr>
              </a:gs>
              <a:gs pos="89999">
                <a:srgbClr val="F27300">
                  <a:alpha val="60000"/>
                </a:srgbClr>
              </a:gs>
              <a:gs pos="100000">
                <a:srgbClr val="FFBF00">
                  <a:alpha val="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Najczęściej używane zwroty</a:t>
            </a:r>
            <a:endParaRPr lang="pl-PL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411760" y="260648"/>
            <a:ext cx="2520280" cy="2376264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Kategorie</a:t>
            </a:r>
            <a:endParaRPr lang="pl-PL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691680" y="1412776"/>
            <a:ext cx="50405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69269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Menu kontekstowe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6804248" y="1124744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508104" y="54868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Menu wyświetlane przez całość wybierania</a:t>
            </a:r>
            <a:endParaRPr lang="pl-P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Błyskawica 16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zawracania 17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Uśmiechnięta buźka 22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Symbol zastępczy zawartości 3" descr="14720766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67544" y="404664"/>
            <a:ext cx="6048672" cy="5616624"/>
          </a:xfrm>
          <a:prstGeom prst="ellipse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0">
                <a:srgbClr val="03D4A8">
                  <a:alpha val="0"/>
                </a:srgbClr>
              </a:gs>
              <a:gs pos="0">
                <a:srgbClr val="03D4A8">
                  <a:alpha val="20000"/>
                </a:srgbClr>
              </a:gs>
              <a:gs pos="0">
                <a:srgbClr val="03D4A8">
                  <a:alpha val="50000"/>
                </a:srgbClr>
              </a:gs>
              <a:gs pos="25000">
                <a:srgbClr val="21D6E0">
                  <a:alpha val="40000"/>
                </a:srgbClr>
              </a:gs>
              <a:gs pos="75000">
                <a:srgbClr val="0087E6">
                  <a:alpha val="30000"/>
                </a:srgbClr>
              </a:gs>
              <a:gs pos="100000">
                <a:srgbClr val="005CBF">
                  <a:alpha val="40000"/>
                </a:srgb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187624" y="2708920"/>
            <a:ext cx="1296144" cy="1232520"/>
          </a:xfrm>
          <a:prstGeom prst="ellipse">
            <a:avLst/>
          </a:prstGeom>
          <a:solidFill>
            <a:srgbClr val="7F7F7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4283968" y="3068960"/>
            <a:ext cx="1296144" cy="1240904"/>
          </a:xfrm>
          <a:prstGeom prst="ellipse">
            <a:avLst/>
          </a:prstGeom>
          <a:solidFill>
            <a:srgbClr val="4E726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e</a:t>
            </a:r>
            <a:endParaRPr lang="pl-PL" sz="3600" b="1" dirty="0">
              <a:ln w="15875">
                <a:solidFill>
                  <a:schemeClr val="tx1">
                    <a:alpha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195736" y="1700808"/>
            <a:ext cx="864096" cy="825624"/>
          </a:xfrm>
          <a:prstGeom prst="ellipse">
            <a:avLst/>
          </a:prstGeom>
          <a:solidFill>
            <a:srgbClr val="39936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1" name="Elipsa 10"/>
          <p:cNvSpPr/>
          <p:nvPr/>
        </p:nvSpPr>
        <p:spPr>
          <a:xfrm>
            <a:off x="2483768" y="4077072"/>
            <a:ext cx="1296144" cy="1224136"/>
          </a:xfrm>
          <a:prstGeom prst="ellipse">
            <a:avLst/>
          </a:prstGeom>
          <a:solidFill>
            <a:srgbClr val="9933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o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779912" y="1700808"/>
            <a:ext cx="1008112" cy="936104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3" name="Elipsa 12"/>
          <p:cNvSpPr/>
          <p:nvPr/>
        </p:nvSpPr>
        <p:spPr>
          <a:xfrm>
            <a:off x="2699792" y="2564904"/>
            <a:ext cx="1440160" cy="1368152"/>
          </a:xfrm>
          <a:prstGeom prst="ellipse">
            <a:avLst/>
          </a:prstGeom>
          <a:solidFill>
            <a:srgbClr val="234D67"/>
          </a:solidFill>
          <a:ln w="25400"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915816" y="616530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Samogłoski</a:t>
            </a:r>
            <a:endParaRPr lang="pl-P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rostokąt zaokrąglony 19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Błyskawica 20"/>
          <p:cNvSpPr/>
          <p:nvPr/>
        </p:nvSpPr>
        <p:spPr>
          <a:xfrm>
            <a:off x="7812360" y="692696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zawracania 23"/>
          <p:cNvSpPr/>
          <p:nvPr/>
        </p:nvSpPr>
        <p:spPr>
          <a:xfrm>
            <a:off x="7812360" y="1844824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Uśmiechnięta buźka 24"/>
          <p:cNvSpPr/>
          <p:nvPr/>
        </p:nvSpPr>
        <p:spPr>
          <a:xfrm>
            <a:off x="7740352" y="3140968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9512" y="2420888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3068960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79512" y="3717032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36510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1052736"/>
            <a:ext cx="1080120" cy="1008112"/>
          </a:xfrm>
          <a:prstGeom prst="ellipse">
            <a:avLst/>
          </a:prstGeom>
          <a:solidFill>
            <a:srgbClr val="7BA59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inne</a:t>
            </a:r>
            <a:endParaRPr lang="pl-PL" sz="24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6804248" y="1196752"/>
            <a:ext cx="43204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79512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2123728" y="5949280"/>
            <a:ext cx="4968552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D7C4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3" name="Łącznik prosty ze strzałką 42"/>
          <p:cNvCxnSpPr/>
          <p:nvPr/>
        </p:nvCxnSpPr>
        <p:spPr>
          <a:xfrm flipH="1">
            <a:off x="755576" y="1340768"/>
            <a:ext cx="7200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0" y="116632"/>
            <a:ext cx="2339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 mogą sugerować czy chcemy użyć słów ze znakami specjalnym czy nie</a:t>
            </a:r>
            <a:endParaRPr lang="pl-PL" dirty="0"/>
          </a:p>
        </p:txBody>
      </p:sp>
      <p:sp>
        <p:nvSpPr>
          <p:cNvPr id="49" name="Prostokąt zaokrąglony 48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Błyskawica 49"/>
          <p:cNvSpPr/>
          <p:nvPr/>
        </p:nvSpPr>
        <p:spPr>
          <a:xfrm>
            <a:off x="7812360" y="692696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trzałka zawracania 50"/>
          <p:cNvSpPr/>
          <p:nvPr/>
        </p:nvSpPr>
        <p:spPr>
          <a:xfrm>
            <a:off x="7812360" y="1844824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Uśmiechnięta buźka 51"/>
          <p:cNvSpPr/>
          <p:nvPr/>
        </p:nvSpPr>
        <p:spPr>
          <a:xfrm>
            <a:off x="7740352" y="3140968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ole tekstowe 52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Prostokąt zaokrąglony 36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Błyskawica 43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Strzałka zawracania 44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6" name="Uśmiechnięta buźka 45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4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55" name="Elipsa 54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Zresztą, czy gdy ktoś musi używać tablic i 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eye-trackera</a:t>
            </a:r>
            <a:r>
              <a:rPr lang="pl-PL" dirty="0" smtClean="0"/>
              <a:t> aby coś napisać, to naprawdę potrzebuję skupiać się na „ogonkach”?</a:t>
            </a:r>
          </a:p>
          <a:p>
            <a:r>
              <a:rPr lang="pl-PL" dirty="0" smtClean="0"/>
              <a:t>Dlatego wydaje nam się że warto dodać opcje włączenia/wyłączenia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Pomysły dodane w trakcie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Usunięcie samogłosek i dodanie w samej niebieskiej kropki jako zaznaczenia, że tu ma być samogłoska (20% oszczędność) </a:t>
            </a:r>
          </a:p>
          <a:p>
            <a:r>
              <a:rPr lang="pl-PL" dirty="0" smtClean="0"/>
              <a:t>W gestach - zamiana zamknięcia oczu na mrugnięcia (mrugnięcie </a:t>
            </a:r>
            <a:r>
              <a:rPr lang="pl-PL" dirty="0" err="1" smtClean="0"/>
              <a:t>L+P</a:t>
            </a:r>
            <a:r>
              <a:rPr lang="pl-PL" smtClean="0"/>
              <a:t> spacja)</a:t>
            </a:r>
            <a:endParaRPr lang="pl-PL" dirty="0" smtClean="0"/>
          </a:p>
          <a:p>
            <a:r>
              <a:rPr lang="pl-PL" dirty="0" smtClean="0"/>
              <a:t>Dodanie spacji domyślnie na bąbelku (a nie w znakach interpunkcyjnych)</a:t>
            </a:r>
          </a:p>
          <a:p>
            <a:r>
              <a:rPr lang="pl-PL" dirty="0" smtClean="0"/>
              <a:t>Dodać </a:t>
            </a:r>
            <a:r>
              <a:rPr lang="pl-PL" dirty="0" err="1" smtClean="0"/>
              <a:t>ctrl</a:t>
            </a:r>
            <a:r>
              <a:rPr lang="pl-PL" dirty="0" smtClean="0"/>
              <a:t> + z</a:t>
            </a:r>
          </a:p>
          <a:p>
            <a:r>
              <a:rPr lang="pl-PL" dirty="0" smtClean="0"/>
              <a:t>Zamiast słownika korzystać z statystycznego występowania liter po sobie w </a:t>
            </a:r>
            <a:r>
              <a:rPr lang="pl-PL" dirty="0" err="1" smtClean="0"/>
              <a:t>j.polskim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ipsa 40"/>
          <p:cNvSpPr/>
          <p:nvPr/>
        </p:nvSpPr>
        <p:spPr>
          <a:xfrm>
            <a:off x="179512" y="332656"/>
            <a:ext cx="266429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6516216" y="692696"/>
            <a:ext cx="72008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395536" y="4046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Menu wyświetlane przez całość wybierania</a:t>
            </a:r>
            <a:endParaRPr lang="pl-PL" dirty="0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6660232" y="184482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6660232" y="292494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6588224" y="494116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e tekstowe 25"/>
          <p:cNvSpPr txBox="1"/>
          <p:nvPr/>
        </p:nvSpPr>
        <p:spPr>
          <a:xfrm>
            <a:off x="4860032" y="4046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Zatrzymanie ekranu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059832" y="13407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Cofnięcie się (takie bezpośrednie, jeden ruch do tyłu, jak w Wordzie)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3059832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Włączenie pola obsługi gestami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059832" y="46531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Włączenie znaków specjalnych</a:t>
            </a:r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Błyskawica 20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zawracania 22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Uśmiechnięta buźka 24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3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cxnSp>
        <p:nvCxnSpPr>
          <p:cNvPr id="36" name="Łącznik prosty ze strzałką 35"/>
          <p:cNvCxnSpPr/>
          <p:nvPr/>
        </p:nvCxnSpPr>
        <p:spPr>
          <a:xfrm>
            <a:off x="6660232" y="400506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3059832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Zapisane wypowiedzi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3059832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Powrót do menu kontekstowego</a:t>
            </a:r>
            <a:endParaRPr lang="pl-PL" dirty="0"/>
          </a:p>
        </p:txBody>
      </p:sp>
      <p:cxnSp>
        <p:nvCxnSpPr>
          <p:cNvPr id="40" name="Łącznik prosty ze strzałką 39"/>
          <p:cNvCxnSpPr/>
          <p:nvPr/>
        </p:nvCxnSpPr>
        <p:spPr>
          <a:xfrm>
            <a:off x="6372200" y="602128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67544" y="404664"/>
            <a:ext cx="6048672" cy="5616624"/>
          </a:xfrm>
          <a:prstGeom prst="ellipse">
            <a:avLst/>
          </a:prstGeom>
          <a:gradFill flip="none" rotWithShape="1">
            <a:gsLst>
              <a:gs pos="0">
                <a:srgbClr val="FFF200">
                  <a:alpha val="10000"/>
                </a:srgbClr>
              </a:gs>
              <a:gs pos="45000">
                <a:srgbClr val="FF7A00">
                  <a:alpha val="10000"/>
                </a:srgbClr>
              </a:gs>
              <a:gs pos="70000">
                <a:srgbClr val="FF0300">
                  <a:alpha val="20000"/>
                </a:srgbClr>
              </a:gs>
              <a:gs pos="100000">
                <a:srgbClr val="4D0808">
                  <a:alpha val="3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2195736" y="1916832"/>
            <a:ext cx="936104" cy="864096"/>
          </a:xfrm>
          <a:prstGeom prst="ellipse">
            <a:avLst/>
          </a:prstGeom>
          <a:solidFill>
            <a:srgbClr val="B05E8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259632" y="4365104"/>
            <a:ext cx="648072" cy="576064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ń</a:t>
            </a:r>
            <a:endParaRPr lang="pl-PL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3563888" y="548680"/>
            <a:ext cx="504056" cy="432048"/>
          </a:xfrm>
          <a:prstGeom prst="ellipse">
            <a:avLst/>
          </a:prstGeom>
          <a:solidFill>
            <a:srgbClr val="A46C6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ż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4499992" y="4149080"/>
            <a:ext cx="792088" cy="720080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868144" y="2564904"/>
            <a:ext cx="504056" cy="504056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ć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4283968" y="5013176"/>
            <a:ext cx="648072" cy="576064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139952" y="1124744"/>
            <a:ext cx="792088" cy="72008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987824" y="2636912"/>
            <a:ext cx="1152128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2123728" y="4941168"/>
            <a:ext cx="720080" cy="648072"/>
          </a:xfrm>
          <a:prstGeom prst="ellipse">
            <a:avLst/>
          </a:prstGeom>
          <a:solidFill>
            <a:srgbClr val="9900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ł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139952" y="1916832"/>
            <a:ext cx="1080120" cy="100811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2555776" y="980728"/>
            <a:ext cx="648072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259632" y="2132856"/>
            <a:ext cx="792088" cy="720080"/>
          </a:xfrm>
          <a:prstGeom prst="ellipse">
            <a:avLst/>
          </a:prstGeom>
          <a:solidFill>
            <a:srgbClr val="99CC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131840" y="1556792"/>
            <a:ext cx="936104" cy="864096"/>
          </a:xfrm>
          <a:prstGeom prst="ellipse">
            <a:avLst/>
          </a:prstGeom>
          <a:solidFill>
            <a:srgbClr val="7D7C4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419872" y="3861048"/>
            <a:ext cx="936104" cy="864096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83568" y="3212976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1763688" y="2852936"/>
            <a:ext cx="936104" cy="864096"/>
          </a:xfrm>
          <a:prstGeom prst="ellipse">
            <a:avLst/>
          </a:prstGeom>
          <a:solidFill>
            <a:srgbClr val="C09E48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</a:t>
            </a:r>
            <a:endParaRPr lang="pl-PL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203848" y="5085184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4211960" y="3068960"/>
            <a:ext cx="936104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2339752" y="3645024"/>
            <a:ext cx="936104" cy="864096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5508104" y="1772816"/>
            <a:ext cx="432048" cy="43204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5580112" y="3356992"/>
            <a:ext cx="648072" cy="576064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843808" y="6237312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Spółgłoski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1475656" y="1196752"/>
            <a:ext cx="504056" cy="432048"/>
          </a:xfrm>
          <a:prstGeom prst="ellipse">
            <a:avLst/>
          </a:prstGeom>
          <a:solidFill>
            <a:srgbClr val="82505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ź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1115616" y="162880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</a:t>
            </a:r>
            <a:endParaRPr lang="pl-PL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Błyskawica 36"/>
          <p:cNvSpPr/>
          <p:nvPr/>
        </p:nvSpPr>
        <p:spPr>
          <a:xfrm>
            <a:off x="7812360" y="692696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 zawracania 37"/>
          <p:cNvSpPr/>
          <p:nvPr/>
        </p:nvSpPr>
        <p:spPr>
          <a:xfrm>
            <a:off x="7812360" y="1844824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9" name="Uśmiechnięta buźka 38"/>
          <p:cNvSpPr/>
          <p:nvPr/>
        </p:nvSpPr>
        <p:spPr>
          <a:xfrm>
            <a:off x="7740352" y="3140968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467544" y="404664"/>
            <a:ext cx="6048672" cy="5616624"/>
          </a:xfrm>
          <a:prstGeom prst="ellipse">
            <a:avLst/>
          </a:prstGeom>
          <a:gradFill flip="none" rotWithShape="1">
            <a:gsLst>
              <a:gs pos="0">
                <a:srgbClr val="03D4A8">
                  <a:alpha val="0"/>
                </a:srgbClr>
              </a:gs>
              <a:gs pos="0">
                <a:srgbClr val="03D4A8">
                  <a:alpha val="0"/>
                </a:srgbClr>
              </a:gs>
              <a:gs pos="0">
                <a:srgbClr val="03D4A8">
                  <a:alpha val="20000"/>
                </a:srgbClr>
              </a:gs>
              <a:gs pos="0">
                <a:srgbClr val="03D4A8">
                  <a:alpha val="50000"/>
                </a:srgbClr>
              </a:gs>
              <a:gs pos="25000">
                <a:srgbClr val="21D6E0">
                  <a:alpha val="40000"/>
                </a:srgbClr>
              </a:gs>
              <a:gs pos="75000">
                <a:srgbClr val="0087E6">
                  <a:alpha val="30000"/>
                </a:srgbClr>
              </a:gs>
              <a:gs pos="100000">
                <a:srgbClr val="005CBF">
                  <a:alpha val="40000"/>
                </a:srgb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55776" y="764704"/>
            <a:ext cx="720080" cy="648072"/>
          </a:xfrm>
          <a:prstGeom prst="ellipse">
            <a:avLst/>
          </a:prstGeom>
          <a:solidFill>
            <a:srgbClr val="7BA59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5220072" y="1772816"/>
            <a:ext cx="72008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ó</a:t>
            </a:r>
          </a:p>
        </p:txBody>
      </p:sp>
      <p:sp>
        <p:nvSpPr>
          <p:cNvPr id="7" name="Elipsa 6"/>
          <p:cNvSpPr/>
          <p:nvPr/>
        </p:nvSpPr>
        <p:spPr>
          <a:xfrm>
            <a:off x="1187624" y="2708920"/>
            <a:ext cx="1296144" cy="1232520"/>
          </a:xfrm>
          <a:prstGeom prst="ellipse">
            <a:avLst/>
          </a:prstGeom>
          <a:solidFill>
            <a:srgbClr val="7F7F7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4283968" y="3068960"/>
            <a:ext cx="1296144" cy="1240904"/>
          </a:xfrm>
          <a:prstGeom prst="ellipse">
            <a:avLst/>
          </a:prstGeom>
          <a:solidFill>
            <a:srgbClr val="4E726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e</a:t>
            </a:r>
            <a:endParaRPr lang="pl-PL" sz="3600" b="1" dirty="0">
              <a:ln w="15875">
                <a:solidFill>
                  <a:schemeClr val="tx1">
                    <a:alpha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403648" y="1340768"/>
            <a:ext cx="648072" cy="576064"/>
          </a:xfrm>
          <a:prstGeom prst="ellipse">
            <a:avLst/>
          </a:prstGeom>
          <a:solidFill>
            <a:srgbClr val="3590A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ą</a:t>
            </a:r>
          </a:p>
        </p:txBody>
      </p:sp>
      <p:sp>
        <p:nvSpPr>
          <p:cNvPr id="10" name="Elipsa 9"/>
          <p:cNvSpPr/>
          <p:nvPr/>
        </p:nvSpPr>
        <p:spPr>
          <a:xfrm>
            <a:off x="2195736" y="1700808"/>
            <a:ext cx="864096" cy="825624"/>
          </a:xfrm>
          <a:prstGeom prst="ellipse">
            <a:avLst/>
          </a:prstGeom>
          <a:solidFill>
            <a:srgbClr val="39936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1" name="Elipsa 10"/>
          <p:cNvSpPr/>
          <p:nvPr/>
        </p:nvSpPr>
        <p:spPr>
          <a:xfrm>
            <a:off x="2483768" y="4077072"/>
            <a:ext cx="1296144" cy="1224136"/>
          </a:xfrm>
          <a:prstGeom prst="ellipse">
            <a:avLst/>
          </a:prstGeom>
          <a:solidFill>
            <a:srgbClr val="9933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o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3779912" y="1700808"/>
            <a:ext cx="1008112" cy="936104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3" name="Elipsa 12"/>
          <p:cNvSpPr/>
          <p:nvPr/>
        </p:nvSpPr>
        <p:spPr>
          <a:xfrm>
            <a:off x="2699792" y="2564904"/>
            <a:ext cx="1440160" cy="1368152"/>
          </a:xfrm>
          <a:prstGeom prst="ellipse">
            <a:avLst/>
          </a:prstGeom>
          <a:solidFill>
            <a:srgbClr val="234D67"/>
          </a:solidFill>
          <a:ln w="25400"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915816" y="616530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Samogłoski</a:t>
            </a:r>
            <a:endParaRPr lang="pl-PL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kąt zaokrąglony 18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Błyskawica 19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zawracania 20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Uśmiechnięta buźka 21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 smtClean="0"/>
              <a:t>ciemniejsze kolory liter = statystycznie najczęściej wybierane litery </a:t>
            </a:r>
          </a:p>
          <a:p>
            <a:pPr fontAlgn="base"/>
            <a:r>
              <a:rPr lang="pl-PL" dirty="0" smtClean="0"/>
              <a:t>znaki specjalne pochodzące od liter są ich jaśniejszymi wersjami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fs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347199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9512" y="2060848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79512" y="2708920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79512" y="3356992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00506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1052736"/>
            <a:ext cx="1080120" cy="1008112"/>
          </a:xfrm>
          <a:prstGeom prst="ellipse">
            <a:avLst/>
          </a:prstGeom>
          <a:solidFill>
            <a:srgbClr val="7BA59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inne</a:t>
            </a:r>
            <a:endParaRPr lang="pl-PL" sz="24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79512" y="13407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D7C47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Prostokąt zaokrąglony 36"/>
          <p:cNvSpPr/>
          <p:nvPr/>
        </p:nvSpPr>
        <p:spPr>
          <a:xfrm>
            <a:off x="2123728" y="5949280"/>
            <a:ext cx="4968552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zaokrąglony 50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Błyskawica 51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Strzałka zawracania 52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4" name="Uśmiechnięta buźka 53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ole tekstowe 54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4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50" name="Elipsa 4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5436096" y="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Najczęściej używane litery po danej literze: ułożenie zgodnie z ruchem wskazówek zegara; </a:t>
            </a:r>
            <a:endParaRPr lang="pl-PL" dirty="0"/>
          </a:p>
        </p:txBody>
      </p:sp>
      <p:cxnSp>
        <p:nvCxnSpPr>
          <p:cNvPr id="45" name="Łącznik prosty ze strzałką 44"/>
          <p:cNvCxnSpPr/>
          <p:nvPr/>
        </p:nvCxnSpPr>
        <p:spPr>
          <a:xfrm flipH="1">
            <a:off x="6804248" y="1196752"/>
            <a:ext cx="43204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179512" y="2420888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179512" y="3068960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179512" y="3717032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4365104"/>
            <a:ext cx="2016224" cy="432048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rgbClr val="7BA59A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ę</a:t>
            </a:r>
            <a:endParaRPr lang="pl-PL" sz="28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3275856" y="1052736"/>
            <a:ext cx="1080120" cy="1008112"/>
          </a:xfrm>
          <a:prstGeom prst="ellipse">
            <a:avLst/>
          </a:prstGeom>
          <a:solidFill>
            <a:srgbClr val="7BA59A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inne</a:t>
            </a:r>
            <a:endParaRPr lang="pl-PL" sz="2400" b="1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2411760" y="836712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395536" y="3326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„Inne” (wgląd do pozostałych liter) istotnie większe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179512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Proponowane wyrazy:</a:t>
            </a:r>
            <a:endParaRPr lang="pl-PL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589240"/>
            <a:ext cx="1245225" cy="10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ipsa 27"/>
          <p:cNvSpPr/>
          <p:nvPr/>
        </p:nvSpPr>
        <p:spPr>
          <a:xfrm>
            <a:off x="4860032" y="1412776"/>
            <a:ext cx="720080" cy="648072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580112" y="2060848"/>
            <a:ext cx="720080" cy="64807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796136" y="2924944"/>
            <a:ext cx="720080" cy="648072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5508104" y="3717032"/>
            <a:ext cx="720080" cy="648072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716016" y="4221088"/>
            <a:ext cx="720080" cy="648072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3707904" y="4221088"/>
            <a:ext cx="720080" cy="648072"/>
          </a:xfrm>
          <a:prstGeom prst="ellipse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Elipsa 38"/>
          <p:cNvSpPr/>
          <p:nvPr/>
        </p:nvSpPr>
        <p:spPr>
          <a:xfrm>
            <a:off x="2843808" y="3717032"/>
            <a:ext cx="720080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</a:t>
            </a:r>
            <a:endParaRPr lang="pl-PL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2123728" y="5949280"/>
            <a:ext cx="4968552" cy="576064"/>
          </a:xfrm>
          <a:prstGeom prst="roundRect">
            <a:avLst/>
          </a:prstGeom>
          <a:solidFill>
            <a:schemeClr val="bg1">
              <a:lumMod val="65000"/>
              <a:alpha val="3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2555776" y="2924944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Elipsa 41"/>
          <p:cNvSpPr/>
          <p:nvPr/>
        </p:nvSpPr>
        <p:spPr>
          <a:xfrm>
            <a:off x="2699792" y="1988840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</a:t>
            </a:r>
            <a:endParaRPr lang="pl-PL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624304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</a:t>
            </a:r>
            <a:endParaRPr lang="pl-PL" sz="4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Prostokąt zaokrąglony 42"/>
          <p:cNvSpPr/>
          <p:nvPr/>
        </p:nvSpPr>
        <p:spPr>
          <a:xfrm>
            <a:off x="7596336" y="260648"/>
            <a:ext cx="1080120" cy="5112568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37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Błyskawica 43"/>
          <p:cNvSpPr/>
          <p:nvPr/>
        </p:nvSpPr>
        <p:spPr>
          <a:xfrm>
            <a:off x="7812360" y="404664"/>
            <a:ext cx="648072" cy="720080"/>
          </a:xfrm>
          <a:prstGeom prst="lightningBol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Strzałka zawracania 44"/>
          <p:cNvSpPr/>
          <p:nvPr/>
        </p:nvSpPr>
        <p:spPr>
          <a:xfrm>
            <a:off x="7812360" y="1412776"/>
            <a:ext cx="720080" cy="72008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6" name="Uśmiechnięta buźka 45"/>
          <p:cNvSpPr/>
          <p:nvPr/>
        </p:nvSpPr>
        <p:spPr>
          <a:xfrm>
            <a:off x="7740352" y="2564904"/>
            <a:ext cx="792088" cy="720080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/>
          <p:cNvSpPr txBox="1"/>
          <p:nvPr/>
        </p:nvSpPr>
        <p:spPr>
          <a:xfrm>
            <a:off x="7740352" y="400506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ą</a:t>
            </a:r>
            <a:endParaRPr lang="pl-PL" sz="80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4" name="Symbol zastępczy zawartości 3" descr="14720766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717032"/>
            <a:ext cx="1110673" cy="581993"/>
          </a:xfrm>
          <a:prstGeom prst="rect">
            <a:avLst/>
          </a:prstGeom>
        </p:spPr>
      </p:pic>
      <p:sp>
        <p:nvSpPr>
          <p:cNvPr id="49" name="Elipsa 48"/>
          <p:cNvSpPr/>
          <p:nvPr/>
        </p:nvSpPr>
        <p:spPr>
          <a:xfrm>
            <a:off x="3491880" y="2060848"/>
            <a:ext cx="2016224" cy="1944216"/>
          </a:xfrm>
          <a:prstGeom prst="ellipse">
            <a:avLst/>
          </a:prstGeom>
          <a:solidFill>
            <a:srgbClr val="215A69"/>
          </a:solidFill>
          <a:ln w="25400"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ln w="15875">
                  <a:solidFill>
                    <a:schemeClr val="tx1">
                      <a:alpha val="77000"/>
                    </a:schemeClr>
                  </a:solidFill>
                </a:ln>
                <a:solidFill>
                  <a:schemeClr val="bg1"/>
                </a:solidFill>
              </a:rPr>
              <a:t>a</a:t>
            </a:r>
            <a:endParaRPr lang="pl-PL" sz="3600" dirty="0">
              <a:ln w="15875">
                <a:solidFill>
                  <a:schemeClr val="tx1">
                    <a:alpha val="77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Weirdest Brain Disorders</Template>
  <TotalTime>729</TotalTime>
  <Words>558</Words>
  <Application>Microsoft Office PowerPoint</Application>
  <PresentationFormat>Pokaz na ekranie (4:3)</PresentationFormat>
  <Paragraphs>292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Okulografia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Pomysły dodane w trakcie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</dc:creator>
  <cp:lastModifiedBy>Agata</cp:lastModifiedBy>
  <cp:revision>68</cp:revision>
  <dcterms:created xsi:type="dcterms:W3CDTF">2018-05-31T17:31:50Z</dcterms:created>
  <dcterms:modified xsi:type="dcterms:W3CDTF">2018-06-08T18:59:39Z</dcterms:modified>
</cp:coreProperties>
</file>