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2018-06-10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Hiszpański i Migowy a wybieranie wzrokowe </a:t>
            </a:r>
            <a:r>
              <a:rPr lang="pl-PL" dirty="0" smtClean="0">
                <a:sym typeface="Wingdings" pitchFamily="2" charset="2"/>
              </a:rPr>
              <a:t></a:t>
            </a:r>
            <a:br>
              <a:rPr lang="pl-PL" dirty="0" smtClean="0">
                <a:sym typeface="Wingdings" pitchFamily="2" charset="2"/>
              </a:rPr>
            </a:br>
            <a:r>
              <a:rPr lang="pl-PL" dirty="0" smtClean="0">
                <a:sym typeface="Wingdings" pitchFamily="2" charset="2"/>
              </a:rPr>
              <a:t>...i </a:t>
            </a:r>
            <a:r>
              <a:rPr lang="pl-PL" dirty="0" smtClean="0">
                <a:sym typeface="Wingdings" pitchFamily="2" charset="2"/>
              </a:rPr>
              <a:t>coś o klawiaturze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4797152"/>
            <a:ext cx="6400800" cy="841648"/>
          </a:xfrm>
        </p:spPr>
        <p:txBody>
          <a:bodyPr>
            <a:normAutofit fontScale="92500" lnSpcReduction="20000"/>
          </a:bodyPr>
          <a:lstStyle/>
          <a:p>
            <a:endParaRPr lang="pl-PL" dirty="0" smtClean="0"/>
          </a:p>
          <a:p>
            <a:r>
              <a:rPr lang="pl-PL" sz="2400" dirty="0" smtClean="0"/>
              <a:t>Monika </a:t>
            </a:r>
            <a:r>
              <a:rPr lang="pl-PL" sz="2400" dirty="0" err="1" smtClean="0"/>
              <a:t>Boruta-Żywiczyńska</a:t>
            </a:r>
            <a:endParaRPr lang="pl-P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Język Hiszpański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Odwrócony znak zapytania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 (¿)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(?) </a:t>
            </a: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Odwrócony wykrzyknik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(¡)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(!) </a:t>
            </a:r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l-PL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Używamy ich na początku zdania</a:t>
            </a:r>
          </a:p>
          <a:p>
            <a:pPr lvl="1"/>
            <a:r>
              <a:rPr lang="pl-PL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piśmie, rozmówca wie, jakiego typu zdania się spodziewać</a:t>
            </a:r>
          </a:p>
          <a:p>
            <a:pPr lvl="1"/>
            <a:r>
              <a:rPr lang="pl-PL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W czytaniu, ułatwia to dobór poprawnej </a:t>
            </a:r>
            <a:r>
              <a:rPr lang="pl-PL" sz="2400" b="1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intonacji</a:t>
            </a:r>
          </a:p>
          <a:p>
            <a:pPr lvl="1"/>
            <a:endParaRPr lang="pl-PL" sz="2400" b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pl-PL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Skrócenie czasu wypowiedzi - rozmówca nastawia się na typ zdania.</a:t>
            </a:r>
          </a:p>
          <a:p>
            <a:pPr lvl="1"/>
            <a:endParaRPr lang="pl-PL" sz="2400" b="1" dirty="0" smtClean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Język Migowy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Syntaktyka języków migowych: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"I am a teacher," could be signed: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"I TEACHER I" 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"I TEACHER" 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"TEACHER I"</a:t>
            </a:r>
          </a:p>
          <a:p>
            <a:pPr lvl="1"/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also, "I am from Utah," could be signed: 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"I FROM UTAH I" 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"I FROM UTAH" 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"FROM UTAH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I„</a:t>
            </a:r>
            <a:endParaRPr lang="pl-PL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pl-PL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pl-PL" sz="2000" dirty="0" smtClean="0">
                <a:solidFill>
                  <a:srgbClr val="FF0000"/>
                </a:solidFill>
              </a:rPr>
              <a:t>Uproszczenie syntaktyki zdań: Wchodzimy w kategorię </a:t>
            </a:r>
            <a:r>
              <a:rPr lang="pl-PL" sz="2000" u="sng" dirty="0" smtClean="0">
                <a:solidFill>
                  <a:srgbClr val="FF0000"/>
                </a:solidFill>
              </a:rPr>
              <a:t>KOMENDY</a:t>
            </a:r>
          </a:p>
          <a:p>
            <a:pPr lvl="1"/>
            <a:r>
              <a:rPr lang="pl-PL" sz="2000" dirty="0" smtClean="0">
                <a:solidFill>
                  <a:srgbClr val="FF0000"/>
                </a:solidFill>
              </a:rPr>
              <a:t>Ja jabłko = ja CHCĘ jabłko</a:t>
            </a:r>
          </a:p>
          <a:p>
            <a:pPr lvl="1"/>
            <a:r>
              <a:rPr lang="pl-PL" sz="2000" dirty="0" smtClean="0">
                <a:solidFill>
                  <a:srgbClr val="FF0000"/>
                </a:solidFill>
              </a:rPr>
              <a:t>Kategoria</a:t>
            </a:r>
            <a:r>
              <a:rPr lang="pl-PL" sz="2000" u="sng" dirty="0" smtClean="0">
                <a:solidFill>
                  <a:srgbClr val="FF0000"/>
                </a:solidFill>
              </a:rPr>
              <a:t> PYTANIA</a:t>
            </a:r>
            <a:r>
              <a:rPr lang="pl-PL" sz="2000" dirty="0" smtClean="0">
                <a:solidFill>
                  <a:srgbClr val="FF0000"/>
                </a:solidFill>
              </a:rPr>
              <a:t>: Gazeta gdzie? = Gdzie jest gazeta?</a:t>
            </a:r>
          </a:p>
          <a:p>
            <a:pPr lvl="1"/>
            <a:r>
              <a:rPr lang="pl-PL" sz="2000" dirty="0" smtClean="0">
                <a:solidFill>
                  <a:srgbClr val="FF0000"/>
                </a:solidFill>
              </a:rPr>
              <a:t>Kategoria</a:t>
            </a:r>
            <a:r>
              <a:rPr lang="pl-PL" sz="2000" u="sng" dirty="0" smtClean="0">
                <a:solidFill>
                  <a:srgbClr val="FF0000"/>
                </a:solidFill>
              </a:rPr>
              <a:t> PYTANIA</a:t>
            </a:r>
            <a:r>
              <a:rPr lang="pl-PL" sz="2000" dirty="0" smtClean="0">
                <a:solidFill>
                  <a:srgbClr val="FF0000"/>
                </a:solidFill>
              </a:rPr>
              <a:t>: Ona, książka gdzie? = Książka jej/od niej. (do dyskusji)</a:t>
            </a:r>
            <a:endParaRPr lang="pl-PL" sz="2000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OCB?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Używanie znaków interpunkcyjnych na początku wypowiedzi</a:t>
            </a:r>
          </a:p>
          <a:p>
            <a:pPr lvl="1"/>
            <a:r>
              <a:rPr lang="pl-PL" sz="2000" dirty="0" smtClean="0"/>
              <a:t>Intuicja odbiorców</a:t>
            </a:r>
          </a:p>
          <a:p>
            <a:pPr lvl="1">
              <a:buNone/>
            </a:pPr>
            <a:endParaRPr lang="pl-PL" sz="2000" dirty="0" smtClean="0"/>
          </a:p>
          <a:p>
            <a:r>
              <a:rPr lang="pl-PL" sz="2400" dirty="0" smtClean="0"/>
              <a:t>Brak czasowników posiłkowych </a:t>
            </a:r>
          </a:p>
          <a:p>
            <a:pPr lvl="1"/>
            <a:r>
              <a:rPr lang="pl-PL" sz="2000" dirty="0" smtClean="0"/>
              <a:t>Skrócenie czasu przekazywania wiadomości </a:t>
            </a:r>
            <a:endParaRPr lang="pl-PL" sz="2000" dirty="0" smtClean="0"/>
          </a:p>
          <a:p>
            <a:pPr lvl="1"/>
            <a:endParaRPr lang="pl-PL" sz="2000" dirty="0" smtClean="0"/>
          </a:p>
          <a:p>
            <a:pPr lvl="1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-KOMENTARZ/CEL: Dodawanie </a:t>
            </a:r>
            <a:r>
              <a:rPr lang="pl-PL" sz="2000" dirty="0" err="1" smtClean="0">
                <a:solidFill>
                  <a:srgbClr val="FF0000"/>
                </a:solidFill>
              </a:rPr>
              <a:t>emotikonów</a:t>
            </a:r>
            <a:r>
              <a:rPr lang="pl-PL" sz="2000" dirty="0" smtClean="0">
                <a:solidFill>
                  <a:srgbClr val="FF0000"/>
                </a:solidFill>
              </a:rPr>
              <a:t> zamiast słów</a:t>
            </a:r>
          </a:p>
          <a:p>
            <a:pPr lvl="1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-Słownik, który podpowiada EMOTIKONY zamiast słów (rzeczowniki)</a:t>
            </a:r>
          </a:p>
          <a:p>
            <a:pPr lvl="1">
              <a:buNone/>
            </a:pPr>
            <a:r>
              <a:rPr lang="pl-PL" sz="2000" dirty="0" smtClean="0">
                <a:solidFill>
                  <a:srgbClr val="FF0000"/>
                </a:solidFill>
              </a:rPr>
              <a:t>-Nowe telefony już mają taką opcję</a:t>
            </a:r>
            <a:endParaRPr lang="pl-PL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/>
              <a:t>Kategorie: podpowiedzi gotowych fraz</a:t>
            </a:r>
            <a:endParaRPr lang="pl-PL" sz="3600" dirty="0"/>
          </a:p>
        </p:txBody>
      </p:sp>
      <p:pic>
        <p:nvPicPr>
          <p:cNvPr id="1026" name="Picture 2" descr="NFtag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268760"/>
            <a:ext cx="6490861" cy="3960440"/>
          </a:xfrm>
          <a:prstGeom prst="rect">
            <a:avLst/>
          </a:prstGeom>
          <a:noFill/>
        </p:spPr>
      </p:pic>
      <p:sp>
        <p:nvSpPr>
          <p:cNvPr id="5" name="pole tekstowe 4"/>
          <p:cNvSpPr txBox="1"/>
          <p:nvPr/>
        </p:nvSpPr>
        <p:spPr>
          <a:xfrm>
            <a:off x="539552" y="5445224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pl-PL" dirty="0" smtClean="0">
                <a:solidFill>
                  <a:srgbClr val="FF0000"/>
                </a:solidFill>
              </a:rPr>
              <a:t>-KOMENTARZ: </a:t>
            </a:r>
          </a:p>
          <a:p>
            <a:pPr marL="0" lvl="1"/>
            <a:r>
              <a:rPr lang="pl-PL" sz="2000" dirty="0" smtClean="0">
                <a:solidFill>
                  <a:srgbClr val="FF0000"/>
                </a:solidFill>
              </a:rPr>
              <a:t>-</a:t>
            </a:r>
            <a:r>
              <a:rPr lang="pl-PL" sz="2000" dirty="0" smtClean="0">
                <a:solidFill>
                  <a:srgbClr val="FF0000"/>
                </a:solidFill>
              </a:rPr>
              <a:t>Słownik dobierany na podstawie </a:t>
            </a:r>
            <a:r>
              <a:rPr lang="pl-PL" sz="2000" dirty="0" smtClean="0">
                <a:solidFill>
                  <a:srgbClr val="FF0000"/>
                </a:solidFill>
              </a:rPr>
              <a:t>kategorii</a:t>
            </a:r>
          </a:p>
          <a:p>
            <a:pPr marL="0" lvl="1"/>
            <a:r>
              <a:rPr lang="pl-PL" sz="2000" dirty="0" smtClean="0">
                <a:solidFill>
                  <a:srgbClr val="FF0000"/>
                </a:solidFill>
              </a:rPr>
              <a:t>-Poruszanie się tylko w obszarze kategorii = zmniejszenie liczby potencjalnych słów (zarówno rzeczowników jak i czasowników)</a:t>
            </a:r>
            <a:endParaRPr lang="pl-PL" sz="2000" dirty="0" smtClean="0">
              <a:solidFill>
                <a:srgbClr val="FF0000"/>
              </a:solidFill>
            </a:endParaRPr>
          </a:p>
          <a:p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Alfabet + Najczęściej używane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1"/>
          </a:xfrm>
        </p:spPr>
        <p:txBody>
          <a:bodyPr>
            <a:normAutofit fontScale="92500" lnSpcReduction="10000"/>
          </a:bodyPr>
          <a:lstStyle/>
          <a:p>
            <a:r>
              <a:rPr lang="pl-PL" sz="1800" dirty="0" smtClean="0">
                <a:solidFill>
                  <a:schemeClr val="bg1">
                    <a:lumMod val="50000"/>
                  </a:schemeClr>
                </a:solidFill>
              </a:rPr>
              <a:t>Alfabet zmienia się wraz z literami używanymi w najczęściej używanych słowach / zwrotach</a:t>
            </a:r>
          </a:p>
          <a:p>
            <a:r>
              <a:rPr lang="pl-PL" sz="1800" dirty="0" smtClean="0">
                <a:solidFill>
                  <a:schemeClr val="bg1">
                    <a:lumMod val="50000"/>
                  </a:schemeClr>
                </a:solidFill>
              </a:rPr>
              <a:t>Baza wyrażeń (</a:t>
            </a:r>
            <a:r>
              <a:rPr lang="pl-PL" sz="1800" dirty="0" err="1" smtClean="0">
                <a:solidFill>
                  <a:schemeClr val="bg1">
                    <a:lumMod val="50000"/>
                  </a:schemeClr>
                </a:solidFill>
              </a:rPr>
              <a:t>GNgrams</a:t>
            </a:r>
            <a:r>
              <a:rPr lang="pl-PL" sz="1800" dirty="0" smtClean="0">
                <a:solidFill>
                  <a:schemeClr val="bg1">
                    <a:lumMod val="50000"/>
                  </a:schemeClr>
                </a:solidFill>
              </a:rPr>
              <a:t>?)</a:t>
            </a:r>
          </a:p>
          <a:p>
            <a:r>
              <a:rPr lang="pl-PL" sz="1800" dirty="0" err="1" smtClean="0">
                <a:solidFill>
                  <a:schemeClr val="bg1">
                    <a:lumMod val="50000"/>
                  </a:schemeClr>
                </a:solidFill>
              </a:rPr>
              <a:t>Slide</a:t>
            </a:r>
            <a:r>
              <a:rPr lang="pl-PL" sz="1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l-PL" sz="1800" dirty="0" err="1" smtClean="0">
                <a:solidFill>
                  <a:schemeClr val="bg1">
                    <a:lumMod val="50000"/>
                  </a:schemeClr>
                </a:solidFill>
              </a:rPr>
              <a:t>screen</a:t>
            </a:r>
            <a:r>
              <a:rPr lang="pl-PL" sz="1800" dirty="0" smtClean="0">
                <a:solidFill>
                  <a:schemeClr val="bg1">
                    <a:lumMod val="50000"/>
                  </a:schemeClr>
                </a:solidFill>
              </a:rPr>
              <a:t> z podpowiedziami (wybór całych słów) – bardzo czuły </a:t>
            </a:r>
            <a:r>
              <a:rPr lang="pl-PL" sz="1800" dirty="0" smtClean="0">
                <a:solidFill>
                  <a:schemeClr val="bg1">
                    <a:lumMod val="50000"/>
                  </a:schemeClr>
                </a:solidFill>
              </a:rPr>
              <a:t>aparat zamiast patrzenia na każdą literę indywidualnie</a:t>
            </a:r>
            <a:endParaRPr lang="pl-PL" sz="1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2" descr="Znalezione obrazy dla zapytania slide typing scre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996952"/>
            <a:ext cx="6624736" cy="2442872"/>
          </a:xfrm>
          <a:prstGeom prst="rect">
            <a:avLst/>
          </a:prstGeom>
          <a:noFill/>
        </p:spPr>
      </p:pic>
      <p:sp>
        <p:nvSpPr>
          <p:cNvPr id="6" name="pole tekstowe 5"/>
          <p:cNvSpPr txBox="1"/>
          <p:nvPr/>
        </p:nvSpPr>
        <p:spPr>
          <a:xfrm>
            <a:off x="395536" y="558924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rgbClr val="FF0000"/>
                </a:solidFill>
              </a:rPr>
              <a:t>-Komentarz: ankieta = preferencje tekstowe osób, co najczęściej czytają i budowanie na tej podstawie ich własnego korpusu.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-Uczący się algorytm – najczęstsze formuły, słowa i zwroty.</a:t>
            </a:r>
          </a:p>
          <a:p>
            <a:r>
              <a:rPr lang="pl-PL" dirty="0" smtClean="0">
                <a:solidFill>
                  <a:srgbClr val="FF0000"/>
                </a:solidFill>
              </a:rPr>
              <a:t>-Algorytm sam wybiera przypadki (formy gramatyczne) na podstawie bazy tekstów.</a:t>
            </a:r>
            <a:endParaRPr lang="pl-P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193</Words>
  <Application>Microsoft Office PowerPoint</Application>
  <PresentationFormat>Pokaz na ekranie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Hiszpański i Migowy a wybieranie wzrokowe  ...i coś o klawiaturze </vt:lpstr>
      <vt:lpstr>Język Hiszpański</vt:lpstr>
      <vt:lpstr>Język Migowy</vt:lpstr>
      <vt:lpstr>OCB?</vt:lpstr>
      <vt:lpstr>Kategorie: podpowiedzi gotowych fraz</vt:lpstr>
      <vt:lpstr>Alfabet + Najczęściej używane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Hiszpański i Migowy a wybieranie wzrokowe </dc:title>
  <dc:creator>feba</dc:creator>
  <cp:lastModifiedBy>Customer</cp:lastModifiedBy>
  <cp:revision>6</cp:revision>
  <dcterms:created xsi:type="dcterms:W3CDTF">2018-05-30T14:07:34Z</dcterms:created>
  <dcterms:modified xsi:type="dcterms:W3CDTF">2018-06-10T20:15:45Z</dcterms:modified>
</cp:coreProperties>
</file>