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sldIdLst>
    <p:sldId id="389" r:id="rId2"/>
    <p:sldId id="285" r:id="rId3"/>
    <p:sldId id="366" r:id="rId4"/>
    <p:sldId id="286" r:id="rId5"/>
    <p:sldId id="351" r:id="rId6"/>
    <p:sldId id="367" r:id="rId7"/>
    <p:sldId id="392" r:id="rId8"/>
    <p:sldId id="361" r:id="rId9"/>
    <p:sldId id="390" r:id="rId10"/>
    <p:sldId id="362" r:id="rId11"/>
    <p:sldId id="391" r:id="rId12"/>
    <p:sldId id="363" r:id="rId13"/>
    <p:sldId id="393" r:id="rId14"/>
    <p:sldId id="394" r:id="rId15"/>
    <p:sldId id="395" r:id="rId16"/>
    <p:sldId id="365" r:id="rId17"/>
    <p:sldId id="370" r:id="rId18"/>
    <p:sldId id="352" r:id="rId19"/>
    <p:sldId id="368" r:id="rId20"/>
    <p:sldId id="369" r:id="rId21"/>
    <p:sldId id="376" r:id="rId22"/>
    <p:sldId id="364" r:id="rId23"/>
    <p:sldId id="356" r:id="rId24"/>
    <p:sldId id="371" r:id="rId25"/>
    <p:sldId id="396" r:id="rId26"/>
    <p:sldId id="360" r:id="rId27"/>
    <p:sldId id="372" r:id="rId28"/>
    <p:sldId id="373" r:id="rId29"/>
    <p:sldId id="374" r:id="rId30"/>
    <p:sldId id="375" r:id="rId31"/>
    <p:sldId id="353" r:id="rId32"/>
    <p:sldId id="397" r:id="rId33"/>
    <p:sldId id="377" r:id="rId34"/>
  </p:sldIdLst>
  <p:sldSz cx="9144000" cy="6858000" type="screen4x3"/>
  <p:notesSz cx="6858000" cy="91440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5D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5" d="100"/>
          <a:sy n="85" d="100"/>
        </p:scale>
        <p:origin x="-1301" y="-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38CDE6B-4C50-4C52-9E9B-899D2F9004C7}" type="datetimeFigureOut">
              <a:rPr lang="pl-PL"/>
              <a:pPr>
                <a:defRPr/>
              </a:pPr>
              <a:t>12.10.2021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l-PL" noProof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  <a:endParaRPr lang="pl-PL" noProof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C9EFC4C-CD8F-433C-8275-275A4D942AC9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187553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altLang="pl-PL" smtClean="0"/>
          </a:p>
        </p:txBody>
      </p:sp>
      <p:sp>
        <p:nvSpPr>
          <p:cNvPr id="30724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4F0C014-4D46-4226-A54B-489F202AAA44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pl-PL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altLang="pl-PL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5191DDF-367A-4BD9-972D-428B07CC9974}" type="slidenum">
              <a:rPr lang="pl-PL" smtClean="0"/>
              <a:pPr>
                <a:defRPr/>
              </a:pPr>
              <a:t>3</a:t>
            </a:fld>
            <a:endParaRPr lang="pl-P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4A161-94B4-4E7B-9115-5AA7B30E5CA7}" type="datetimeFigureOut">
              <a:rPr lang="pl-PL"/>
              <a:pPr>
                <a:defRPr/>
              </a:pPr>
              <a:t>12.10.2021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D660E5-07AF-4E62-BCA4-1354F0708659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56414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376731-0498-46C9-AF4E-C49237929B32}" type="datetimeFigureOut">
              <a:rPr lang="pl-PL"/>
              <a:pPr>
                <a:defRPr/>
              </a:pPr>
              <a:t>12.10.2021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457D2A-B538-477E-A6F6-D1C160CCAA34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17240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56A7CF-0289-4348-BE8B-2C6593EBA232}" type="datetimeFigureOut">
              <a:rPr lang="pl-PL"/>
              <a:pPr>
                <a:defRPr/>
              </a:pPr>
              <a:t>12.10.2021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70F7DF-50D4-48ED-A5C8-3F5259045A0A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55264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A8DC0D-6AA8-469F-9846-439EE087465F}" type="datetimeFigureOut">
              <a:rPr lang="pl-PL"/>
              <a:pPr>
                <a:defRPr/>
              </a:pPr>
              <a:t>12.10.2021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5BFA5F-30C9-434B-89EA-A8BA92D84534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07406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26D29C-E9A1-48EA-A435-B71FCF77C866}" type="datetimeFigureOut">
              <a:rPr lang="pl-PL"/>
              <a:pPr>
                <a:defRPr/>
              </a:pPr>
              <a:t>12.10.2021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28F392-39AB-43E0-B0A0-0FD24ED3DBB6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973856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445F6B-D616-478B-A404-C3DCAB5ABBAB}" type="datetimeFigureOut">
              <a:rPr lang="pl-PL"/>
              <a:pPr>
                <a:defRPr/>
              </a:pPr>
              <a:t>12.10.2021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A71E2A-1058-412F-9FFE-AD6A6539E7D6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02922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CE8250-C470-463E-BADA-08AA2B0FD39D}" type="datetimeFigureOut">
              <a:rPr lang="pl-PL"/>
              <a:pPr>
                <a:defRPr/>
              </a:pPr>
              <a:t>12.10.2021</a:t>
            </a:fld>
            <a:endParaRPr lang="pl-PL"/>
          </a:p>
        </p:txBody>
      </p:sp>
      <p:sp>
        <p:nvSpPr>
          <p:cNvPr id="8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E4A423-8496-46FA-8264-C6F8C6709C62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040215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434753-0C31-4B3C-889B-625AD4D812A3}" type="datetimeFigureOut">
              <a:rPr lang="pl-PL"/>
              <a:pPr>
                <a:defRPr/>
              </a:pPr>
              <a:t>12.10.2021</a:t>
            </a:fld>
            <a:endParaRPr lang="pl-PL"/>
          </a:p>
        </p:txBody>
      </p:sp>
      <p:sp>
        <p:nvSpPr>
          <p:cNvPr id="4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C3925D-6A95-4F96-9E11-0C4FEE75DCE2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19388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66CC69-0B14-4EC6-A703-D84D6B2EAEA8}" type="datetimeFigureOut">
              <a:rPr lang="pl-PL"/>
              <a:pPr>
                <a:defRPr/>
              </a:pPr>
              <a:t>12.10.2021</a:t>
            </a:fld>
            <a:endParaRPr lang="pl-PL"/>
          </a:p>
        </p:txBody>
      </p:sp>
      <p:sp>
        <p:nvSpPr>
          <p:cNvPr id="3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948D96-9F7F-47B2-B815-059104218CAA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13734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76817B-4EA1-4116-82BA-DC28A296DD65}" type="datetimeFigureOut">
              <a:rPr lang="pl-PL"/>
              <a:pPr>
                <a:defRPr/>
              </a:pPr>
              <a:t>12.10.2021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C053ED-DE32-46EF-B20D-8D7E3DE9B5E1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99196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32C28F-93AB-41B9-B417-A5696187518D}" type="datetimeFigureOut">
              <a:rPr lang="pl-PL"/>
              <a:pPr>
                <a:defRPr/>
              </a:pPr>
              <a:t>12.10.2021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171543-F46E-4D1A-AF34-3D1E295EFB9A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5164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ymbol zastępczy tytułu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</a:t>
            </a:r>
          </a:p>
        </p:txBody>
      </p:sp>
      <p:sp>
        <p:nvSpPr>
          <p:cNvPr id="3075" name="Symbol zastępczy tekstu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F5B5FB8-20C1-4BE3-803C-D333A56FCC40}" type="datetimeFigureOut">
              <a:rPr lang="pl-PL"/>
              <a:pPr>
                <a:defRPr/>
              </a:pPr>
              <a:t>12.10.2021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9309333-AD9F-449E-A787-4FE69A75BFC9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5.png"/><Relationship Id="rId4" Type="http://schemas.openxmlformats.org/officeDocument/2006/relationships/image" Target="../media/image3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8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7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2.png"/><Relationship Id="rId5" Type="http://schemas.openxmlformats.org/officeDocument/2006/relationships/image" Target="../media/image51.png"/><Relationship Id="rId4" Type="http://schemas.openxmlformats.org/officeDocument/2006/relationships/image" Target="../media/image50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png"/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6.png"/><Relationship Id="rId4" Type="http://schemas.openxmlformats.org/officeDocument/2006/relationships/image" Target="../media/image55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png"/><Relationship Id="rId2" Type="http://schemas.openxmlformats.org/officeDocument/2006/relationships/image" Target="../media/image5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0.png"/><Relationship Id="rId4" Type="http://schemas.openxmlformats.org/officeDocument/2006/relationships/image" Target="../media/image59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2.png"/><Relationship Id="rId7" Type="http://schemas.openxmlformats.org/officeDocument/2006/relationships/image" Target="../media/image66.png"/><Relationship Id="rId2" Type="http://schemas.openxmlformats.org/officeDocument/2006/relationships/image" Target="../media/image6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5.png"/><Relationship Id="rId5" Type="http://schemas.openxmlformats.org/officeDocument/2006/relationships/image" Target="../media/image64.png"/><Relationship Id="rId4" Type="http://schemas.openxmlformats.org/officeDocument/2006/relationships/image" Target="../media/image6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8.png"/><Relationship Id="rId2" Type="http://schemas.openxmlformats.org/officeDocument/2006/relationships/image" Target="../media/image6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9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1.png"/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4.png"/><Relationship Id="rId5" Type="http://schemas.openxmlformats.org/officeDocument/2006/relationships/image" Target="../media/image73.png"/><Relationship Id="rId4" Type="http://schemas.openxmlformats.org/officeDocument/2006/relationships/image" Target="../media/image72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5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ytuł 1"/>
          <p:cNvSpPr>
            <a:spLocks noGrp="1"/>
          </p:cNvSpPr>
          <p:nvPr>
            <p:ph type="ctrTitle"/>
          </p:nvPr>
        </p:nvSpPr>
        <p:spPr>
          <a:xfrm>
            <a:off x="285750" y="2500313"/>
            <a:ext cx="8643938" cy="147002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sz="7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Fizyka w grach</a:t>
            </a:r>
          </a:p>
        </p:txBody>
      </p:sp>
      <p:sp>
        <p:nvSpPr>
          <p:cNvPr id="6147" name="Podtytuł 2"/>
          <p:cNvSpPr>
            <a:spLocks noGrp="1"/>
          </p:cNvSpPr>
          <p:nvPr>
            <p:ph type="subTitle" idx="1"/>
          </p:nvPr>
        </p:nvSpPr>
        <p:spPr>
          <a:xfrm>
            <a:off x="500063" y="3929063"/>
            <a:ext cx="828675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sz="4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Dynamika bryły sztywnej</a:t>
            </a:r>
          </a:p>
        </p:txBody>
      </p:sp>
      <p:sp>
        <p:nvSpPr>
          <p:cNvPr id="4100" name="pole tekstowe 4"/>
          <p:cNvSpPr txBox="1">
            <a:spLocks noChangeArrowheads="1"/>
          </p:cNvSpPr>
          <p:nvPr/>
        </p:nvSpPr>
        <p:spPr bwMode="auto">
          <a:xfrm>
            <a:off x="428625" y="357188"/>
            <a:ext cx="4751622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pl-PL" altLang="pl-PL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Fizyka w </a:t>
            </a:r>
            <a:r>
              <a:rPr lang="pl-PL" altLang="pl-PL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grach</a:t>
            </a:r>
            <a:endParaRPr lang="pl-PL" altLang="pl-PL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pl-PL" altLang="pl-PL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Jacek Matulewski (e-mail: </a:t>
            </a:r>
            <a:r>
              <a:rPr lang="pl-PL" altLang="pl-PL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jacek@fizyka.umk.pl</a:t>
            </a:r>
            <a:r>
              <a:rPr lang="pl-PL" altLang="pl-PL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eaLnBrk="1" hangingPunct="1"/>
            <a:r>
              <a:rPr lang="pl-PL" altLang="pl-PL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http://www.fizyka.umk.pl</a:t>
            </a:r>
            <a:r>
              <a:rPr lang="pl-PL" altLang="pl-PL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/~</a:t>
            </a:r>
            <a:r>
              <a:rPr lang="pl-PL" altLang="pl-PL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jacek/dydaktyka/fwg/</a:t>
            </a:r>
            <a:endParaRPr lang="pl-PL" altLang="pl-PL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1" name="pole tekstowe 4"/>
          <p:cNvSpPr txBox="1">
            <a:spLocks noChangeArrowheads="1"/>
          </p:cNvSpPr>
          <p:nvPr/>
        </p:nvSpPr>
        <p:spPr bwMode="auto">
          <a:xfrm>
            <a:off x="6215063" y="6286500"/>
            <a:ext cx="24552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pl-PL" altLang="pl-PL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Wersja: </a:t>
            </a:r>
            <a:r>
              <a:rPr lang="pl-PL" altLang="pl-PL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17 grudnia 2018</a:t>
            </a:r>
            <a:endParaRPr lang="pl-PL" altLang="pl-PL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mtClean="0"/>
              <a:t>Moment pędu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28" name="Symbol zastępczy zawartości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757238"/>
              </a:xfrm>
            </p:spPr>
            <p:txBody>
              <a:bodyPr/>
              <a:lstStyle/>
              <a:p>
                <a:r>
                  <a:rPr lang="pl-PL" altLang="pl-PL" dirty="0" smtClean="0"/>
                  <a:t>Moment pędu:</a:t>
                </a:r>
                <a:r>
                  <a:rPr lang="pl-PL" altLang="pl-PL" sz="1800" dirty="0" smtClean="0"/>
                  <a:t/>
                </a:r>
                <a:br>
                  <a:rPr lang="pl-PL" altLang="pl-PL" sz="1800" dirty="0" smtClean="0"/>
                </a:b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pl-PL" altLang="pl-PL" sz="2400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pl-PL" altLang="pl-PL" sz="2400" b="0" i="1" smtClean="0">
                            <a:latin typeface="Cambria Math"/>
                          </a:rPr>
                          <m:t>𝐿</m:t>
                        </m:r>
                      </m:e>
                    </m:acc>
                    <m:r>
                      <a:rPr lang="pl-PL" altLang="pl-PL" sz="2400" b="0" i="1" smtClean="0">
                        <a:latin typeface="Cambria Math"/>
                      </a:rPr>
                      <m:t>=</m:t>
                    </m:r>
                    <m:nary>
                      <m:naryPr>
                        <m:chr m:val="∑"/>
                        <m:limLoc m:val="subSup"/>
                        <m:supHide m:val="on"/>
                        <m:ctrlPr>
                          <a:rPr lang="pl-PL" altLang="pl-PL" sz="2400" b="0" i="1" smtClean="0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9"/>
                          </m:rPr>
                          <a:rPr lang="pl-PL" altLang="pl-PL" sz="2400" b="0" i="1" smtClean="0">
                            <a:latin typeface="Cambria Math"/>
                          </a:rPr>
                          <m:t>𝑖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pl-PL" altLang="pl-PL" sz="2400" b="0" i="1" smtClean="0">
                                <a:latin typeface="Cambria Math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pl-PL" altLang="pl-PL" sz="2400" b="0" i="1" smtClean="0"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pl-PL" altLang="pl-PL" sz="2400" b="0" i="1" smtClean="0">
                                    <a:latin typeface="Cambria Math"/>
                                  </a:rPr>
                                  <m:t>𝑟</m:t>
                                </m:r>
                              </m:e>
                            </m:acc>
                          </m:e>
                          <m:sub>
                            <m:r>
                              <a:rPr lang="pl-PL" altLang="pl-PL" sz="2400" b="0" i="1" smtClean="0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  <m:r>
                          <a:rPr lang="pl-PL" altLang="pl-PL" sz="2400" b="0" i="1" smtClean="0">
                            <a:latin typeface="Cambria Math"/>
                            <a:ea typeface="Cambria Math"/>
                          </a:rPr>
                          <m:t>×</m:t>
                        </m:r>
                        <m:sSub>
                          <m:sSubPr>
                            <m:ctrlPr>
                              <a:rPr lang="pl-PL" altLang="pl-PL" sz="2400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pl-PL" altLang="pl-PL" sz="2400" b="0" i="1" smtClean="0">
                                <a:latin typeface="Cambria Math"/>
                              </a:rPr>
                              <m:t>𝑚</m:t>
                            </m:r>
                          </m:e>
                          <m:sub>
                            <m:r>
                              <a:rPr lang="pl-PL" altLang="pl-PL" sz="2400" b="0" i="1" smtClean="0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  <m:sSub>
                          <m:sSubPr>
                            <m:ctrlPr>
                              <a:rPr lang="pl-PL" altLang="pl-PL" sz="2400" b="0" i="1" smtClean="0">
                                <a:latin typeface="Cambria Math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pl-PL" altLang="pl-PL" sz="2400" b="0" i="1" smtClean="0"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pl-PL" altLang="pl-PL" sz="2400" b="0" i="1" smtClean="0">
                                    <a:latin typeface="Cambria Math"/>
                                  </a:rPr>
                                  <m:t>𝑣</m:t>
                                </m:r>
                              </m:e>
                            </m:acc>
                          </m:e>
                          <m:sub>
                            <m:r>
                              <a:rPr lang="pl-PL" altLang="pl-PL" sz="2400" b="0" i="1" smtClean="0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e>
                    </m:nary>
                  </m:oMath>
                </a14:m>
                <a:r>
                  <a:rPr lang="pl-PL" altLang="pl-PL" sz="2400" b="0" dirty="0" smtClean="0"/>
                  <a:t/>
                </a:r>
                <a:br>
                  <a:rPr lang="pl-PL" altLang="pl-PL" sz="2400" b="0" dirty="0" smtClean="0"/>
                </a:br>
                <a:r>
                  <a:rPr lang="pl-PL" altLang="pl-PL" sz="2400" b="0" dirty="0" smtClean="0"/>
                  <a:t>    </a:t>
                </a:r>
                <a14:m>
                  <m:oMath xmlns:m="http://schemas.openxmlformats.org/officeDocument/2006/math">
                    <m:r>
                      <a:rPr lang="pl-PL" altLang="pl-PL" sz="2400" b="0" i="1" smtClean="0">
                        <a:latin typeface="Cambria Math"/>
                      </a:rPr>
                      <m:t>=</m:t>
                    </m:r>
                    <m:nary>
                      <m:naryPr>
                        <m:chr m:val="∑"/>
                        <m:supHide m:val="on"/>
                        <m:ctrlPr>
                          <a:rPr lang="pl-PL" altLang="pl-PL" sz="2400" b="0" i="1" smtClean="0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pl-PL" altLang="pl-PL" sz="2400" b="0" i="1" smtClean="0">
                            <a:latin typeface="Cambria Math"/>
                          </a:rPr>
                          <m:t>𝑖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pl-PL" altLang="pl-PL" sz="2400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pl-PL" altLang="pl-PL" sz="2400" b="0" i="1" smtClean="0">
                                <a:latin typeface="Cambria Math"/>
                              </a:rPr>
                              <m:t>𝑚</m:t>
                            </m:r>
                          </m:e>
                          <m:sub>
                            <m:r>
                              <a:rPr lang="pl-PL" altLang="pl-PL" sz="2400" b="0" i="1" smtClean="0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  <m:sSub>
                          <m:sSubPr>
                            <m:ctrlPr>
                              <a:rPr lang="pl-PL" altLang="pl-PL" sz="2400" b="0" i="1" smtClean="0">
                                <a:latin typeface="Cambria Math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pl-PL" altLang="pl-PL" sz="2400" b="0" i="1" smtClean="0"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pl-PL" altLang="pl-PL" sz="2400" b="0" i="1" smtClean="0">
                                    <a:latin typeface="Cambria Math"/>
                                  </a:rPr>
                                  <m:t>𝑟</m:t>
                                </m:r>
                              </m:e>
                            </m:acc>
                          </m:e>
                          <m:sub>
                            <m:r>
                              <a:rPr lang="pl-PL" altLang="pl-PL" sz="2400" b="0" i="1" smtClean="0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  <m:r>
                          <a:rPr lang="pl-PL" altLang="pl-PL" sz="2400" b="0" i="1" smtClean="0">
                            <a:latin typeface="Cambria Math"/>
                            <a:ea typeface="Cambria Math"/>
                          </a:rPr>
                          <m:t>×</m:t>
                        </m:r>
                        <m:d>
                          <m:dPr>
                            <m:begChr m:val="{"/>
                            <m:endChr m:val="}"/>
                            <m:ctrlPr>
                              <a:rPr lang="pl-PL" altLang="pl-PL" sz="2400" b="0" i="1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acc>
                              <m:accPr>
                                <m:chr m:val="⃗"/>
                                <m:ctrlPr>
                                  <a:rPr lang="pl-PL" altLang="pl-PL" sz="2400" b="0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accPr>
                              <m:e>
                                <m:sSup>
                                  <m:sSupPr>
                                    <m:ctrlPr>
                                      <a:rPr lang="pl-PL" altLang="pl-PL" sz="2400" b="0" i="1" smtClean="0"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sSupPr>
                                  <m:e>
                                    <m:sSubSup>
                                      <m:sSubSupPr>
                                        <m:ctrlPr>
                                          <a:rPr lang="pl-PL" altLang="pl-PL" sz="2400" b="0" i="1" smtClean="0">
                                            <a:latin typeface="Cambria Math"/>
                                            <a:ea typeface="Cambria Math"/>
                                          </a:rPr>
                                        </m:ctrlPr>
                                      </m:sSubSupPr>
                                      <m:e>
                                        <m:r>
                                          <a:rPr lang="pl-PL" altLang="pl-PL" sz="2400" b="0" i="1" smtClean="0">
                                            <a:latin typeface="Cambria Math"/>
                                            <a:ea typeface="Cambria Math"/>
                                          </a:rPr>
                                          <m:t>𝑣</m:t>
                                        </m:r>
                                      </m:e>
                                      <m:sub>
                                        <m:r>
                                          <a:rPr lang="pl-PL" altLang="pl-PL" sz="2400" b="0" i="1" smtClean="0">
                                            <a:latin typeface="Cambria Math"/>
                                            <a:ea typeface="Cambria Math"/>
                                          </a:rPr>
                                          <m:t>𝑖</m:t>
                                        </m:r>
                                      </m:sub>
                                      <m:sup/>
                                    </m:sSubSup>
                                  </m:e>
                                  <m:sup>
                                    <m:r>
                                      <a:rPr lang="pl-PL" altLang="pl-PL" sz="2400" b="0" i="1" smtClean="0">
                                        <a:latin typeface="Cambria Math"/>
                                        <a:ea typeface="Cambria Math"/>
                                      </a:rPr>
                                      <m:t>′</m:t>
                                    </m:r>
                                  </m:sup>
                                </m:sSup>
                              </m:e>
                            </m:acc>
                            <m:r>
                              <a:rPr lang="pl-PL" altLang="pl-PL" sz="2400" b="0" i="1" smtClean="0">
                                <a:latin typeface="Cambria Math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pl-PL" altLang="pl-PL" sz="2400" b="0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⃗"/>
                                    <m:ctrlPr>
                                      <a:rPr lang="pl-PL" altLang="pl-PL" sz="2400" b="0" i="1" smtClean="0">
                                        <a:latin typeface="Cambria Math"/>
                                      </a:rPr>
                                    </m:ctrlPr>
                                  </m:accPr>
                                  <m:e>
                                    <m:r>
                                      <a:rPr lang="pl-PL" altLang="pl-PL" sz="2400" b="0" i="1" smtClean="0">
                                        <a:latin typeface="Cambria Math"/>
                                      </a:rPr>
                                      <m:t>𝑣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pl-PL" altLang="pl-PL" sz="2400" b="0" i="1" smtClean="0">
                                    <a:latin typeface="Cambria Math"/>
                                  </a:rPr>
                                  <m:t>0</m:t>
                                </m:r>
                              </m:sub>
                            </m:sSub>
                            <m:r>
                              <a:rPr lang="pl-PL" altLang="pl-PL" sz="2400" b="0" i="1" smtClean="0">
                                <a:latin typeface="Cambria Math"/>
                              </a:rPr>
                              <m:t>+</m:t>
                            </m:r>
                            <m:d>
                              <m:dPr>
                                <m:ctrlPr>
                                  <a:rPr lang="pl-PL" altLang="pl-PL" sz="2400" b="0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acc>
                                  <m:accPr>
                                    <m:chr m:val="⃗"/>
                                    <m:ctrlPr>
                                      <a:rPr lang="pl-PL" altLang="pl-PL" sz="2400" b="0" i="1" smtClean="0">
                                        <a:latin typeface="Cambria Math"/>
                                      </a:rPr>
                                    </m:ctrlPr>
                                  </m:accPr>
                                  <m:e>
                                    <m:r>
                                      <a:rPr lang="pl-PL" altLang="pl-PL" sz="2400" b="0" i="1" smtClean="0">
                                        <a:latin typeface="Cambria Math"/>
                                        <a:ea typeface="Cambria Math"/>
                                      </a:rPr>
                                      <m:t>𝜔</m:t>
                                    </m:r>
                                  </m:e>
                                </m:acc>
                                <m:r>
                                  <a:rPr lang="pl-PL" altLang="pl-PL" sz="2400" b="0" i="1" smtClean="0">
                                    <a:latin typeface="Cambria Math"/>
                                    <a:ea typeface="Cambria Math"/>
                                  </a:rPr>
                                  <m:t>×</m:t>
                                </m:r>
                                <m:acc>
                                  <m:accPr>
                                    <m:chr m:val="⃗"/>
                                    <m:ctrlPr>
                                      <a:rPr lang="pl-PL" altLang="pl-PL" sz="2400" b="0" i="1" smtClean="0"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accPr>
                                  <m:e>
                                    <m:sSup>
                                      <m:sSupPr>
                                        <m:ctrlPr>
                                          <a:rPr lang="pl-PL" altLang="pl-PL" sz="2400" b="0" i="1" smtClean="0">
                                            <a:latin typeface="Cambria Math"/>
                                            <a:ea typeface="Cambria Math"/>
                                          </a:rPr>
                                        </m:ctrlPr>
                                      </m:sSupPr>
                                      <m:e>
                                        <m:sSubSup>
                                          <m:sSubSupPr>
                                            <m:ctrlPr>
                                              <a:rPr lang="pl-PL" altLang="pl-PL" sz="2400" b="0" i="1" smtClean="0">
                                                <a:latin typeface="Cambria Math"/>
                                                <a:ea typeface="Cambria Math"/>
                                              </a:rPr>
                                            </m:ctrlPr>
                                          </m:sSubSupPr>
                                          <m:e>
                                            <m:r>
                                              <a:rPr lang="pl-PL" altLang="pl-PL" sz="2400" b="0" i="1" smtClean="0">
                                                <a:latin typeface="Cambria Math"/>
                                                <a:ea typeface="Cambria Math"/>
                                              </a:rPr>
                                              <m:t>𝑟</m:t>
                                            </m:r>
                                          </m:e>
                                          <m:sub>
                                            <m:r>
                                              <a:rPr lang="pl-PL" altLang="pl-PL" sz="2400" b="0" i="1" smtClean="0">
                                                <a:latin typeface="Cambria Math"/>
                                                <a:ea typeface="Cambria Math"/>
                                              </a:rPr>
                                              <m:t>𝑖</m:t>
                                            </m:r>
                                          </m:sub>
                                          <m:sup/>
                                        </m:sSubSup>
                                      </m:e>
                                      <m:sup>
                                        <m:r>
                                          <a:rPr lang="pl-PL" altLang="pl-PL" sz="2400" b="0" i="1" smtClean="0">
                                            <a:latin typeface="Cambria Math"/>
                                            <a:ea typeface="Cambria Math"/>
                                          </a:rPr>
                                          <m:t>′</m:t>
                                        </m:r>
                                      </m:sup>
                                    </m:sSup>
                                  </m:e>
                                </m:acc>
                              </m:e>
                            </m:d>
                          </m:e>
                        </m:d>
                        <m:r>
                          <a:rPr lang="pl-PL" altLang="pl-PL" sz="2400" b="0" i="1" smtClean="0">
                            <a:latin typeface="Cambria Math"/>
                            <a:ea typeface="Cambria Math"/>
                          </a:rPr>
                          <m:t>=</m:t>
                        </m:r>
                      </m:e>
                    </m:nary>
                  </m:oMath>
                </a14:m>
                <a:endParaRPr lang="pl-PL" altLang="pl-PL" dirty="0" smtClean="0"/>
              </a:p>
              <a:p>
                <a:pPr marL="0" indent="0">
                  <a:buNone/>
                </a:pPr>
                <a:r>
                  <a:rPr lang="pl-PL" altLang="pl-PL" sz="2400" b="0" dirty="0" smtClean="0"/>
                  <a:t>        </a:t>
                </a:r>
                <a:r>
                  <a:rPr lang="pl-PL" altLang="pl-PL" sz="2000" b="0" dirty="0" smtClean="0"/>
                  <a:t> </a:t>
                </a:r>
                <a14:m>
                  <m:oMath xmlns:m="http://schemas.openxmlformats.org/officeDocument/2006/math">
                    <m:r>
                      <a:rPr lang="pl-PL" altLang="pl-PL" sz="2400" b="0" i="1" smtClean="0">
                        <a:latin typeface="Cambria Math"/>
                      </a:rPr>
                      <m:t>=</m:t>
                    </m:r>
                    <m:nary>
                      <m:naryPr>
                        <m:chr m:val="∑"/>
                        <m:supHide m:val="on"/>
                        <m:ctrlPr>
                          <a:rPr lang="pl-PL" altLang="pl-PL" sz="2400" b="0" i="1" smtClean="0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pl-PL" altLang="pl-PL" sz="2400" b="0" i="1" smtClean="0">
                            <a:latin typeface="Cambria Math"/>
                          </a:rPr>
                          <m:t>𝑖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pl-PL" altLang="pl-PL" sz="2400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pl-PL" altLang="pl-PL" sz="2400" b="0" i="1" smtClean="0">
                                <a:latin typeface="Cambria Math"/>
                              </a:rPr>
                              <m:t>𝑚</m:t>
                            </m:r>
                          </m:e>
                          <m:sub>
                            <m:r>
                              <a:rPr lang="pl-PL" altLang="pl-PL" sz="2400" b="0" i="1" smtClean="0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  <m:sSub>
                          <m:sSubPr>
                            <m:ctrlPr>
                              <a:rPr lang="pl-PL" altLang="pl-PL" sz="2400" b="0" i="1" smtClean="0">
                                <a:latin typeface="Cambria Math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pl-PL" altLang="pl-PL" sz="2400" b="0" i="1" smtClean="0"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pl-PL" altLang="pl-PL" sz="2400" b="0" i="1" smtClean="0">
                                    <a:latin typeface="Cambria Math"/>
                                  </a:rPr>
                                  <m:t>𝑟</m:t>
                                </m:r>
                              </m:e>
                            </m:acc>
                          </m:e>
                          <m:sub>
                            <m:r>
                              <a:rPr lang="pl-PL" altLang="pl-PL" sz="2400" b="0" i="1" smtClean="0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  <m:r>
                          <a:rPr lang="pl-PL" altLang="pl-PL" sz="2400" b="0" i="1" smtClean="0">
                            <a:latin typeface="Cambria Math"/>
                            <a:ea typeface="Cambria Math"/>
                          </a:rPr>
                          <m:t>×</m:t>
                        </m:r>
                        <m:sSub>
                          <m:sSubPr>
                            <m:ctrlPr>
                              <a:rPr lang="pl-PL" altLang="pl-PL" sz="2400" b="0" i="1" smtClean="0">
                                <a:latin typeface="Cambria Math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pl-PL" altLang="pl-PL" sz="2400" b="0" i="1" smtClean="0"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pl-PL" altLang="pl-PL" sz="2400" b="0" i="1" smtClean="0">
                                    <a:latin typeface="Cambria Math"/>
                                  </a:rPr>
                                  <m:t>𝑣</m:t>
                                </m:r>
                              </m:e>
                            </m:acc>
                          </m:e>
                          <m:sub>
                            <m:r>
                              <a:rPr lang="pl-PL" altLang="pl-PL" sz="2400" b="0" i="1" smtClean="0">
                                <a:latin typeface="Cambria Math"/>
                              </a:rPr>
                              <m:t>0</m:t>
                            </m:r>
                          </m:sub>
                        </m:sSub>
                      </m:e>
                    </m:nary>
                    <m:r>
                      <a:rPr lang="pl-PL" altLang="pl-PL" sz="2400" b="0" i="1" smtClean="0">
                        <a:latin typeface="Cambria Math"/>
                      </a:rPr>
                      <m:t>+</m:t>
                    </m:r>
                    <m:nary>
                      <m:naryPr>
                        <m:chr m:val="∑"/>
                        <m:supHide m:val="on"/>
                        <m:ctrlPr>
                          <a:rPr lang="pl-PL" altLang="pl-PL" sz="2400" b="0" i="1" smtClean="0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pl-PL" altLang="pl-PL" sz="2400" b="0" i="1" smtClean="0">
                            <a:latin typeface="Cambria Math"/>
                          </a:rPr>
                          <m:t>𝑖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pl-PL" altLang="pl-PL" sz="2400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pl-PL" altLang="pl-PL" sz="2400" b="0" i="1" smtClean="0">
                                <a:latin typeface="Cambria Math"/>
                              </a:rPr>
                              <m:t>𝑚</m:t>
                            </m:r>
                          </m:e>
                          <m:sub>
                            <m:r>
                              <a:rPr lang="pl-PL" altLang="pl-PL" sz="2400" b="0" i="1" smtClean="0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  <m:sSub>
                          <m:sSubPr>
                            <m:ctrlPr>
                              <a:rPr lang="pl-PL" altLang="pl-PL" sz="2400" b="0" i="1" smtClean="0">
                                <a:latin typeface="Cambria Math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pl-PL" altLang="pl-PL" sz="2400" b="0" i="1" smtClean="0"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pl-PL" altLang="pl-PL" sz="2400" b="0" i="1" smtClean="0">
                                    <a:latin typeface="Cambria Math"/>
                                  </a:rPr>
                                  <m:t>𝑟</m:t>
                                </m:r>
                              </m:e>
                            </m:acc>
                          </m:e>
                          <m:sub>
                            <m:r>
                              <a:rPr lang="pl-PL" altLang="pl-PL" sz="2400" b="0" i="1" smtClean="0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  <m:r>
                          <a:rPr lang="pl-PL" altLang="pl-PL" sz="2400" b="0" i="1" smtClean="0">
                            <a:latin typeface="Cambria Math"/>
                            <a:ea typeface="Cambria Math"/>
                          </a:rPr>
                          <m:t>×</m:t>
                        </m:r>
                      </m:e>
                    </m:nary>
                    <m:d>
                      <m:dPr>
                        <m:begChr m:val="{"/>
                        <m:endChr m:val="}"/>
                        <m:ctrlPr>
                          <a:rPr lang="pl-PL" altLang="pl-PL" sz="2400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lang="pl-PL" altLang="pl-PL" sz="2400" b="0" i="1" smtClean="0">
                                <a:latin typeface="Cambria Math"/>
                                <a:ea typeface="Cambria Math"/>
                              </a:rPr>
                            </m:ctrlPr>
                          </m:accPr>
                          <m:e>
                            <m:sSup>
                              <m:sSupPr>
                                <m:ctrlPr>
                                  <a:rPr lang="pl-PL" altLang="pl-PL" sz="2400" b="0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sSupPr>
                              <m:e>
                                <m:sSubSup>
                                  <m:sSubSupPr>
                                    <m:ctrlPr>
                                      <a:rPr lang="pl-PL" altLang="pl-PL" sz="2400" b="0" i="1" smtClean="0"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pl-PL" altLang="pl-PL" sz="2400" b="0" i="1" smtClean="0">
                                        <a:latin typeface="Cambria Math"/>
                                        <a:ea typeface="Cambria Math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pl-PL" altLang="pl-PL" sz="2400" b="0" i="1" smtClean="0">
                                        <a:latin typeface="Cambria Math"/>
                                        <a:ea typeface="Cambria Math"/>
                                      </a:rPr>
                                      <m:t>𝑖</m:t>
                                    </m:r>
                                  </m:sub>
                                  <m:sup/>
                                </m:sSubSup>
                              </m:e>
                              <m:sup>
                                <m:r>
                                  <a:rPr lang="pl-PL" altLang="pl-PL" sz="2400" b="0" i="1" smtClean="0">
                                    <a:latin typeface="Cambria Math"/>
                                    <a:ea typeface="Cambria Math"/>
                                  </a:rPr>
                                  <m:t>′</m:t>
                                </m:r>
                              </m:sup>
                            </m:sSup>
                          </m:e>
                        </m:acc>
                        <m:r>
                          <a:rPr lang="pl-PL" altLang="pl-PL" sz="2400" b="0" i="1" smtClean="0">
                            <a:latin typeface="Cambria Math"/>
                          </a:rPr>
                          <m:t>+</m:t>
                        </m:r>
                        <m:d>
                          <m:dPr>
                            <m:ctrlPr>
                              <a:rPr lang="pl-PL" altLang="pl-PL" sz="2400" b="0" i="1" smtClean="0">
                                <a:latin typeface="Cambria Math"/>
                              </a:rPr>
                            </m:ctrlPr>
                          </m:dPr>
                          <m:e>
                            <m:acc>
                              <m:accPr>
                                <m:chr m:val="⃗"/>
                                <m:ctrlPr>
                                  <a:rPr lang="pl-PL" altLang="pl-PL" sz="2400" b="0" i="1" smtClean="0"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pl-PL" altLang="pl-PL" sz="2400" b="0" i="1" smtClean="0">
                                    <a:latin typeface="Cambria Math"/>
                                    <a:ea typeface="Cambria Math"/>
                                  </a:rPr>
                                  <m:t>𝜔</m:t>
                                </m:r>
                              </m:e>
                            </m:acc>
                            <m:r>
                              <a:rPr lang="pl-PL" altLang="pl-PL" sz="2400" b="0" i="1" smtClean="0">
                                <a:latin typeface="Cambria Math"/>
                                <a:ea typeface="Cambria Math"/>
                              </a:rPr>
                              <m:t>×</m:t>
                            </m:r>
                            <m:acc>
                              <m:accPr>
                                <m:chr m:val="⃗"/>
                                <m:ctrlPr>
                                  <a:rPr lang="pl-PL" altLang="pl-PL" sz="2400" b="0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accPr>
                              <m:e>
                                <m:sSup>
                                  <m:sSupPr>
                                    <m:ctrlPr>
                                      <a:rPr lang="pl-PL" altLang="pl-PL" sz="2400" b="0" i="1" smtClean="0"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sSupPr>
                                  <m:e>
                                    <m:sSubSup>
                                      <m:sSubSupPr>
                                        <m:ctrlPr>
                                          <a:rPr lang="pl-PL" altLang="pl-PL" sz="2400" b="0" i="1" smtClean="0">
                                            <a:latin typeface="Cambria Math"/>
                                            <a:ea typeface="Cambria Math"/>
                                          </a:rPr>
                                        </m:ctrlPr>
                                      </m:sSubSupPr>
                                      <m:e>
                                        <m:r>
                                          <a:rPr lang="pl-PL" altLang="pl-PL" sz="2400" b="0" i="1" smtClean="0">
                                            <a:latin typeface="Cambria Math"/>
                                            <a:ea typeface="Cambria Math"/>
                                          </a:rPr>
                                          <m:t>𝑟</m:t>
                                        </m:r>
                                      </m:e>
                                      <m:sub>
                                        <m:r>
                                          <a:rPr lang="pl-PL" altLang="pl-PL" sz="2400" b="0" i="1" smtClean="0">
                                            <a:latin typeface="Cambria Math"/>
                                            <a:ea typeface="Cambria Math"/>
                                          </a:rPr>
                                          <m:t>𝑖</m:t>
                                        </m:r>
                                      </m:sub>
                                      <m:sup/>
                                    </m:sSubSup>
                                  </m:e>
                                  <m:sup>
                                    <m:r>
                                      <a:rPr lang="pl-PL" altLang="pl-PL" sz="2400" b="0" i="1" smtClean="0">
                                        <a:latin typeface="Cambria Math"/>
                                        <a:ea typeface="Cambria Math"/>
                                      </a:rPr>
                                      <m:t>′</m:t>
                                    </m:r>
                                  </m:sup>
                                </m:sSup>
                              </m:e>
                            </m:acc>
                          </m:e>
                        </m:d>
                      </m:e>
                    </m:d>
                    <m:r>
                      <a:rPr lang="pl-PL" altLang="pl-PL" sz="2400" b="0" i="1" smtClean="0">
                        <a:latin typeface="Cambria Math"/>
                        <a:ea typeface="Cambria Math"/>
                      </a:rPr>
                      <m:t>=</m:t>
                    </m:r>
                  </m:oMath>
                </a14:m>
                <a:endParaRPr lang="pl-PL" altLang="pl-PL" dirty="0" smtClean="0"/>
              </a:p>
              <a:p>
                <a:pPr marL="0" indent="0">
                  <a:buNone/>
                </a:pPr>
                <a:r>
                  <a:rPr lang="pl-PL" altLang="pl-PL" sz="2400" b="0" dirty="0" smtClean="0"/>
                  <a:t>        </a:t>
                </a:r>
                <a:r>
                  <a:rPr lang="pl-PL" altLang="pl-PL" sz="2000" b="0" dirty="0" smtClean="0"/>
                  <a:t> </a:t>
                </a:r>
                <a14:m>
                  <m:oMath xmlns:m="http://schemas.openxmlformats.org/officeDocument/2006/math">
                    <m:r>
                      <a:rPr lang="pl-PL" altLang="pl-PL" sz="2400" b="0" i="1" smtClean="0">
                        <a:latin typeface="Cambria Math"/>
                      </a:rPr>
                      <m:t>=</m:t>
                    </m:r>
                    <m:r>
                      <a:rPr lang="pl-PL" altLang="pl-PL" sz="2400" b="0" i="1" smtClean="0">
                        <a:latin typeface="Cambria Math"/>
                      </a:rPr>
                      <m:t>𝑀</m:t>
                    </m:r>
                    <m:sSub>
                      <m:sSubPr>
                        <m:ctrlPr>
                          <a:rPr lang="pl-PL" altLang="pl-PL" sz="2400" b="0" i="1" smtClean="0">
                            <a:latin typeface="Cambria Math"/>
                          </a:rPr>
                        </m:ctrlPr>
                      </m:sSubPr>
                      <m:e>
                        <m:acc>
                          <m:accPr>
                            <m:chr m:val="⃗"/>
                            <m:ctrlPr>
                              <a:rPr lang="pl-PL" altLang="pl-PL" sz="2400" b="0" i="1" smtClean="0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pl-PL" altLang="pl-PL" sz="2400" b="0" i="1" smtClean="0">
                                <a:latin typeface="Cambria Math"/>
                              </a:rPr>
                              <m:t>𝑅</m:t>
                            </m:r>
                          </m:e>
                        </m:acc>
                      </m:e>
                      <m:sub>
                        <m:r>
                          <a:rPr lang="pl-PL" altLang="pl-PL" sz="2400" b="0" i="1" smtClean="0">
                            <a:latin typeface="Cambria Math"/>
                          </a:rPr>
                          <m:t>ś</m:t>
                        </m:r>
                        <m:r>
                          <a:rPr lang="pl-PL" altLang="pl-PL" sz="2400" b="0" i="1" smtClean="0">
                            <a:latin typeface="Cambria Math"/>
                          </a:rPr>
                          <m:t>𝑚</m:t>
                        </m:r>
                      </m:sub>
                    </m:sSub>
                    <m:r>
                      <a:rPr lang="pl-PL" altLang="pl-PL" sz="2400" b="0" i="1" smtClean="0">
                        <a:latin typeface="Cambria Math"/>
                        <a:ea typeface="Cambria Math"/>
                      </a:rPr>
                      <m:t>×</m:t>
                    </m:r>
                    <m:sSub>
                      <m:sSubPr>
                        <m:ctrlPr>
                          <a:rPr lang="pl-PL" altLang="pl-PL" sz="2400" b="0" i="1" smtClean="0">
                            <a:latin typeface="Cambria Math"/>
                          </a:rPr>
                        </m:ctrlPr>
                      </m:sSubPr>
                      <m:e>
                        <m:acc>
                          <m:accPr>
                            <m:chr m:val="⃗"/>
                            <m:ctrlPr>
                              <a:rPr lang="pl-PL" altLang="pl-PL" sz="2400" b="0" i="1" smtClean="0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pl-PL" altLang="pl-PL" sz="2400" b="0" i="1" smtClean="0">
                                <a:latin typeface="Cambria Math"/>
                              </a:rPr>
                              <m:t>𝑣</m:t>
                            </m:r>
                          </m:e>
                        </m:acc>
                      </m:e>
                      <m:sub>
                        <m:r>
                          <a:rPr lang="pl-PL" altLang="pl-PL" sz="2400" b="0" i="1" smtClean="0"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pl-PL" altLang="pl-PL" sz="2400" b="0" i="1" smtClean="0"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pl-PL" altLang="pl-PL" sz="2400" b="0" i="1" smtClean="0">
                            <a:latin typeface="Cambria Math"/>
                          </a:rPr>
                        </m:ctrlPr>
                      </m:sSubPr>
                      <m:e>
                        <m:acc>
                          <m:accPr>
                            <m:chr m:val="⃗"/>
                            <m:ctrlPr>
                              <a:rPr lang="pl-PL" altLang="pl-PL" sz="2400" b="0" i="1" smtClean="0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pl-PL" altLang="pl-PL" sz="2400" b="0" i="1" smtClean="0">
                                <a:latin typeface="Cambria Math"/>
                              </a:rPr>
                              <m:t>𝑟</m:t>
                            </m:r>
                          </m:e>
                        </m:acc>
                      </m:e>
                      <m:sub>
                        <m:r>
                          <a:rPr lang="pl-PL" altLang="pl-PL" sz="2400" b="0" i="1" smtClean="0"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pl-PL" altLang="pl-PL" sz="2400" b="0" i="1" smtClean="0">
                        <a:latin typeface="Cambria Math"/>
                        <a:ea typeface="Cambria Math"/>
                      </a:rPr>
                      <m:t>×</m:t>
                    </m:r>
                    <m:r>
                      <a:rPr lang="pl-PL" altLang="pl-PL" sz="2400" b="0" i="1" smtClean="0">
                        <a:latin typeface="Cambria Math"/>
                        <a:ea typeface="Cambria Math"/>
                      </a:rPr>
                      <m:t>𝑀</m:t>
                    </m:r>
                    <m:d>
                      <m:dPr>
                        <m:ctrlPr>
                          <a:rPr lang="pl-PL" altLang="pl-PL" sz="2400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lang="pl-PL" altLang="pl-PL" sz="2400" b="0" i="1" smtClean="0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pl-PL" altLang="pl-PL" sz="2400" b="0" i="1" smtClean="0">
                                <a:latin typeface="Cambria Math"/>
                                <a:ea typeface="Cambria Math"/>
                              </a:rPr>
                              <m:t>𝜔</m:t>
                            </m:r>
                          </m:e>
                        </m:acc>
                        <m:r>
                          <a:rPr lang="pl-PL" altLang="pl-PL" sz="2400" b="0" i="1" smtClean="0">
                            <a:latin typeface="Cambria Math"/>
                            <a:ea typeface="Cambria Math"/>
                          </a:rPr>
                          <m:t>×</m:t>
                        </m:r>
                        <m:acc>
                          <m:accPr>
                            <m:chr m:val="⃗"/>
                            <m:ctrlPr>
                              <a:rPr lang="pl-PL" altLang="pl-PL" sz="2400" b="0" i="1" smtClean="0">
                                <a:latin typeface="Cambria Math"/>
                                <a:ea typeface="Cambria Math"/>
                              </a:rPr>
                            </m:ctrlPr>
                          </m:accPr>
                          <m:e>
                            <m:sSup>
                              <m:sSupPr>
                                <m:ctrlPr>
                                  <a:rPr lang="pl-PL" altLang="pl-PL" sz="2400" b="0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sSupPr>
                              <m:e>
                                <m:sSubSup>
                                  <m:sSubSupPr>
                                    <m:ctrlPr>
                                      <a:rPr lang="pl-PL" altLang="pl-PL" sz="2400" b="0" i="1" smtClean="0"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pl-PL" altLang="pl-PL" sz="2400" b="0" i="1" smtClean="0">
                                        <a:latin typeface="Cambria Math"/>
                                        <a:ea typeface="Cambria Math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lang="pl-PL" altLang="pl-PL" sz="2400" b="0" i="1" smtClean="0">
                                        <a:latin typeface="Cambria Math"/>
                                        <a:ea typeface="Cambria Math"/>
                                      </a:rPr>
                                      <m:t>ś</m:t>
                                    </m:r>
                                    <m:r>
                                      <a:rPr lang="pl-PL" altLang="pl-PL" sz="2400" b="0" i="1" smtClean="0">
                                        <a:latin typeface="Cambria Math"/>
                                        <a:ea typeface="Cambria Math"/>
                                      </a:rPr>
                                      <m:t>𝑚</m:t>
                                    </m:r>
                                  </m:sub>
                                  <m:sup/>
                                </m:sSubSup>
                              </m:e>
                              <m:sup>
                                <m:r>
                                  <a:rPr lang="pl-PL" altLang="pl-PL" sz="2400" b="0" i="1" smtClean="0">
                                    <a:latin typeface="Cambria Math"/>
                                    <a:ea typeface="Cambria Math"/>
                                  </a:rPr>
                                  <m:t>′</m:t>
                                </m:r>
                              </m:sup>
                            </m:sSup>
                          </m:e>
                        </m:acc>
                      </m:e>
                    </m:d>
                    <m:r>
                      <a:rPr lang="pl-PL" altLang="pl-PL" sz="2400" b="0" i="1" smtClean="0">
                        <a:latin typeface="Cambria Math"/>
                        <a:ea typeface="Cambria Math"/>
                      </a:rPr>
                      <m:t>+</m:t>
                    </m:r>
                    <m:nary>
                      <m:naryPr>
                        <m:chr m:val="∑"/>
                        <m:supHide m:val="on"/>
                        <m:ctrlPr>
                          <a:rPr lang="pl-PL" altLang="pl-PL" sz="2400" b="0" i="1" smtClean="0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pl-PL" altLang="pl-PL" sz="2400" b="0" i="1" smtClean="0">
                            <a:latin typeface="Cambria Math"/>
                          </a:rPr>
                          <m:t>𝑖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pl-PL" altLang="pl-PL" sz="2400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pl-PL" altLang="pl-PL" sz="2400" b="0" i="1" smtClean="0">
                                <a:latin typeface="Cambria Math"/>
                              </a:rPr>
                              <m:t>𝑚</m:t>
                            </m:r>
                          </m:e>
                          <m:sub>
                            <m:r>
                              <a:rPr lang="pl-PL" altLang="pl-PL" sz="2400" b="0" i="1" smtClean="0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  <m:acc>
                          <m:accPr>
                            <m:chr m:val="⃗"/>
                            <m:ctrlPr>
                              <a:rPr lang="pl-PL" altLang="pl-PL" sz="2400" b="0" i="1" smtClean="0">
                                <a:latin typeface="Cambria Math"/>
                                <a:ea typeface="Cambria Math"/>
                              </a:rPr>
                            </m:ctrlPr>
                          </m:accPr>
                          <m:e>
                            <m:sSup>
                              <m:sSupPr>
                                <m:ctrlPr>
                                  <a:rPr lang="pl-PL" altLang="pl-PL" sz="2400" b="0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sSupPr>
                              <m:e>
                                <m:sSubSup>
                                  <m:sSubSupPr>
                                    <m:ctrlPr>
                                      <a:rPr lang="pl-PL" altLang="pl-PL" sz="2400" b="0" i="1" smtClean="0"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pl-PL" altLang="pl-PL" sz="2400" b="0" i="1" smtClean="0">
                                        <a:latin typeface="Cambria Math"/>
                                        <a:ea typeface="Cambria Math"/>
                                      </a:rPr>
                                      <m:t>𝑟</m:t>
                                    </m:r>
                                  </m:e>
                                  <m:sub>
                                    <m:r>
                                      <a:rPr lang="pl-PL" altLang="pl-PL" sz="2400" b="0" i="1" smtClean="0">
                                        <a:latin typeface="Cambria Math"/>
                                        <a:ea typeface="Cambria Math"/>
                                      </a:rPr>
                                      <m:t>𝑖</m:t>
                                    </m:r>
                                  </m:sub>
                                  <m:sup/>
                                </m:sSubSup>
                              </m:e>
                              <m:sup>
                                <m:r>
                                  <a:rPr lang="pl-PL" altLang="pl-PL" sz="2400" b="0" i="1" smtClean="0">
                                    <a:latin typeface="Cambria Math"/>
                                    <a:ea typeface="Cambria Math"/>
                                  </a:rPr>
                                  <m:t>′</m:t>
                                </m:r>
                              </m:sup>
                            </m:sSup>
                          </m:e>
                        </m:acc>
                        <m:r>
                          <a:rPr lang="pl-PL" altLang="pl-PL" sz="2400" b="0" i="1" smtClean="0">
                            <a:latin typeface="Cambria Math"/>
                            <a:ea typeface="Cambria Math"/>
                          </a:rPr>
                          <m:t>×</m:t>
                        </m:r>
                      </m:e>
                    </m:nary>
                    <m:d>
                      <m:dPr>
                        <m:ctrlPr>
                          <a:rPr lang="pl-PL" altLang="pl-PL" sz="2400" b="0" i="1" smtClean="0">
                            <a:latin typeface="Cambria Math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lang="pl-PL" altLang="pl-PL" sz="2400" b="0" i="1" smtClean="0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pl-PL" altLang="pl-PL" sz="2400" b="0" i="1" smtClean="0">
                                <a:latin typeface="Cambria Math"/>
                                <a:ea typeface="Cambria Math"/>
                              </a:rPr>
                              <m:t>𝜔</m:t>
                            </m:r>
                          </m:e>
                        </m:acc>
                        <m:r>
                          <a:rPr lang="pl-PL" altLang="pl-PL" sz="2400" b="0" i="1" smtClean="0">
                            <a:latin typeface="Cambria Math"/>
                            <a:ea typeface="Cambria Math"/>
                          </a:rPr>
                          <m:t>×</m:t>
                        </m:r>
                        <m:acc>
                          <m:accPr>
                            <m:chr m:val="⃗"/>
                            <m:ctrlPr>
                              <a:rPr lang="pl-PL" altLang="pl-PL" sz="2400" b="0" i="1" smtClean="0">
                                <a:latin typeface="Cambria Math"/>
                                <a:ea typeface="Cambria Math"/>
                              </a:rPr>
                            </m:ctrlPr>
                          </m:accPr>
                          <m:e>
                            <m:sSup>
                              <m:sSupPr>
                                <m:ctrlPr>
                                  <a:rPr lang="pl-PL" altLang="pl-PL" sz="2400" b="0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sSupPr>
                              <m:e>
                                <m:sSubSup>
                                  <m:sSubSupPr>
                                    <m:ctrlPr>
                                      <a:rPr lang="pl-PL" altLang="pl-PL" sz="2400" b="0" i="1" smtClean="0"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pl-PL" altLang="pl-PL" sz="2400" b="0" i="1" smtClean="0">
                                        <a:latin typeface="Cambria Math"/>
                                        <a:ea typeface="Cambria Math"/>
                                      </a:rPr>
                                      <m:t>𝑟</m:t>
                                    </m:r>
                                  </m:e>
                                  <m:sub>
                                    <m:r>
                                      <a:rPr lang="pl-PL" altLang="pl-PL" sz="2400" b="0" i="1" smtClean="0">
                                        <a:latin typeface="Cambria Math"/>
                                        <a:ea typeface="Cambria Math"/>
                                      </a:rPr>
                                      <m:t>𝑖</m:t>
                                    </m:r>
                                  </m:sub>
                                  <m:sup/>
                                </m:sSubSup>
                              </m:e>
                              <m:sup>
                                <m:r>
                                  <a:rPr lang="pl-PL" altLang="pl-PL" sz="2400" b="0" i="1" smtClean="0">
                                    <a:latin typeface="Cambria Math"/>
                                    <a:ea typeface="Cambria Math"/>
                                  </a:rPr>
                                  <m:t>′</m:t>
                                </m:r>
                              </m:sup>
                            </m:sSup>
                          </m:e>
                        </m:acc>
                      </m:e>
                    </m:d>
                  </m:oMath>
                </a14:m>
                <a:endParaRPr lang="pl-PL" altLang="pl-PL" sz="2400" dirty="0" smtClean="0"/>
              </a:p>
            </p:txBody>
          </p:sp>
        </mc:Choice>
        <mc:Fallback xmlns="">
          <p:sp>
            <p:nvSpPr>
              <p:cNvPr id="1028" name="Symbol zastępczy zawartości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757238"/>
              </a:xfrm>
              <a:blipFill rotWithShape="1">
                <a:blip r:embed="rId2"/>
                <a:stretch>
                  <a:fillRect l="-1630" t="-10484" b="-276613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103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1031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1033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1034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1035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1036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1037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26" name="pole tekstowe 25"/>
          <p:cNvSpPr txBox="1"/>
          <p:nvPr/>
        </p:nvSpPr>
        <p:spPr>
          <a:xfrm>
            <a:off x="500063" y="5715000"/>
            <a:ext cx="4614862" cy="584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pl-PL" sz="3200" dirty="0">
                <a:latin typeface="+mn-lt"/>
              </a:rPr>
              <a:t>  momentu bezwładności</a:t>
            </a:r>
          </a:p>
        </p:txBody>
      </p:sp>
      <p:sp>
        <p:nvSpPr>
          <p:cNvPr id="23" name="pole tekstowe 22"/>
          <p:cNvSpPr txBox="1">
            <a:spLocks noChangeArrowheads="1"/>
          </p:cNvSpPr>
          <p:nvPr/>
        </p:nvSpPr>
        <p:spPr bwMode="auto">
          <a:xfrm>
            <a:off x="4000500" y="1785938"/>
            <a:ext cx="4916488" cy="923925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pl-PL" altLang="pl-PL" dirty="0" smtClean="0"/>
              <a:t>Przejście </a:t>
            </a:r>
            <a:r>
              <a:rPr lang="pl-PL" altLang="pl-PL" dirty="0"/>
              <a:t>do układu nieobracającego się, </a:t>
            </a:r>
          </a:p>
          <a:p>
            <a:pPr eaLnBrk="1" hangingPunct="1"/>
            <a:r>
              <a:rPr lang="pl-PL" altLang="pl-PL" dirty="0"/>
              <a:t>ale o początku związanym z bryłą sztywną</a:t>
            </a:r>
          </a:p>
          <a:p>
            <a:pPr eaLnBrk="1" hangingPunct="1"/>
            <a:r>
              <a:rPr lang="pl-PL" altLang="pl-PL" dirty="0"/>
              <a:t>(ułatwia rozdzielenie ruchu śr. masy i obrotów)</a:t>
            </a:r>
          </a:p>
        </p:txBody>
      </p:sp>
      <p:grpSp>
        <p:nvGrpSpPr>
          <p:cNvPr id="4" name="Grupa 29"/>
          <p:cNvGrpSpPr>
            <a:grpSpLocks/>
          </p:cNvGrpSpPr>
          <p:nvPr/>
        </p:nvGrpSpPr>
        <p:grpSpPr bwMode="auto">
          <a:xfrm>
            <a:off x="1398178" y="3878822"/>
            <a:ext cx="4276481" cy="1693305"/>
            <a:chOff x="1714479" y="4714884"/>
            <a:chExt cx="4276511" cy="1693511"/>
          </a:xfrm>
        </p:grpSpPr>
        <p:sp>
          <p:nvSpPr>
            <p:cNvPr id="24" name="Prostokąt 23"/>
            <p:cNvSpPr/>
            <p:nvPr/>
          </p:nvSpPr>
          <p:spPr>
            <a:xfrm>
              <a:off x="1714479" y="4714884"/>
              <a:ext cx="4276511" cy="702393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l-PL"/>
            </a:p>
          </p:txBody>
        </p:sp>
        <p:sp>
          <p:nvSpPr>
            <p:cNvPr id="1044" name="pole tekstowe 24"/>
            <p:cNvSpPr txBox="1">
              <a:spLocks noChangeArrowheads="1"/>
            </p:cNvSpPr>
            <p:nvPr/>
          </p:nvSpPr>
          <p:spPr bwMode="auto">
            <a:xfrm>
              <a:off x="2122901" y="5762064"/>
              <a:ext cx="3459665" cy="646331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pl-PL" altLang="pl-PL"/>
                <a:t>Te wyrazy znikają, gdy układ O’ </a:t>
              </a:r>
            </a:p>
            <a:p>
              <a:pPr eaLnBrk="1" hangingPunct="1"/>
              <a:r>
                <a:rPr lang="pl-PL" altLang="pl-PL"/>
                <a:t>związany jest z bryłą sztywną</a:t>
              </a:r>
            </a:p>
          </p:txBody>
        </p:sp>
        <p:cxnSp>
          <p:nvCxnSpPr>
            <p:cNvPr id="28" name="Łącznik prosty 27"/>
            <p:cNvCxnSpPr>
              <a:stCxn id="1044" idx="0"/>
              <a:endCxn id="24" idx="2"/>
            </p:cNvCxnSpPr>
            <p:nvPr/>
          </p:nvCxnSpPr>
          <p:spPr>
            <a:xfrm flipV="1">
              <a:off x="3852734" y="5417277"/>
              <a:ext cx="1" cy="34478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upa 9"/>
          <p:cNvGrpSpPr/>
          <p:nvPr/>
        </p:nvGrpSpPr>
        <p:grpSpPr>
          <a:xfrm>
            <a:off x="5940151" y="3878822"/>
            <a:ext cx="2664296" cy="1444691"/>
            <a:chOff x="5940151" y="3878822"/>
            <a:chExt cx="2664296" cy="1444691"/>
          </a:xfrm>
        </p:grpSpPr>
        <p:sp>
          <p:nvSpPr>
            <p:cNvPr id="22" name="Prostokąt 21"/>
            <p:cNvSpPr/>
            <p:nvPr/>
          </p:nvSpPr>
          <p:spPr bwMode="auto">
            <a:xfrm>
              <a:off x="5940151" y="3878822"/>
              <a:ext cx="2664296" cy="702308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l-PL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pole tekstowe 8"/>
                <p:cNvSpPr txBox="1"/>
                <p:nvPr/>
              </p:nvSpPr>
              <p:spPr>
                <a:xfrm>
                  <a:off x="6629334" y="4725144"/>
                  <a:ext cx="1285929" cy="59836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̂"/>
                            <m:ctrlPr>
                              <a:rPr lang="pl-PL" sz="3200" i="1" smtClean="0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pl-PL" sz="3200" b="0" i="1" smtClean="0">
                                <a:latin typeface="Cambria Math"/>
                              </a:rPr>
                              <m:t>𝐼</m:t>
                            </m:r>
                          </m:e>
                        </m:acc>
                        <m:acc>
                          <m:accPr>
                            <m:chr m:val="⃗"/>
                            <m:ctrlPr>
                              <a:rPr lang="pl-PL" sz="3200" i="1" smtClean="0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pl-PL" sz="3200" i="1" smtClean="0">
                                <a:latin typeface="Cambria Math"/>
                                <a:ea typeface="Cambria Math"/>
                              </a:rPr>
                              <m:t>𝜔</m:t>
                            </m:r>
                          </m:e>
                        </m:acc>
                        <m:r>
                          <a:rPr lang="pl-PL" sz="3200" b="0" i="1" smtClean="0">
                            <a:latin typeface="Cambria Math"/>
                          </a:rPr>
                          <m:t>(</m:t>
                        </m:r>
                        <m:r>
                          <a:rPr lang="pl-PL" sz="3200" b="0" i="1" smtClean="0">
                            <a:latin typeface="Cambria Math"/>
                          </a:rPr>
                          <m:t>𝑡</m:t>
                        </m:r>
                        <m:r>
                          <a:rPr lang="pl-PL" sz="3200" b="0" i="1" smtClean="0">
                            <a:latin typeface="Cambria Math"/>
                          </a:rPr>
                          <m:t>)</m:t>
                        </m:r>
                      </m:oMath>
                    </m:oMathPara>
                  </a14:m>
                  <a:endParaRPr lang="pl-PL" sz="3200" dirty="0"/>
                </a:p>
              </p:txBody>
            </p:sp>
          </mc:Choice>
          <mc:Fallback xmlns="">
            <p:sp>
              <p:nvSpPr>
                <p:cNvPr id="9" name="pole tekstowe 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29334" y="4725144"/>
                  <a:ext cx="1285929" cy="598369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l-PL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mtClean="0"/>
              <a:t>Moment bezwładności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52" name="Symbol zastępczy zawartości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1972816"/>
              </a:xfrm>
            </p:spPr>
            <p:txBody>
              <a:bodyPr/>
              <a:lstStyle/>
              <a:p>
                <a:r>
                  <a:rPr lang="pl-PL" altLang="pl-PL" dirty="0" smtClean="0"/>
                  <a:t>Moment pędu w układzie związanym z bryłą:</a:t>
                </a:r>
              </a:p>
              <a:p>
                <a:pPr marL="0" indent="0">
                  <a:buNone/>
                </a:pPr>
                <a:endParaRPr lang="pl-PL" altLang="pl-PL" sz="800" dirty="0" smtClean="0"/>
              </a:p>
              <a:p>
                <a:pPr marL="0" indent="0">
                  <a:buNone/>
                </a:pPr>
                <a:r>
                  <a:rPr lang="pl-PL" altLang="pl-PL" b="0" dirty="0" smtClean="0"/>
                  <a:t>  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pl-PL" altLang="pl-PL" sz="2400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pl-PL" altLang="pl-PL" sz="2400" b="0" i="1" smtClean="0">
                            <a:latin typeface="Cambria Math"/>
                          </a:rPr>
                          <m:t>𝐿</m:t>
                        </m:r>
                      </m:e>
                    </m:acc>
                    <m:r>
                      <a:rPr lang="pl-PL" altLang="pl-PL" sz="2400" b="0" i="1" smtClean="0">
                        <a:latin typeface="Cambria Math"/>
                      </a:rPr>
                      <m:t>=</m:t>
                    </m:r>
                    <m:acc>
                      <m:accPr>
                        <m:chr m:val="̂"/>
                        <m:ctrlPr>
                          <a:rPr lang="pl-PL" sz="2400" i="1">
                            <a:latin typeface="Cambria Math"/>
                          </a:rPr>
                        </m:ctrlPr>
                      </m:accPr>
                      <m:e>
                        <m:r>
                          <a:rPr lang="pl-PL" sz="2400" i="1">
                            <a:latin typeface="Cambria Math"/>
                          </a:rPr>
                          <m:t>𝐼</m:t>
                        </m:r>
                      </m:e>
                    </m:acc>
                    <m:acc>
                      <m:accPr>
                        <m:chr m:val="⃗"/>
                        <m:ctrlPr>
                          <a:rPr lang="pl-PL" sz="2400" i="1">
                            <a:latin typeface="Cambria Math"/>
                          </a:rPr>
                        </m:ctrlPr>
                      </m:accPr>
                      <m:e>
                        <m:r>
                          <a:rPr lang="pl-PL" sz="2400" i="1">
                            <a:latin typeface="Cambria Math"/>
                            <a:ea typeface="Cambria Math"/>
                          </a:rPr>
                          <m:t>𝜔</m:t>
                        </m:r>
                      </m:e>
                    </m:acc>
                  </m:oMath>
                </a14:m>
                <a:endParaRPr lang="pl-PL" altLang="pl-PL" dirty="0" smtClean="0"/>
              </a:p>
              <a:p>
                <a:pPr marL="0" indent="0">
                  <a:buNone/>
                </a:pPr>
                <a:r>
                  <a:rPr lang="pl-PL" altLang="pl-PL" sz="2400" b="0" dirty="0" smtClean="0"/>
                  <a:t>   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pl-PL" altLang="pl-PL" sz="2400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pl-PL" altLang="pl-PL" sz="2400" b="0" i="1" smtClean="0">
                            <a:latin typeface="Cambria Math"/>
                          </a:rPr>
                          <m:t>𝐿</m:t>
                        </m:r>
                      </m:e>
                    </m:acc>
                    <m:r>
                      <a:rPr lang="pl-PL" altLang="pl-PL" sz="2400" b="0" i="1" smtClean="0">
                        <a:latin typeface="Cambria Math"/>
                      </a:rPr>
                      <m:t>=</m:t>
                    </m:r>
                    <m:nary>
                      <m:naryPr>
                        <m:chr m:val="∑"/>
                        <m:supHide m:val="on"/>
                        <m:ctrlPr>
                          <a:rPr lang="pl-PL" altLang="pl-PL" sz="2400" b="0" i="1" smtClean="0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pl-PL" altLang="pl-PL" sz="2400" b="0" i="1" smtClean="0">
                            <a:latin typeface="Cambria Math"/>
                          </a:rPr>
                          <m:t>𝑖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pl-PL" altLang="pl-PL" sz="2400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pl-PL" altLang="pl-PL" sz="2400" b="0" i="1" smtClean="0">
                                <a:latin typeface="Cambria Math"/>
                              </a:rPr>
                              <m:t>𝑚</m:t>
                            </m:r>
                          </m:e>
                          <m:sub>
                            <m:r>
                              <a:rPr lang="pl-PL" altLang="pl-PL" sz="2400" b="0" i="1" smtClean="0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  <m:acc>
                          <m:accPr>
                            <m:chr m:val="⃗"/>
                            <m:ctrlPr>
                              <a:rPr lang="pl-PL" altLang="pl-PL" sz="2400" b="0" i="1" smtClean="0">
                                <a:latin typeface="Cambria Math"/>
                                <a:ea typeface="Cambria Math"/>
                              </a:rPr>
                            </m:ctrlPr>
                          </m:accPr>
                          <m:e>
                            <m:sSup>
                              <m:sSupPr>
                                <m:ctrlPr>
                                  <a:rPr lang="pl-PL" altLang="pl-PL" sz="2400" b="0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sSupPr>
                              <m:e>
                                <m:sSubSup>
                                  <m:sSubSupPr>
                                    <m:ctrlPr>
                                      <a:rPr lang="pl-PL" altLang="pl-PL" sz="2400" b="0" i="1" smtClean="0"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pl-PL" altLang="pl-PL" sz="2400" b="0" i="1" smtClean="0">
                                        <a:latin typeface="Cambria Math"/>
                                        <a:ea typeface="Cambria Math"/>
                                      </a:rPr>
                                      <m:t>𝑟</m:t>
                                    </m:r>
                                  </m:e>
                                  <m:sub>
                                    <m:r>
                                      <a:rPr lang="pl-PL" altLang="pl-PL" sz="2400" b="0" i="1" smtClean="0">
                                        <a:latin typeface="Cambria Math"/>
                                        <a:ea typeface="Cambria Math"/>
                                      </a:rPr>
                                      <m:t>𝑖</m:t>
                                    </m:r>
                                  </m:sub>
                                  <m:sup/>
                                </m:sSubSup>
                              </m:e>
                              <m:sup>
                                <m:r>
                                  <a:rPr lang="pl-PL" altLang="pl-PL" sz="2400" b="0" i="1" smtClean="0">
                                    <a:latin typeface="Cambria Math"/>
                                    <a:ea typeface="Cambria Math"/>
                                  </a:rPr>
                                  <m:t>′</m:t>
                                </m:r>
                              </m:sup>
                            </m:sSup>
                          </m:e>
                        </m:acc>
                        <m:r>
                          <a:rPr lang="pl-PL" altLang="pl-PL" sz="2400" b="0" i="1" smtClean="0">
                            <a:latin typeface="Cambria Math"/>
                            <a:ea typeface="Cambria Math"/>
                          </a:rPr>
                          <m:t>×</m:t>
                        </m:r>
                      </m:e>
                    </m:nary>
                    <m:d>
                      <m:dPr>
                        <m:ctrlPr>
                          <a:rPr lang="pl-PL" altLang="pl-PL" sz="2400" b="0" i="1" smtClean="0">
                            <a:latin typeface="Cambria Math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lang="pl-PL" altLang="pl-PL" sz="2400" b="0" i="1" smtClean="0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pl-PL" altLang="pl-PL" sz="2400" b="0" i="1" smtClean="0">
                                <a:latin typeface="Cambria Math"/>
                                <a:ea typeface="Cambria Math"/>
                              </a:rPr>
                              <m:t>𝜔</m:t>
                            </m:r>
                          </m:e>
                        </m:acc>
                        <m:r>
                          <a:rPr lang="pl-PL" altLang="pl-PL" sz="2400" b="0" i="1" smtClean="0">
                            <a:latin typeface="Cambria Math"/>
                            <a:ea typeface="Cambria Math"/>
                          </a:rPr>
                          <m:t>×</m:t>
                        </m:r>
                        <m:acc>
                          <m:accPr>
                            <m:chr m:val="⃗"/>
                            <m:ctrlPr>
                              <a:rPr lang="pl-PL" altLang="pl-PL" sz="2400" b="0" i="1" smtClean="0">
                                <a:latin typeface="Cambria Math"/>
                                <a:ea typeface="Cambria Math"/>
                              </a:rPr>
                            </m:ctrlPr>
                          </m:accPr>
                          <m:e>
                            <m:sSup>
                              <m:sSupPr>
                                <m:ctrlPr>
                                  <a:rPr lang="pl-PL" altLang="pl-PL" sz="2400" b="0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sSupPr>
                              <m:e>
                                <m:sSubSup>
                                  <m:sSubSupPr>
                                    <m:ctrlPr>
                                      <a:rPr lang="pl-PL" altLang="pl-PL" sz="2400" b="0" i="1" smtClean="0"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pl-PL" altLang="pl-PL" sz="2400" b="0" i="1" smtClean="0">
                                        <a:latin typeface="Cambria Math"/>
                                        <a:ea typeface="Cambria Math"/>
                                      </a:rPr>
                                      <m:t>𝑟</m:t>
                                    </m:r>
                                  </m:e>
                                  <m:sub>
                                    <m:r>
                                      <a:rPr lang="pl-PL" altLang="pl-PL" sz="2400" b="0" i="1" smtClean="0">
                                        <a:latin typeface="Cambria Math"/>
                                        <a:ea typeface="Cambria Math"/>
                                      </a:rPr>
                                      <m:t>𝑖</m:t>
                                    </m:r>
                                  </m:sub>
                                  <m:sup/>
                                </m:sSubSup>
                              </m:e>
                              <m:sup>
                                <m:r>
                                  <a:rPr lang="pl-PL" altLang="pl-PL" sz="2400" b="0" i="1" smtClean="0">
                                    <a:latin typeface="Cambria Math"/>
                                    <a:ea typeface="Cambria Math"/>
                                  </a:rPr>
                                  <m:t>′</m:t>
                                </m:r>
                              </m:sup>
                            </m:sSup>
                          </m:e>
                        </m:acc>
                      </m:e>
                    </m:d>
                    <m:r>
                      <a:rPr lang="pl-PL" altLang="pl-PL" sz="2400" b="0" i="1" smtClean="0">
                        <a:latin typeface="Cambria Math"/>
                        <a:ea typeface="Cambria Math"/>
                      </a:rPr>
                      <m:t>=</m:t>
                    </m:r>
                    <m:nary>
                      <m:naryPr>
                        <m:chr m:val="∑"/>
                        <m:supHide m:val="on"/>
                        <m:ctrlPr>
                          <a:rPr lang="pl-PL" altLang="pl-PL" sz="2400" b="0" i="1" smtClean="0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pl-PL" altLang="pl-PL" sz="2400" b="0" i="1" smtClean="0">
                            <a:latin typeface="Cambria Math"/>
                          </a:rPr>
                          <m:t>𝑖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pl-PL" altLang="pl-PL" sz="2400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pl-PL" altLang="pl-PL" sz="2400" b="0" i="1" smtClean="0">
                                <a:latin typeface="Cambria Math"/>
                              </a:rPr>
                              <m:t>𝑚</m:t>
                            </m:r>
                          </m:e>
                          <m:sub>
                            <m:r>
                              <a:rPr lang="pl-PL" altLang="pl-PL" sz="2400" b="0" i="1" smtClean="0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  <m:d>
                          <m:dPr>
                            <m:begChr m:val="{"/>
                            <m:endChr m:val="}"/>
                            <m:ctrlPr>
                              <a:rPr lang="pl-PL" altLang="pl-PL" sz="2400" b="0" i="1" smtClean="0">
                                <a:latin typeface="Cambria Math"/>
                              </a:rPr>
                            </m:ctrlPr>
                          </m:dPr>
                          <m:e>
                            <m:acc>
                              <m:accPr>
                                <m:chr m:val="⃗"/>
                                <m:ctrlPr>
                                  <a:rPr lang="pl-PL" altLang="pl-PL" sz="2400" b="0" i="1" smtClean="0"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pl-PL" altLang="pl-PL" sz="2400" b="0" i="1" smtClean="0">
                                    <a:latin typeface="Cambria Math"/>
                                    <a:ea typeface="Cambria Math"/>
                                  </a:rPr>
                                  <m:t>𝜔</m:t>
                                </m:r>
                              </m:e>
                            </m:acc>
                            <m:d>
                              <m:dPr>
                                <m:ctrlPr>
                                  <a:rPr lang="pl-PL" altLang="pl-PL" sz="2400" b="0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dPr>
                              <m:e>
                                <m:acc>
                                  <m:accPr>
                                    <m:chr m:val="⃗"/>
                                    <m:ctrlPr>
                                      <a:rPr lang="pl-PL" altLang="pl-PL" sz="2400" b="0" i="1" smtClean="0"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accPr>
                                  <m:e>
                                    <m:sSup>
                                      <m:sSupPr>
                                        <m:ctrlPr>
                                          <a:rPr lang="pl-PL" altLang="pl-PL" sz="2400" b="0" i="1" smtClean="0">
                                            <a:latin typeface="Cambria Math"/>
                                            <a:ea typeface="Cambria Math"/>
                                          </a:rPr>
                                        </m:ctrlPr>
                                      </m:sSupPr>
                                      <m:e>
                                        <m:sSubSup>
                                          <m:sSubSupPr>
                                            <m:ctrlPr>
                                              <a:rPr lang="pl-PL" altLang="pl-PL" sz="2400" b="0" i="1" smtClean="0">
                                                <a:latin typeface="Cambria Math"/>
                                                <a:ea typeface="Cambria Math"/>
                                              </a:rPr>
                                            </m:ctrlPr>
                                          </m:sSubSupPr>
                                          <m:e>
                                            <m:r>
                                              <a:rPr lang="pl-PL" altLang="pl-PL" sz="2400" b="0" i="1" smtClean="0">
                                                <a:latin typeface="Cambria Math"/>
                                                <a:ea typeface="Cambria Math"/>
                                              </a:rPr>
                                              <m:t>𝑟</m:t>
                                            </m:r>
                                          </m:e>
                                          <m:sub>
                                            <m:r>
                                              <a:rPr lang="pl-PL" altLang="pl-PL" sz="2400" b="0" i="1" smtClean="0">
                                                <a:latin typeface="Cambria Math"/>
                                                <a:ea typeface="Cambria Math"/>
                                              </a:rPr>
                                              <m:t>𝑖</m:t>
                                            </m:r>
                                          </m:sub>
                                          <m:sup/>
                                        </m:sSubSup>
                                      </m:e>
                                      <m:sup>
                                        <m:r>
                                          <a:rPr lang="pl-PL" altLang="pl-PL" sz="2400" b="0" i="1" smtClean="0">
                                            <a:latin typeface="Cambria Math"/>
                                            <a:ea typeface="Cambria Math"/>
                                          </a:rPr>
                                          <m:t>′</m:t>
                                        </m:r>
                                      </m:sup>
                                    </m:sSup>
                                  </m:e>
                                </m:acc>
                                <m:r>
                                  <a:rPr lang="pl-PL" altLang="pl-PL" sz="2400" b="0" i="1" smtClean="0">
                                    <a:latin typeface="Cambria Math"/>
                                    <a:ea typeface="Cambria Math"/>
                                  </a:rPr>
                                  <m:t>∙</m:t>
                                </m:r>
                                <m:acc>
                                  <m:accPr>
                                    <m:chr m:val="⃗"/>
                                    <m:ctrlPr>
                                      <a:rPr lang="pl-PL" altLang="pl-PL" sz="2400" b="0" i="1" smtClean="0"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accPr>
                                  <m:e>
                                    <m:sSup>
                                      <m:sSupPr>
                                        <m:ctrlPr>
                                          <a:rPr lang="pl-PL" altLang="pl-PL" sz="2400" b="0" i="1" smtClean="0">
                                            <a:latin typeface="Cambria Math"/>
                                            <a:ea typeface="Cambria Math"/>
                                          </a:rPr>
                                        </m:ctrlPr>
                                      </m:sSupPr>
                                      <m:e>
                                        <m:sSubSup>
                                          <m:sSubSupPr>
                                            <m:ctrlPr>
                                              <a:rPr lang="pl-PL" altLang="pl-PL" sz="2400" b="0" i="1" smtClean="0">
                                                <a:latin typeface="Cambria Math"/>
                                                <a:ea typeface="Cambria Math"/>
                                              </a:rPr>
                                            </m:ctrlPr>
                                          </m:sSubSupPr>
                                          <m:e>
                                            <m:r>
                                              <a:rPr lang="pl-PL" altLang="pl-PL" sz="2400" b="0" i="1" smtClean="0">
                                                <a:latin typeface="Cambria Math"/>
                                                <a:ea typeface="Cambria Math"/>
                                              </a:rPr>
                                              <m:t>𝑟</m:t>
                                            </m:r>
                                          </m:e>
                                          <m:sub>
                                            <m:r>
                                              <a:rPr lang="pl-PL" altLang="pl-PL" sz="2400" b="0" i="1" smtClean="0">
                                                <a:latin typeface="Cambria Math"/>
                                                <a:ea typeface="Cambria Math"/>
                                              </a:rPr>
                                              <m:t>𝑖</m:t>
                                            </m:r>
                                          </m:sub>
                                          <m:sup/>
                                        </m:sSubSup>
                                      </m:e>
                                      <m:sup>
                                        <m:r>
                                          <a:rPr lang="pl-PL" altLang="pl-PL" sz="2400" b="0" i="1" smtClean="0">
                                            <a:latin typeface="Cambria Math"/>
                                            <a:ea typeface="Cambria Math"/>
                                          </a:rPr>
                                          <m:t>′</m:t>
                                        </m:r>
                                      </m:sup>
                                    </m:sSup>
                                  </m:e>
                                </m:acc>
                              </m:e>
                            </m:d>
                            <m:r>
                              <a:rPr lang="pl-PL" altLang="pl-PL" sz="2400" b="0" i="1" smtClean="0">
                                <a:latin typeface="Cambria Math"/>
                                <a:ea typeface="Cambria Math"/>
                              </a:rPr>
                              <m:t>−</m:t>
                            </m:r>
                            <m:acc>
                              <m:accPr>
                                <m:chr m:val="⃗"/>
                                <m:ctrlPr>
                                  <a:rPr lang="pl-PL" altLang="pl-PL" sz="2400" b="0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accPr>
                              <m:e>
                                <m:sSup>
                                  <m:sSupPr>
                                    <m:ctrlPr>
                                      <a:rPr lang="pl-PL" altLang="pl-PL" sz="2400" b="0" i="1" smtClean="0"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sSupPr>
                                  <m:e>
                                    <m:sSubSup>
                                      <m:sSubSupPr>
                                        <m:ctrlPr>
                                          <a:rPr lang="pl-PL" altLang="pl-PL" sz="2400" b="0" i="1" smtClean="0">
                                            <a:latin typeface="Cambria Math"/>
                                            <a:ea typeface="Cambria Math"/>
                                          </a:rPr>
                                        </m:ctrlPr>
                                      </m:sSubSupPr>
                                      <m:e>
                                        <m:r>
                                          <a:rPr lang="pl-PL" altLang="pl-PL" sz="2400" b="0" i="1" smtClean="0">
                                            <a:latin typeface="Cambria Math"/>
                                            <a:ea typeface="Cambria Math"/>
                                          </a:rPr>
                                          <m:t>𝑟</m:t>
                                        </m:r>
                                      </m:e>
                                      <m:sub>
                                        <m:r>
                                          <a:rPr lang="pl-PL" altLang="pl-PL" sz="2400" b="0" i="1" smtClean="0">
                                            <a:latin typeface="Cambria Math"/>
                                            <a:ea typeface="Cambria Math"/>
                                          </a:rPr>
                                          <m:t>𝑖</m:t>
                                        </m:r>
                                      </m:sub>
                                      <m:sup/>
                                    </m:sSubSup>
                                  </m:e>
                                  <m:sup>
                                    <m:r>
                                      <a:rPr lang="pl-PL" altLang="pl-PL" sz="2400" b="0" i="1" smtClean="0">
                                        <a:latin typeface="Cambria Math"/>
                                        <a:ea typeface="Cambria Math"/>
                                      </a:rPr>
                                      <m:t>′</m:t>
                                    </m:r>
                                  </m:sup>
                                </m:sSup>
                              </m:e>
                            </m:acc>
                            <m:d>
                              <m:dPr>
                                <m:ctrlPr>
                                  <a:rPr lang="pl-PL" altLang="pl-PL" sz="2400" b="0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dPr>
                              <m:e>
                                <m:acc>
                                  <m:accPr>
                                    <m:chr m:val="⃗"/>
                                    <m:ctrlPr>
                                      <a:rPr lang="pl-PL" altLang="pl-PL" sz="2400" b="0" i="1" smtClean="0"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accPr>
                                  <m:e>
                                    <m:sSup>
                                      <m:sSupPr>
                                        <m:ctrlPr>
                                          <a:rPr lang="pl-PL" altLang="pl-PL" sz="2400" b="0" i="1" smtClean="0">
                                            <a:latin typeface="Cambria Math"/>
                                            <a:ea typeface="Cambria Math"/>
                                          </a:rPr>
                                        </m:ctrlPr>
                                      </m:sSupPr>
                                      <m:e>
                                        <m:sSubSup>
                                          <m:sSubSupPr>
                                            <m:ctrlPr>
                                              <a:rPr lang="pl-PL" altLang="pl-PL" sz="2400" b="0" i="1" smtClean="0">
                                                <a:latin typeface="Cambria Math"/>
                                                <a:ea typeface="Cambria Math"/>
                                              </a:rPr>
                                            </m:ctrlPr>
                                          </m:sSubSupPr>
                                          <m:e>
                                            <m:r>
                                              <a:rPr lang="pl-PL" altLang="pl-PL" sz="2400" b="0" i="1" smtClean="0">
                                                <a:latin typeface="Cambria Math"/>
                                                <a:ea typeface="Cambria Math"/>
                                              </a:rPr>
                                              <m:t>𝑟</m:t>
                                            </m:r>
                                          </m:e>
                                          <m:sub>
                                            <m:r>
                                              <a:rPr lang="pl-PL" altLang="pl-PL" sz="2400" b="0" i="1" smtClean="0">
                                                <a:latin typeface="Cambria Math"/>
                                                <a:ea typeface="Cambria Math"/>
                                              </a:rPr>
                                              <m:t>𝑖</m:t>
                                            </m:r>
                                          </m:sub>
                                          <m:sup/>
                                        </m:sSubSup>
                                      </m:e>
                                      <m:sup>
                                        <m:r>
                                          <a:rPr lang="pl-PL" altLang="pl-PL" sz="2400" b="0" i="1" smtClean="0">
                                            <a:latin typeface="Cambria Math"/>
                                            <a:ea typeface="Cambria Math"/>
                                          </a:rPr>
                                          <m:t>′</m:t>
                                        </m:r>
                                      </m:sup>
                                    </m:sSup>
                                  </m:e>
                                </m:acc>
                                <m:r>
                                  <a:rPr lang="pl-PL" altLang="pl-PL" sz="2400" b="0" i="1" smtClean="0">
                                    <a:latin typeface="Cambria Math"/>
                                    <a:ea typeface="Cambria Math"/>
                                  </a:rPr>
                                  <m:t>∙</m:t>
                                </m:r>
                                <m:acc>
                                  <m:accPr>
                                    <m:chr m:val="⃗"/>
                                    <m:ctrlPr>
                                      <a:rPr lang="pl-PL" altLang="pl-PL" sz="2400" b="0" i="1" smtClean="0">
                                        <a:latin typeface="Cambria Math"/>
                                      </a:rPr>
                                    </m:ctrlPr>
                                  </m:accPr>
                                  <m:e>
                                    <m:r>
                                      <a:rPr lang="pl-PL" altLang="pl-PL" sz="2400" b="0" i="1" smtClean="0">
                                        <a:latin typeface="Cambria Math"/>
                                        <a:ea typeface="Cambria Math"/>
                                      </a:rPr>
                                      <m:t>𝜔</m:t>
                                    </m:r>
                                  </m:e>
                                </m:acc>
                              </m:e>
                            </m:d>
                          </m:e>
                        </m:d>
                      </m:e>
                    </m:nary>
                  </m:oMath>
                </a14:m>
                <a:endParaRPr lang="pl-PL" altLang="pl-PL" dirty="0" smtClean="0"/>
              </a:p>
            </p:txBody>
          </p:sp>
        </mc:Choice>
        <mc:Fallback xmlns="">
          <p:sp>
            <p:nvSpPr>
              <p:cNvPr id="2052" name="Symbol zastępczy zawartości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1972816"/>
              </a:xfrm>
              <a:blipFill rotWithShape="1">
                <a:blip r:embed="rId2"/>
                <a:stretch>
                  <a:fillRect l="-1630" t="-4025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5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205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205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2058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Symbol zastępczy zawartości 2"/>
              <p:cNvSpPr txBox="1">
                <a:spLocks/>
              </p:cNvSpPr>
              <p:nvPr/>
            </p:nvSpPr>
            <p:spPr bwMode="auto">
              <a:xfrm>
                <a:off x="518864" y="3985179"/>
                <a:ext cx="8229600" cy="189209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marL="342900" indent="-342900" eaLnBrk="0" hangingPunct="0">
                  <a:spcBef>
                    <a:spcPct val="20000"/>
                  </a:spcBef>
                  <a:buFont typeface="Arial" charset="0"/>
                  <a:buChar char="•"/>
                  <a:defRPr/>
                </a:pPr>
                <a:r>
                  <a:rPr lang="pl-PL" sz="3200" dirty="0" smtClean="0">
                    <a:latin typeface="+mn-lt"/>
                    <a:cs typeface="+mn-cs"/>
                  </a:rPr>
                  <a:t>Obliczanie składowych momentu pędu:</a:t>
                </a:r>
              </a:p>
              <a:p>
                <a:pPr eaLnBrk="0" hangingPunct="0">
                  <a:spcBef>
                    <a:spcPct val="20000"/>
                  </a:spcBef>
                  <a:defRPr/>
                </a:pPr>
                <a:endParaRPr lang="pl-PL" sz="800" dirty="0" smtClean="0">
                  <a:latin typeface="+mn-lt"/>
                  <a:cs typeface="+mn-cs"/>
                </a:endParaRPr>
              </a:p>
              <a:p>
                <a:pPr eaLnBrk="0" hangingPunct="0">
                  <a:spcBef>
                    <a:spcPct val="20000"/>
                  </a:spcBef>
                  <a:defRPr/>
                </a:pPr>
                <a:r>
                  <a:rPr lang="pl-PL" sz="2400" b="0" dirty="0" smtClean="0">
                    <a:cs typeface="+mn-cs"/>
                  </a:rPr>
                  <a:t>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l-PL" sz="2400" b="0" i="1" smtClean="0">
                            <a:latin typeface="Cambria Math"/>
                            <a:cs typeface="+mn-cs"/>
                          </a:rPr>
                        </m:ctrlPr>
                      </m:sSubPr>
                      <m:e>
                        <m:r>
                          <a:rPr lang="pl-PL" sz="2400" b="0" i="1" smtClean="0">
                            <a:latin typeface="Cambria Math"/>
                            <a:cs typeface="+mn-cs"/>
                          </a:rPr>
                          <m:t>𝐿</m:t>
                        </m:r>
                      </m:e>
                      <m:sub>
                        <m:r>
                          <a:rPr lang="pl-PL" sz="2400" b="0" i="1" smtClean="0">
                            <a:latin typeface="Cambria Math"/>
                            <a:cs typeface="+mn-cs"/>
                          </a:rPr>
                          <m:t>𝑥</m:t>
                        </m:r>
                      </m:sub>
                    </m:sSub>
                    <m:r>
                      <a:rPr lang="pl-PL" sz="2400" b="0" i="1" smtClean="0">
                        <a:latin typeface="Cambria Math"/>
                        <a:cs typeface="+mn-cs"/>
                      </a:rPr>
                      <m:t>=</m:t>
                    </m:r>
                    <m:nary>
                      <m:naryPr>
                        <m:chr m:val="∑"/>
                        <m:limLoc m:val="subSup"/>
                        <m:supHide m:val="on"/>
                        <m:ctrlPr>
                          <a:rPr lang="pl-PL" sz="2400" b="0" i="1" smtClean="0">
                            <a:latin typeface="Cambria Math"/>
                            <a:cs typeface="+mn-cs"/>
                          </a:rPr>
                        </m:ctrlPr>
                      </m:naryPr>
                      <m:sub>
                        <m:r>
                          <m:rPr>
                            <m:brk m:alnAt="9"/>
                          </m:rPr>
                          <a:rPr lang="pl-PL" sz="2400" b="0" i="1" smtClean="0">
                            <a:latin typeface="Cambria Math"/>
                            <a:cs typeface="+mn-cs"/>
                          </a:rPr>
                          <m:t>𝑖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pl-PL" sz="2400" b="0" i="1" smtClean="0">
                                <a:latin typeface="Cambria Math"/>
                                <a:cs typeface="+mn-cs"/>
                              </a:rPr>
                            </m:ctrlPr>
                          </m:sSubPr>
                          <m:e>
                            <m:r>
                              <a:rPr lang="pl-PL" sz="2400" b="0" i="1" smtClean="0">
                                <a:latin typeface="Cambria Math"/>
                                <a:cs typeface="+mn-cs"/>
                              </a:rPr>
                              <m:t>𝑚</m:t>
                            </m:r>
                          </m:e>
                          <m:sub>
                            <m:r>
                              <a:rPr lang="pl-PL" sz="2400" b="0" i="1" smtClean="0">
                                <a:latin typeface="Cambria Math"/>
                                <a:cs typeface="+mn-cs"/>
                              </a:rPr>
                              <m:t>𝑖</m:t>
                            </m:r>
                          </m:sub>
                        </m:sSub>
                        <m:d>
                          <m:dPr>
                            <m:begChr m:val="{"/>
                            <m:endChr m:val="}"/>
                            <m:ctrlPr>
                              <a:rPr lang="pl-PL" sz="2400" b="0" i="1" smtClean="0">
                                <a:latin typeface="Cambria Math"/>
                                <a:cs typeface="+mn-cs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pl-PL" sz="2400" b="0" i="1" smtClean="0">
                                    <a:latin typeface="Cambria Math"/>
                                    <a:cs typeface="+mn-cs"/>
                                  </a:rPr>
                                </m:ctrlPr>
                              </m:sSubPr>
                              <m:e>
                                <m:r>
                                  <a:rPr lang="pl-PL" sz="2400" b="0" i="1" smtClean="0">
                                    <a:latin typeface="Cambria Math"/>
                                    <a:ea typeface="Cambria Math"/>
                                    <a:cs typeface="+mn-cs"/>
                                  </a:rPr>
                                  <m:t>𝜔</m:t>
                                </m:r>
                              </m:e>
                              <m:sub>
                                <m:r>
                                  <a:rPr lang="pl-PL" sz="2400" b="0" i="1" smtClean="0">
                                    <a:latin typeface="Cambria Math"/>
                                    <a:cs typeface="+mn-cs"/>
                                  </a:rPr>
                                  <m:t>𝑥</m:t>
                                </m:r>
                              </m:sub>
                            </m:sSub>
                            <m:d>
                              <m:dPr>
                                <m:ctrlPr>
                                  <a:rPr lang="pl-PL" sz="2400" b="0" i="1" smtClean="0">
                                    <a:latin typeface="Cambria Math"/>
                                    <a:cs typeface="+mn-cs"/>
                                  </a:rPr>
                                </m:ctrlPr>
                              </m:dPr>
                              <m:e>
                                <m:sSup>
                                  <m:sSupPr>
                                    <m:ctrlPr>
                                      <a:rPr lang="pl-PL" sz="2400" b="0" i="1" smtClean="0">
                                        <a:latin typeface="Cambria Math"/>
                                        <a:cs typeface="+mn-cs"/>
                                      </a:rPr>
                                    </m:ctrlPr>
                                  </m:sSupPr>
                                  <m:e>
                                    <m:sSup>
                                      <m:sSupPr>
                                        <m:ctrlPr>
                                          <a:rPr lang="pl-PL" sz="2400" i="1">
                                            <a:latin typeface="Cambria Math"/>
                                          </a:rPr>
                                        </m:ctrlPr>
                                      </m:sSupPr>
                                      <m:e>
                                        <m:sSubSup>
                                          <m:sSubSupPr>
                                            <m:ctrlPr>
                                              <a:rPr lang="pl-PL" sz="2400" i="1">
                                                <a:latin typeface="Cambria Math"/>
                                              </a:rPr>
                                            </m:ctrlPr>
                                          </m:sSubSupPr>
                                          <m:e>
                                            <m:r>
                                              <a:rPr lang="pl-PL" sz="2400" i="1">
                                                <a:latin typeface="Cambria Math"/>
                                              </a:rPr>
                                              <m:t>𝑟</m:t>
                                            </m:r>
                                          </m:e>
                                          <m:sub>
                                            <m:r>
                                              <a:rPr lang="pl-PL" sz="2400" i="1">
                                                <a:latin typeface="Cambria Math"/>
                                              </a:rPr>
                                              <m:t>𝑖</m:t>
                                            </m:r>
                                          </m:sub>
                                          <m:sup/>
                                        </m:sSubSup>
                                      </m:e>
                                      <m:sup>
                                        <m:r>
                                          <a:rPr lang="pl-PL" sz="2400" i="1">
                                            <a:latin typeface="Cambria Math"/>
                                          </a:rPr>
                                          <m:t>′</m:t>
                                        </m:r>
                                      </m:sup>
                                    </m:sSup>
                                  </m:e>
                                  <m:sup>
                                    <m:r>
                                      <a:rPr lang="pl-PL" sz="2400" b="0" i="1" smtClean="0">
                                        <a:latin typeface="Cambria Math"/>
                                        <a:cs typeface="+mn-cs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</m:d>
                            <m:r>
                              <a:rPr lang="pl-PL" sz="2400" b="0" i="1" smtClean="0">
                                <a:latin typeface="Cambria Math"/>
                                <a:cs typeface="+mn-cs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pl-PL" sz="2400" b="0" i="1" smtClean="0">
                                    <a:latin typeface="Cambria Math"/>
                                    <a:cs typeface="+mn-cs"/>
                                  </a:rPr>
                                </m:ctrlPr>
                              </m:sSupPr>
                              <m:e>
                                <m:sSubSup>
                                  <m:sSubSupPr>
                                    <m:ctrlPr>
                                      <a:rPr lang="pl-PL" sz="2400" i="1">
                                        <a:latin typeface="Cambria Math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pl-PL" sz="2400" i="1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pl-PL" sz="2400" i="1">
                                        <a:latin typeface="Cambria Math"/>
                                      </a:rPr>
                                      <m:t>𝑖</m:t>
                                    </m:r>
                                  </m:sub>
                                  <m:sup/>
                                </m:sSubSup>
                              </m:e>
                              <m:sup>
                                <m:r>
                                  <a:rPr lang="pl-PL" sz="2400" b="0" i="1" smtClean="0">
                                    <a:latin typeface="Cambria Math"/>
                                    <a:cs typeface="+mn-cs"/>
                                  </a:rPr>
                                  <m:t>′</m:t>
                                </m:r>
                              </m:sup>
                            </m:sSup>
                            <m:d>
                              <m:dPr>
                                <m:ctrlPr>
                                  <a:rPr lang="pl-PL" sz="2400" b="0" i="1" smtClean="0">
                                    <a:latin typeface="Cambria Math"/>
                                    <a:cs typeface="+mn-cs"/>
                                  </a:rPr>
                                </m:ctrlPr>
                              </m:dPr>
                              <m:e>
                                <m:sSup>
                                  <m:sSupPr>
                                    <m:ctrlPr>
                                      <a:rPr lang="pl-PL" sz="2400" i="1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sSubSup>
                                      <m:sSubSupPr>
                                        <m:ctrlPr>
                                          <a:rPr lang="pl-PL" sz="2400" i="1">
                                            <a:latin typeface="Cambria Math"/>
                                          </a:rPr>
                                        </m:ctrlPr>
                                      </m:sSubSupPr>
                                      <m:e>
                                        <m:r>
                                          <a:rPr lang="pl-PL" sz="2400" i="1">
                                            <a:latin typeface="Cambria Math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pl-PL" sz="2400" i="1">
                                            <a:latin typeface="Cambria Math"/>
                                          </a:rPr>
                                          <m:t>𝑖</m:t>
                                        </m:r>
                                      </m:sub>
                                      <m:sup/>
                                    </m:sSubSup>
                                  </m:e>
                                  <m:sup>
                                    <m:r>
                                      <a:rPr lang="pl-PL" sz="2400" i="1">
                                        <a:latin typeface="Cambria Math"/>
                                      </a:rPr>
                                      <m:t>′</m:t>
                                    </m:r>
                                  </m:sup>
                                </m:sSup>
                                <m:sSub>
                                  <m:sSubPr>
                                    <m:ctrlPr>
                                      <a:rPr lang="pl-PL" sz="2400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pl-PL" sz="2400" i="1" smtClean="0">
                                        <a:latin typeface="Cambria Math"/>
                                        <a:ea typeface="Cambria Math"/>
                                      </a:rPr>
                                      <m:t>𝜔</m:t>
                                    </m:r>
                                  </m:e>
                                  <m:sub>
                                    <m:r>
                                      <a:rPr lang="pl-PL" sz="2400" b="0" i="1" smtClean="0">
                                        <a:latin typeface="Cambria Math"/>
                                      </a:rPr>
                                      <m:t>𝑥</m:t>
                                    </m:r>
                                  </m:sub>
                                </m:sSub>
                                <m:r>
                                  <a:rPr lang="pl-PL" sz="2400" b="0" i="1" smtClean="0">
                                    <a:latin typeface="Cambria Math"/>
                                  </a:rPr>
                                  <m:t>+</m:t>
                                </m:r>
                                <m:sSup>
                                  <m:sSupPr>
                                    <m:ctrlPr>
                                      <a:rPr lang="pl-PL" sz="2400" i="1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sSubSup>
                                      <m:sSubSupPr>
                                        <m:ctrlPr>
                                          <a:rPr lang="pl-PL" sz="2400" i="1">
                                            <a:latin typeface="Cambria Math"/>
                                          </a:rPr>
                                        </m:ctrlPr>
                                      </m:sSubSupPr>
                                      <m:e>
                                        <m:r>
                                          <a:rPr lang="pl-PL" sz="2400" b="0" i="1" smtClean="0">
                                            <a:latin typeface="Cambria Math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pl-PL" sz="2400" i="1">
                                            <a:latin typeface="Cambria Math"/>
                                          </a:rPr>
                                          <m:t>𝑖</m:t>
                                        </m:r>
                                      </m:sub>
                                      <m:sup/>
                                    </m:sSubSup>
                                  </m:e>
                                  <m:sup>
                                    <m:r>
                                      <a:rPr lang="pl-PL" sz="2400" i="1">
                                        <a:latin typeface="Cambria Math"/>
                                      </a:rPr>
                                      <m:t>′</m:t>
                                    </m:r>
                                  </m:sup>
                                </m:sSup>
                                <m:sSub>
                                  <m:sSubPr>
                                    <m:ctrlPr>
                                      <a:rPr lang="pl-PL" sz="2400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pl-PL" sz="2400" i="1">
                                        <a:latin typeface="Cambria Math"/>
                                        <a:ea typeface="Cambria Math"/>
                                      </a:rPr>
                                      <m:t>𝜔</m:t>
                                    </m:r>
                                  </m:e>
                                  <m:sub>
                                    <m:r>
                                      <a:rPr lang="pl-PL" sz="2400" b="0" i="1" smtClean="0">
                                        <a:latin typeface="Cambria Math"/>
                                      </a:rPr>
                                      <m:t>𝑦</m:t>
                                    </m:r>
                                  </m:sub>
                                </m:sSub>
                                <m:r>
                                  <a:rPr lang="pl-PL" sz="2400" b="0" i="1" smtClean="0">
                                    <a:latin typeface="Cambria Math"/>
                                  </a:rPr>
                                  <m:t>+</m:t>
                                </m:r>
                                <m:sSup>
                                  <m:sSupPr>
                                    <m:ctrlPr>
                                      <a:rPr lang="pl-PL" sz="2400" i="1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sSubSup>
                                      <m:sSubSupPr>
                                        <m:ctrlPr>
                                          <a:rPr lang="pl-PL" sz="2400" i="1">
                                            <a:latin typeface="Cambria Math"/>
                                          </a:rPr>
                                        </m:ctrlPr>
                                      </m:sSubSupPr>
                                      <m:e>
                                        <m:r>
                                          <a:rPr lang="pl-PL" sz="2400" b="0" i="1" smtClean="0">
                                            <a:latin typeface="Cambria Math"/>
                                          </a:rPr>
                                          <m:t>𝑧</m:t>
                                        </m:r>
                                      </m:e>
                                      <m:sub>
                                        <m:r>
                                          <a:rPr lang="pl-PL" sz="2400" i="1">
                                            <a:latin typeface="Cambria Math"/>
                                          </a:rPr>
                                          <m:t>𝑖</m:t>
                                        </m:r>
                                      </m:sub>
                                      <m:sup/>
                                    </m:sSubSup>
                                  </m:e>
                                  <m:sup>
                                    <m:r>
                                      <a:rPr lang="pl-PL" sz="2400" i="1">
                                        <a:latin typeface="Cambria Math"/>
                                      </a:rPr>
                                      <m:t>′</m:t>
                                    </m:r>
                                  </m:sup>
                                </m:sSup>
                                <m:sSub>
                                  <m:sSubPr>
                                    <m:ctrlPr>
                                      <a:rPr lang="pl-PL" sz="2400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pl-PL" sz="2400" i="1">
                                        <a:latin typeface="Cambria Math"/>
                                        <a:ea typeface="Cambria Math"/>
                                      </a:rPr>
                                      <m:t>𝜔</m:t>
                                    </m:r>
                                  </m:e>
                                  <m:sub>
                                    <m:r>
                                      <a:rPr lang="pl-PL" sz="2400" b="0" i="1" smtClean="0">
                                        <a:latin typeface="Cambria Math"/>
                                      </a:rPr>
                                      <m:t>𝑧</m:t>
                                    </m:r>
                                  </m:sub>
                                </m:sSub>
                              </m:e>
                            </m:d>
                          </m:e>
                        </m:d>
                      </m:e>
                    </m:nary>
                  </m:oMath>
                </a14:m>
                <a:endParaRPr lang="pl-PL" sz="3200" dirty="0" smtClean="0">
                  <a:latin typeface="+mn-lt"/>
                  <a:cs typeface="+mn-cs"/>
                </a:endParaRPr>
              </a:p>
              <a:p>
                <a:pPr eaLnBrk="0" hangingPunct="0">
                  <a:spcBef>
                    <a:spcPct val="20000"/>
                  </a:spcBef>
                  <a:defRPr/>
                </a:pPr>
                <a:r>
                  <a:rPr lang="pl-PL" sz="2400" dirty="0" smtClean="0"/>
                  <a:t>          </a:t>
                </a:r>
                <a14:m>
                  <m:oMath xmlns:m="http://schemas.openxmlformats.org/officeDocument/2006/math">
                    <m:r>
                      <a:rPr lang="pl-PL" sz="2400" i="1">
                        <a:latin typeface="Cambria Math"/>
                      </a:rPr>
                      <m:t>=</m:t>
                    </m:r>
                    <m:nary>
                      <m:naryPr>
                        <m:chr m:val="∑"/>
                        <m:limLoc m:val="subSup"/>
                        <m:supHide m:val="on"/>
                        <m:ctrlPr>
                          <a:rPr lang="pl-PL" sz="2400" i="1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9"/>
                          </m:rPr>
                          <a:rPr lang="pl-PL" sz="2400" i="1">
                            <a:latin typeface="Cambria Math"/>
                          </a:rPr>
                          <m:t>𝑖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pl-PL" sz="2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pl-PL" sz="2400" i="1">
                                <a:latin typeface="Cambria Math"/>
                              </a:rPr>
                              <m:t>𝑚</m:t>
                            </m:r>
                          </m:e>
                          <m:sub>
                            <m:r>
                              <a:rPr lang="pl-PL" sz="2400" i="1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  <m:d>
                          <m:dPr>
                            <m:begChr m:val="{"/>
                            <m:endChr m:val="}"/>
                            <m:ctrlPr>
                              <a:rPr lang="pl-PL" sz="2400" i="1">
                                <a:latin typeface="Cambria Math"/>
                              </a:rPr>
                            </m:ctrlPr>
                          </m:dPr>
                          <m:e>
                            <m:d>
                              <m:dPr>
                                <m:ctrlPr>
                                  <a:rPr lang="pl-PL" sz="2400" i="1">
                                    <a:latin typeface="Cambria Math"/>
                                  </a:rPr>
                                </m:ctrlPr>
                              </m:dPr>
                              <m:e>
                                <m:sSup>
                                  <m:sSupPr>
                                    <m:ctrlPr>
                                      <a:rPr lang="pl-PL" sz="2400" i="1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sSup>
                                      <m:sSupPr>
                                        <m:ctrlPr>
                                          <a:rPr lang="pl-PL" sz="2400" i="1">
                                            <a:latin typeface="Cambria Math"/>
                                          </a:rPr>
                                        </m:ctrlPr>
                                      </m:sSupPr>
                                      <m:e>
                                        <m:sSubSup>
                                          <m:sSubSupPr>
                                            <m:ctrlPr>
                                              <a:rPr lang="pl-PL" sz="2400" i="1">
                                                <a:latin typeface="Cambria Math"/>
                                              </a:rPr>
                                            </m:ctrlPr>
                                          </m:sSubSupPr>
                                          <m:e>
                                            <m:r>
                                              <a:rPr lang="pl-PL" sz="2400" i="1">
                                                <a:latin typeface="Cambria Math"/>
                                              </a:rPr>
                                              <m:t>𝑟</m:t>
                                            </m:r>
                                          </m:e>
                                          <m:sub>
                                            <m:r>
                                              <a:rPr lang="pl-PL" sz="2400" i="1">
                                                <a:latin typeface="Cambria Math"/>
                                              </a:rPr>
                                              <m:t>𝑖</m:t>
                                            </m:r>
                                          </m:sub>
                                          <m:sup/>
                                        </m:sSubSup>
                                      </m:e>
                                      <m:sup>
                                        <m:r>
                                          <a:rPr lang="pl-PL" sz="2400" i="1">
                                            <a:latin typeface="Cambria Math"/>
                                          </a:rPr>
                                          <m:t>′</m:t>
                                        </m:r>
                                      </m:sup>
                                    </m:sSup>
                                  </m:e>
                                  <m:sup>
                                    <m:r>
                                      <a:rPr lang="pl-PL" sz="2400" i="1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pl-PL" sz="2400" b="0" i="1" smtClean="0">
                                    <a:latin typeface="Cambria Math"/>
                                  </a:rPr>
                                  <m:t>−</m:t>
                                </m:r>
                                <m:sSup>
                                  <m:sSupPr>
                                    <m:ctrlPr>
                                      <a:rPr lang="pl-PL" sz="2400" i="1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sSup>
                                      <m:sSupPr>
                                        <m:ctrlPr>
                                          <a:rPr lang="pl-PL" sz="2400" i="1">
                                            <a:latin typeface="Cambria Math"/>
                                          </a:rPr>
                                        </m:ctrlPr>
                                      </m:sSupPr>
                                      <m:e>
                                        <m:sSubSup>
                                          <m:sSubSupPr>
                                            <m:ctrlPr>
                                              <a:rPr lang="pl-PL" sz="2400" i="1">
                                                <a:latin typeface="Cambria Math"/>
                                              </a:rPr>
                                            </m:ctrlPr>
                                          </m:sSubSupPr>
                                          <m:e>
                                            <m:r>
                                              <a:rPr lang="pl-PL" sz="2400" b="0" i="1" smtClean="0">
                                                <a:latin typeface="Cambria Math"/>
                                              </a:rPr>
                                              <m:t>𝑥</m:t>
                                            </m:r>
                                          </m:e>
                                          <m:sub>
                                            <m:r>
                                              <a:rPr lang="pl-PL" sz="2400" i="1">
                                                <a:latin typeface="Cambria Math"/>
                                              </a:rPr>
                                              <m:t>𝑖</m:t>
                                            </m:r>
                                          </m:sub>
                                          <m:sup/>
                                        </m:sSubSup>
                                      </m:e>
                                      <m:sup>
                                        <m:r>
                                          <a:rPr lang="pl-PL" sz="2400" i="1">
                                            <a:latin typeface="Cambria Math"/>
                                          </a:rPr>
                                          <m:t>′</m:t>
                                        </m:r>
                                      </m:sup>
                                    </m:sSup>
                                  </m:e>
                                  <m:sup>
                                    <m:r>
                                      <a:rPr lang="pl-PL" sz="2400" i="1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</m:d>
                            <m:sSub>
                              <m:sSubPr>
                                <m:ctrlPr>
                                  <a:rPr lang="pl-PL" sz="24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pl-PL" sz="2400" i="1">
                                    <a:latin typeface="Cambria Math"/>
                                    <a:ea typeface="Cambria Math"/>
                                  </a:rPr>
                                  <m:t>𝜔</m:t>
                                </m:r>
                              </m:e>
                              <m:sub>
                                <m:r>
                                  <a:rPr lang="pl-PL" sz="2400" i="1">
                                    <a:latin typeface="Cambria Math"/>
                                  </a:rPr>
                                  <m:t>𝑥</m:t>
                                </m:r>
                              </m:sub>
                            </m:sSub>
                            <m:r>
                              <a:rPr lang="pl-PL" sz="2400" i="1">
                                <a:latin typeface="Cambria Math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pl-PL" sz="2400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sSubSup>
                                  <m:sSubSupPr>
                                    <m:ctrlPr>
                                      <a:rPr lang="pl-PL" sz="2400" i="1">
                                        <a:latin typeface="Cambria Math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pl-PL" sz="2400" i="1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pl-PL" sz="2400" i="1">
                                        <a:latin typeface="Cambria Math"/>
                                      </a:rPr>
                                      <m:t>𝑖</m:t>
                                    </m:r>
                                  </m:sub>
                                  <m:sup/>
                                </m:sSubSup>
                              </m:e>
                              <m:sup>
                                <m:r>
                                  <a:rPr lang="pl-PL" sz="2400" i="1">
                                    <a:latin typeface="Cambria Math"/>
                                  </a:rPr>
                                  <m:t>′</m:t>
                                </m:r>
                              </m:sup>
                            </m:sSup>
                            <m:sSup>
                              <m:sSupPr>
                                <m:ctrlPr>
                                  <a:rPr lang="pl-PL" sz="2400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sSubSup>
                                  <m:sSubSupPr>
                                    <m:ctrlPr>
                                      <a:rPr lang="pl-PL" sz="2400" i="1">
                                        <a:latin typeface="Cambria Math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pl-PL" sz="2400" i="1">
                                        <a:latin typeface="Cambria Math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pl-PL" sz="2400" i="1">
                                        <a:latin typeface="Cambria Math"/>
                                      </a:rPr>
                                      <m:t>𝑖</m:t>
                                    </m:r>
                                  </m:sub>
                                  <m:sup/>
                                </m:sSubSup>
                              </m:e>
                              <m:sup>
                                <m:r>
                                  <a:rPr lang="pl-PL" sz="2400" i="1">
                                    <a:latin typeface="Cambria Math"/>
                                  </a:rPr>
                                  <m:t>′</m:t>
                                </m:r>
                              </m:sup>
                            </m:sSup>
                            <m:sSub>
                              <m:sSubPr>
                                <m:ctrlPr>
                                  <a:rPr lang="pl-PL" sz="24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pl-PL" sz="2400" i="1">
                                    <a:latin typeface="Cambria Math"/>
                                    <a:ea typeface="Cambria Math"/>
                                  </a:rPr>
                                  <m:t>𝜔</m:t>
                                </m:r>
                              </m:e>
                              <m:sub>
                                <m:r>
                                  <a:rPr lang="pl-PL" sz="2400" i="1">
                                    <a:latin typeface="Cambria Math"/>
                                  </a:rPr>
                                  <m:t>𝑦</m:t>
                                </m:r>
                              </m:sub>
                            </m:sSub>
                            <m:r>
                              <a:rPr lang="pl-PL" sz="2400" b="0" i="1" smtClean="0">
                                <a:latin typeface="Cambria Math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pl-PL" sz="2400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sSubSup>
                                  <m:sSubSupPr>
                                    <m:ctrlPr>
                                      <a:rPr lang="pl-PL" sz="2400" i="1">
                                        <a:latin typeface="Cambria Math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pl-PL" sz="2400" i="1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pl-PL" sz="2400" i="1">
                                        <a:latin typeface="Cambria Math"/>
                                      </a:rPr>
                                      <m:t>𝑖</m:t>
                                    </m:r>
                                  </m:sub>
                                  <m:sup/>
                                </m:sSubSup>
                              </m:e>
                              <m:sup>
                                <m:r>
                                  <a:rPr lang="pl-PL" sz="2400" i="1">
                                    <a:latin typeface="Cambria Math"/>
                                  </a:rPr>
                                  <m:t>′</m:t>
                                </m:r>
                              </m:sup>
                            </m:sSup>
                            <m:sSup>
                              <m:sSupPr>
                                <m:ctrlPr>
                                  <a:rPr lang="pl-PL" sz="2400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sSubSup>
                                  <m:sSubSupPr>
                                    <m:ctrlPr>
                                      <a:rPr lang="pl-PL" sz="2400" i="1">
                                        <a:latin typeface="Cambria Math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pl-PL" sz="2400" b="0" i="1" smtClean="0">
                                        <a:latin typeface="Cambria Math"/>
                                      </a:rPr>
                                      <m:t>𝑧</m:t>
                                    </m:r>
                                  </m:e>
                                  <m:sub>
                                    <m:r>
                                      <a:rPr lang="pl-PL" sz="2400" i="1">
                                        <a:latin typeface="Cambria Math"/>
                                      </a:rPr>
                                      <m:t>𝑖</m:t>
                                    </m:r>
                                  </m:sub>
                                  <m:sup/>
                                </m:sSubSup>
                              </m:e>
                              <m:sup>
                                <m:r>
                                  <a:rPr lang="pl-PL" sz="2400" i="1">
                                    <a:latin typeface="Cambria Math"/>
                                  </a:rPr>
                                  <m:t>′</m:t>
                                </m:r>
                              </m:sup>
                            </m:sSup>
                            <m:sSub>
                              <m:sSubPr>
                                <m:ctrlPr>
                                  <a:rPr lang="pl-PL" sz="24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pl-PL" sz="2400" i="1">
                                    <a:latin typeface="Cambria Math"/>
                                    <a:ea typeface="Cambria Math"/>
                                  </a:rPr>
                                  <m:t>𝜔</m:t>
                                </m:r>
                              </m:e>
                              <m:sub>
                                <m:r>
                                  <a:rPr lang="pl-PL" sz="2400" b="0" i="1" smtClean="0">
                                    <a:latin typeface="Cambria Math"/>
                                  </a:rPr>
                                  <m:t>𝑧</m:t>
                                </m:r>
                              </m:sub>
                            </m:sSub>
                          </m:e>
                        </m:d>
                      </m:e>
                    </m:nary>
                  </m:oMath>
                </a14:m>
                <a:endParaRPr lang="pl-PL" sz="3200" dirty="0">
                  <a:latin typeface="+mn-lt"/>
                  <a:cs typeface="+mn-cs"/>
                </a:endParaRPr>
              </a:p>
            </p:txBody>
          </p:sp>
        </mc:Choice>
        <mc:Fallback xmlns="">
          <p:sp>
            <p:nvSpPr>
              <p:cNvPr id="18" name="Symbol zastępczy zawartości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18864" y="3985179"/>
                <a:ext cx="8229600" cy="1892093"/>
              </a:xfrm>
              <a:prstGeom prst="rect">
                <a:avLst/>
              </a:prstGeom>
              <a:blipFill rotWithShape="1">
                <a:blip r:embed="rId3"/>
                <a:stretch>
                  <a:fillRect l="-1630" t="-4194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pole tekstowe 1"/>
              <p:cNvSpPr txBox="1"/>
              <p:nvPr/>
            </p:nvSpPr>
            <p:spPr>
              <a:xfrm>
                <a:off x="5128751" y="2276872"/>
                <a:ext cx="3403689" cy="432554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pl-PL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pl-PL" b="0" i="1" smtClean="0">
                              <a:latin typeface="Cambria Math"/>
                            </a:rPr>
                            <m:t>𝑎</m:t>
                          </m:r>
                        </m:e>
                      </m:acc>
                      <m:r>
                        <a:rPr lang="pl-PL" i="1" smtClean="0">
                          <a:latin typeface="Cambria Math"/>
                          <a:ea typeface="Cambria Math"/>
                        </a:rPr>
                        <m:t>×</m:t>
                      </m:r>
                      <m:d>
                        <m:dPr>
                          <m:ctrlPr>
                            <a:rPr lang="pl-PL" i="1" smtClean="0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pl-PL" i="1" smtClean="0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pl-PL" b="0" i="1" smtClean="0">
                                  <a:latin typeface="Cambria Math"/>
                                </a:rPr>
                                <m:t>𝑏</m:t>
                              </m:r>
                            </m:e>
                          </m:acc>
                          <m:r>
                            <a:rPr lang="pl-PL" i="1" smtClean="0">
                              <a:latin typeface="Cambria Math"/>
                              <a:ea typeface="Cambria Math"/>
                            </a:rPr>
                            <m:t>×</m:t>
                          </m:r>
                          <m:acc>
                            <m:accPr>
                              <m:chr m:val="⃗"/>
                              <m:ctrlPr>
                                <a:rPr lang="pl-PL" i="1" smtClean="0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pl-PL" b="0" i="1" smtClean="0">
                                  <a:latin typeface="Cambria Math"/>
                                </a:rPr>
                                <m:t>𝑐</m:t>
                              </m:r>
                            </m:e>
                          </m:acc>
                        </m:e>
                      </m:d>
                      <m:r>
                        <a:rPr lang="pl-PL" b="0" i="1" smtClean="0">
                          <a:latin typeface="Cambria Math"/>
                          <a:ea typeface="Cambria Math"/>
                        </a:rPr>
                        <m:t>=</m:t>
                      </m:r>
                      <m:acc>
                        <m:accPr>
                          <m:chr m:val="⃗"/>
                          <m:ctrlPr>
                            <a:rPr lang="pl-PL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pl-PL" b="0" i="1" smtClean="0">
                              <a:latin typeface="Cambria Math"/>
                            </a:rPr>
                            <m:t>𝑏</m:t>
                          </m:r>
                        </m:e>
                      </m:acc>
                      <m:d>
                        <m:dPr>
                          <m:ctrlPr>
                            <a:rPr lang="pl-PL" b="0" i="1" smtClean="0">
                              <a:latin typeface="Cambria Math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pl-PL" i="1" smtClean="0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pl-PL" b="0" i="1" smtClean="0">
                                  <a:latin typeface="Cambria Math"/>
                                </a:rPr>
                                <m:t>𝑎</m:t>
                              </m:r>
                            </m:e>
                          </m:acc>
                          <m:r>
                            <a:rPr lang="pl-PL" b="0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acc>
                            <m:accPr>
                              <m:chr m:val="⃗"/>
                              <m:ctrlPr>
                                <a:rPr lang="pl-PL" i="1" smtClean="0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pl-PL" b="0" i="1" smtClean="0">
                                  <a:latin typeface="Cambria Math"/>
                                </a:rPr>
                                <m:t>𝑐</m:t>
                              </m:r>
                            </m:e>
                          </m:acc>
                        </m:e>
                      </m:d>
                      <m:r>
                        <a:rPr lang="pl-PL" b="0" i="1" smtClean="0">
                          <a:latin typeface="Cambria Math"/>
                        </a:rPr>
                        <m:t>−</m:t>
                      </m:r>
                      <m:acc>
                        <m:accPr>
                          <m:chr m:val="⃗"/>
                          <m:ctrlPr>
                            <a:rPr lang="pl-PL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pl-PL" b="0" i="1" smtClean="0">
                              <a:latin typeface="Cambria Math"/>
                            </a:rPr>
                            <m:t>𝑐</m:t>
                          </m:r>
                        </m:e>
                      </m:acc>
                      <m:d>
                        <m:dPr>
                          <m:ctrlPr>
                            <a:rPr lang="pl-PL" b="0" i="1" smtClean="0">
                              <a:latin typeface="Cambria Math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pl-PL" i="1" smtClean="0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pl-PL" b="0" i="1" smtClean="0">
                                  <a:latin typeface="Cambria Math"/>
                                </a:rPr>
                                <m:t>𝑎</m:t>
                              </m:r>
                            </m:e>
                          </m:acc>
                          <m:r>
                            <a:rPr lang="pl-PL" b="0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acc>
                            <m:accPr>
                              <m:chr m:val="⃗"/>
                              <m:ctrlPr>
                                <a:rPr lang="pl-PL" i="1" smtClean="0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pl-PL" b="0" i="1" smtClean="0">
                                  <a:latin typeface="Cambria Math"/>
                                </a:rPr>
                                <m:t>𝑏</m:t>
                              </m:r>
                            </m:e>
                          </m:acc>
                        </m:e>
                      </m:d>
                    </m:oMath>
                  </m:oMathPara>
                </a14:m>
                <a:endParaRPr lang="pl-PL" dirty="0"/>
              </a:p>
            </p:txBody>
          </p:sp>
        </mc:Choice>
        <mc:Fallback xmlns="">
          <p:sp>
            <p:nvSpPr>
              <p:cNvPr id="2" name="pole tekstow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28751" y="2276872"/>
                <a:ext cx="3403689" cy="432554"/>
              </a:xfrm>
              <a:prstGeom prst="rect">
                <a:avLst/>
              </a:prstGeom>
              <a:blipFill rotWithShape="1">
                <a:blip r:embed="rId4"/>
                <a:stretch>
                  <a:fillRect t="-6944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mtClean="0"/>
              <a:t>Tensor momentu bezwładności</a:t>
            </a:r>
          </a:p>
        </p:txBody>
      </p:sp>
      <p:sp>
        <p:nvSpPr>
          <p:cNvPr id="13315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114425"/>
          </a:xfrm>
        </p:spPr>
        <p:txBody>
          <a:bodyPr/>
          <a:lstStyle/>
          <a:p>
            <a:r>
              <a:rPr lang="pl-PL" altLang="pl-PL" dirty="0" smtClean="0"/>
              <a:t>Zawiera informację o geometrii bryły</a:t>
            </a:r>
            <a:br>
              <a:rPr lang="pl-PL" altLang="pl-PL" dirty="0" smtClean="0"/>
            </a:br>
            <a:r>
              <a:rPr lang="pl-PL" altLang="pl-PL" dirty="0" smtClean="0"/>
              <a:t>(</a:t>
            </a:r>
            <a:r>
              <a:rPr lang="pl-PL" altLang="pl-PL" dirty="0" smtClean="0">
                <a:solidFill>
                  <a:srgbClr val="0070C0"/>
                </a:solidFill>
              </a:rPr>
              <a:t>stały gdy obliczane w lokalnym układzie bryły</a:t>
            </a:r>
            <a:r>
              <a:rPr lang="pl-PL" altLang="pl-PL" dirty="0" smtClean="0"/>
              <a:t>)</a:t>
            </a:r>
          </a:p>
        </p:txBody>
      </p:sp>
      <p:sp>
        <p:nvSpPr>
          <p:cNvPr id="13316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13317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13318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4238" y="3044825"/>
            <a:ext cx="7500937" cy="150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0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0" y="2714625"/>
            <a:ext cx="7500938" cy="217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3" name="pole tekstowe 12"/>
              <p:cNvSpPr txBox="1"/>
              <p:nvPr/>
            </p:nvSpPr>
            <p:spPr>
              <a:xfrm>
                <a:off x="428625" y="5185486"/>
                <a:ext cx="8452891" cy="1123834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>
                  <a:buFont typeface="Arial" pitchFamily="34" charset="0"/>
                  <a:buChar char="•"/>
                  <a:defRPr/>
                </a:pPr>
                <a:r>
                  <a:rPr lang="pl-PL" sz="3200" dirty="0" smtClean="0">
                    <a:latin typeface="+mn-lt"/>
                  </a:rPr>
                  <a:t>  Prostopadłościan: 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pl-PL" sz="2400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pl-PL" sz="2400" b="0" i="1" smtClean="0">
                            <a:latin typeface="Cambria Math"/>
                          </a:rPr>
                          <m:t>𝐼</m:t>
                        </m:r>
                      </m:e>
                    </m:acc>
                    <m:r>
                      <a:rPr lang="pl-PL" sz="24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pl-PL" sz="24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pl-PL" sz="2400" b="0" i="1" smtClean="0">
                            <a:latin typeface="Cambria Math"/>
                          </a:rPr>
                          <m:t>𝑀</m:t>
                        </m:r>
                      </m:num>
                      <m:den>
                        <m:r>
                          <a:rPr lang="pl-PL" sz="2400" b="0" i="1" smtClean="0">
                            <a:latin typeface="Cambria Math"/>
                          </a:rPr>
                          <m:t>12</m:t>
                        </m:r>
                      </m:den>
                    </m:f>
                    <m:d>
                      <m:dPr>
                        <m:ctrlPr>
                          <a:rPr lang="pl-PL" sz="2400" b="0" i="1" smtClean="0">
                            <a:latin typeface="Cambria Math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pl-PL" sz="2400" b="0" i="1" smtClean="0"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sSup>
                                <m:sSupPr>
                                  <m:ctrlPr>
                                    <a:rPr lang="pl-PL" sz="2400" b="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pl-PL" sz="2400" b="0" i="1" smtClean="0">
                                      <a:latin typeface="Cambria Math"/>
                                    </a:rPr>
                                    <m:t>𝑏</m:t>
                                  </m:r>
                                </m:e>
                                <m:sup>
                                  <m:r>
                                    <a:rPr lang="pl-PL" sz="2400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m:rPr>
                                  <m:brk m:alnAt="7"/>
                                </m:rPr>
                                <a:rPr lang="pl-PL" sz="2400" b="0" i="1" smtClean="0">
                                  <a:latin typeface="Cambria Math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pl-PL" sz="2400" i="1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pl-PL" sz="2400" b="0" i="1" smtClean="0">
                                      <a:latin typeface="Cambria Math"/>
                                    </a:rPr>
                                    <m:t>𝑐</m:t>
                                  </m:r>
                                </m:e>
                                <m:sup>
                                  <m:r>
                                    <a:rPr lang="pl-PL" sz="2400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  <m:e>
                              <m:r>
                                <a:rPr lang="pl-PL" sz="2400" b="0" i="1" smtClean="0">
                                  <a:latin typeface="Cambria Math"/>
                                </a:rPr>
                                <m:t>0</m:t>
                              </m:r>
                            </m:e>
                            <m:e>
                              <m:r>
                                <a:rPr lang="pl-PL" sz="2400" b="0" i="1" smtClean="0">
                                  <a:latin typeface="Cambria Math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pl-PL" sz="2400" b="0" i="1" smtClean="0">
                                  <a:latin typeface="Cambria Math"/>
                                </a:rPr>
                                <m:t>0</m:t>
                              </m:r>
                            </m:e>
                            <m:e>
                              <m:sSup>
                                <m:sSupPr>
                                  <m:ctrlPr>
                                    <a:rPr lang="pl-PL" sz="2400" i="1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pl-PL" sz="2400" b="0" i="1" smtClean="0"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  <m:sup>
                                  <m:r>
                                    <a:rPr lang="pl-PL" sz="2400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m:rPr>
                                  <m:brk m:alnAt="7"/>
                                </m:rPr>
                                <a:rPr lang="pl-PL" sz="2400" i="1">
                                  <a:latin typeface="Cambria Math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pl-PL" sz="2400" i="1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pl-PL" sz="2400" i="1">
                                      <a:latin typeface="Cambria Math"/>
                                    </a:rPr>
                                    <m:t>𝑐</m:t>
                                  </m:r>
                                </m:e>
                                <m:sup>
                                  <m:r>
                                    <a:rPr lang="pl-PL" sz="2400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  <m:e>
                              <m:r>
                                <a:rPr lang="pl-PL" sz="2400" b="0" i="1" smtClean="0">
                                  <a:latin typeface="Cambria Math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pl-PL" sz="2400" b="0" i="1" smtClean="0">
                                  <a:latin typeface="Cambria Math"/>
                                </a:rPr>
                                <m:t>0</m:t>
                              </m:r>
                            </m:e>
                            <m:e>
                              <m:r>
                                <a:rPr lang="pl-PL" sz="2400" b="0" i="1" smtClean="0">
                                  <a:latin typeface="Cambria Math"/>
                                </a:rPr>
                                <m:t>0</m:t>
                              </m:r>
                            </m:e>
                            <m:e>
                              <m:sSup>
                                <m:sSupPr>
                                  <m:ctrlPr>
                                    <a:rPr lang="pl-PL" sz="2400" i="1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pl-PL" sz="2400" b="0" i="1" smtClean="0"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  <m:sup>
                                  <m:r>
                                    <a:rPr lang="pl-PL" sz="2400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m:rPr>
                                  <m:brk m:alnAt="7"/>
                                </m:rPr>
                                <a:rPr lang="pl-PL" sz="2400" i="1">
                                  <a:latin typeface="Cambria Math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pl-PL" sz="2400" i="1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pl-PL" sz="2400" b="0" i="1" smtClean="0">
                                      <a:latin typeface="Cambria Math"/>
                                    </a:rPr>
                                    <m:t>𝑏</m:t>
                                  </m:r>
                                </m:e>
                                <m:sup>
                                  <m:r>
                                    <a:rPr lang="pl-PL" sz="2400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mr>
                        </m:m>
                      </m:e>
                    </m:d>
                  </m:oMath>
                </a14:m>
                <a:endParaRPr lang="pl-PL" sz="3200" dirty="0">
                  <a:latin typeface="+mn-lt"/>
                </a:endParaRPr>
              </a:p>
            </p:txBody>
          </p:sp>
        </mc:Choice>
        <mc:Fallback xmlns="">
          <p:sp>
            <p:nvSpPr>
              <p:cNvPr id="13" name="pole tekstowe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625" y="5185486"/>
                <a:ext cx="8452891" cy="1123834"/>
              </a:xfrm>
              <a:prstGeom prst="rect">
                <a:avLst/>
              </a:prstGeom>
              <a:blipFill rotWithShape="1">
                <a:blip r:embed="rId4"/>
                <a:stretch>
                  <a:fillRect l="-1586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323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15" name="pole tekstowe 14"/>
          <p:cNvSpPr txBox="1"/>
          <p:nvPr/>
        </p:nvSpPr>
        <p:spPr>
          <a:xfrm>
            <a:off x="311990" y="6165304"/>
            <a:ext cx="4476034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pl-PL" sz="2400" dirty="0" smtClean="0">
                <a:solidFill>
                  <a:srgbClr val="00B0F0"/>
                </a:solidFill>
                <a:latin typeface="+mn-lt"/>
              </a:rPr>
              <a:t>Wyprowadzenie: </a:t>
            </a:r>
            <a:r>
              <a:rPr lang="pl-PL" sz="2400" dirty="0">
                <a:solidFill>
                  <a:srgbClr val="00B0F0"/>
                </a:solidFill>
                <a:latin typeface="+mn-lt"/>
              </a:rPr>
              <a:t>zadanie domowe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mtClean="0"/>
              <a:t>Tensor momentu bezwładności</a:t>
            </a:r>
          </a:p>
        </p:txBody>
      </p:sp>
      <p:sp>
        <p:nvSpPr>
          <p:cNvPr id="14339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757238"/>
          </a:xfrm>
        </p:spPr>
        <p:txBody>
          <a:bodyPr/>
          <a:lstStyle/>
          <a:p>
            <a:r>
              <a:rPr lang="pl-PL" altLang="pl-PL" smtClean="0"/>
              <a:t>Obliczanie momentu bezwładności bryły</a:t>
            </a:r>
          </a:p>
        </p:txBody>
      </p:sp>
      <p:pic>
        <p:nvPicPr>
          <p:cNvPr id="14340" name="Obraz 3" descr="C4.R01.2 duzy prostopadloscian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813" y="2286000"/>
            <a:ext cx="2857500" cy="257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1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1434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14343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pic>
        <p:nvPicPr>
          <p:cNvPr id="67589" name="Picture 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625" y="3000375"/>
            <a:ext cx="2563813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5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pic>
        <p:nvPicPr>
          <p:cNvPr id="67591" name="Picture 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625" y="3643313"/>
            <a:ext cx="3805238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7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pic>
        <p:nvPicPr>
          <p:cNvPr id="67593" name="Picture 9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625" y="4286250"/>
            <a:ext cx="2536825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9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pic>
        <p:nvPicPr>
          <p:cNvPr id="67595" name="Picture 11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625" y="4929188"/>
            <a:ext cx="1214438" cy="56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51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grpSp>
        <p:nvGrpSpPr>
          <p:cNvPr id="5" name="Grupa 19"/>
          <p:cNvGrpSpPr>
            <a:grpSpLocks/>
          </p:cNvGrpSpPr>
          <p:nvPr/>
        </p:nvGrpSpPr>
        <p:grpSpPr bwMode="auto">
          <a:xfrm>
            <a:off x="571500" y="5643563"/>
            <a:ext cx="8229600" cy="1055687"/>
            <a:chOff x="571472" y="5643578"/>
            <a:chExt cx="8229600" cy="1055439"/>
          </a:xfrm>
        </p:grpSpPr>
        <p:sp>
          <p:nvSpPr>
            <p:cNvPr id="17" name="Symbol zastępczy zawartości 2"/>
            <p:cNvSpPr txBox="1">
              <a:spLocks/>
            </p:cNvSpPr>
            <p:nvPr/>
          </p:nvSpPr>
          <p:spPr bwMode="auto">
            <a:xfrm>
              <a:off x="571472" y="5643578"/>
              <a:ext cx="8229600" cy="7570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 eaLnBrk="0" hangingPunct="0">
                <a:spcBef>
                  <a:spcPct val="20000"/>
                </a:spcBef>
                <a:buFont typeface="Arial" charset="0"/>
                <a:buChar char="•"/>
                <a:defRPr/>
              </a:pPr>
              <a:r>
                <a:rPr lang="pl-PL" sz="3200" dirty="0">
                  <a:latin typeface="+mn-lt"/>
                  <a:cs typeface="+mn-cs"/>
                </a:rPr>
                <a:t>Twierdzenie Steinera</a:t>
              </a:r>
            </a:p>
          </p:txBody>
        </p:sp>
        <p:pic>
          <p:nvPicPr>
            <p:cNvPr id="14356" name="Picture 13"/>
            <p:cNvPicPr>
              <a:picLocks noChangeAspect="1" noChangeArrowheads="1"/>
            </p:cNvPicPr>
            <p:nvPr/>
          </p:nvPicPr>
          <p:blipFill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86314" y="6072206"/>
              <a:ext cx="2428892" cy="6268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4353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pic>
        <p:nvPicPr>
          <p:cNvPr id="14354" name="Picture 15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4875" y="2500313"/>
            <a:ext cx="1684338" cy="357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7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67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67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67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mtClean="0"/>
              <a:t>Dynamika bryły sztywnej</a:t>
            </a:r>
          </a:p>
        </p:txBody>
      </p:sp>
      <p:sp>
        <p:nvSpPr>
          <p:cNvPr id="1536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685800"/>
          </a:xfrm>
        </p:spPr>
        <p:txBody>
          <a:bodyPr/>
          <a:lstStyle/>
          <a:p>
            <a:r>
              <a:rPr lang="pl-PL" altLang="pl-PL" smtClean="0"/>
              <a:t>Pochodna momentu pędu:</a:t>
            </a:r>
          </a:p>
        </p:txBody>
      </p:sp>
      <p:sp>
        <p:nvSpPr>
          <p:cNvPr id="1536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pic>
        <p:nvPicPr>
          <p:cNvPr id="1536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2357438"/>
            <a:ext cx="157162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pic>
        <p:nvPicPr>
          <p:cNvPr id="68611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313" y="2357438"/>
            <a:ext cx="1566862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pic>
        <p:nvPicPr>
          <p:cNvPr id="68613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4813" y="2357438"/>
            <a:ext cx="1566862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7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pic>
        <p:nvPicPr>
          <p:cNvPr id="68615" name="Picture 7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0750" y="2357438"/>
            <a:ext cx="121443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7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pic>
        <p:nvPicPr>
          <p:cNvPr id="68617" name="Picture 9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8063" y="2357438"/>
            <a:ext cx="1420812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" name="Grupa 17"/>
          <p:cNvGrpSpPr>
            <a:grpSpLocks/>
          </p:cNvGrpSpPr>
          <p:nvPr/>
        </p:nvGrpSpPr>
        <p:grpSpPr bwMode="auto">
          <a:xfrm>
            <a:off x="6215063" y="2357438"/>
            <a:ext cx="1416050" cy="1155700"/>
            <a:chOff x="6215074" y="2357430"/>
            <a:chExt cx="1415772" cy="1155150"/>
          </a:xfrm>
        </p:grpSpPr>
        <p:sp>
          <p:nvSpPr>
            <p:cNvPr id="14" name="Prostokąt 13"/>
            <p:cNvSpPr/>
            <p:nvPr/>
          </p:nvSpPr>
          <p:spPr>
            <a:xfrm>
              <a:off x="6500768" y="2357430"/>
              <a:ext cx="785658" cy="357017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l-PL"/>
            </a:p>
          </p:txBody>
        </p:sp>
        <p:cxnSp>
          <p:nvCxnSpPr>
            <p:cNvPr id="16" name="Łącznik prosty 15"/>
            <p:cNvCxnSpPr>
              <a:stCxn id="14" idx="2"/>
            </p:cNvCxnSpPr>
            <p:nvPr/>
          </p:nvCxnSpPr>
          <p:spPr>
            <a:xfrm rot="16200000" flipH="1">
              <a:off x="6697639" y="2911198"/>
              <a:ext cx="428421" cy="3491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382" name="pole tekstowe 16"/>
            <p:cNvSpPr txBox="1">
              <a:spLocks noChangeArrowheads="1"/>
            </p:cNvSpPr>
            <p:nvPr/>
          </p:nvSpPr>
          <p:spPr bwMode="auto">
            <a:xfrm>
              <a:off x="6215074" y="3143248"/>
              <a:ext cx="1415772" cy="36933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pl-PL" altLang="pl-PL"/>
                <a:t>moment siły</a:t>
              </a:r>
            </a:p>
          </p:txBody>
        </p:sp>
      </p:grpSp>
      <p:sp>
        <p:nvSpPr>
          <p:cNvPr id="15375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grpSp>
        <p:nvGrpSpPr>
          <p:cNvPr id="5" name="Grupa 21"/>
          <p:cNvGrpSpPr>
            <a:grpSpLocks/>
          </p:cNvGrpSpPr>
          <p:nvPr/>
        </p:nvGrpSpPr>
        <p:grpSpPr bwMode="auto">
          <a:xfrm>
            <a:off x="428625" y="3286125"/>
            <a:ext cx="8229600" cy="1285875"/>
            <a:chOff x="428596" y="3286124"/>
            <a:chExt cx="8229600" cy="1285884"/>
          </a:xfrm>
        </p:grpSpPr>
        <p:sp>
          <p:nvSpPr>
            <p:cNvPr id="19" name="Symbol zastępczy zawartości 2"/>
            <p:cNvSpPr txBox="1">
              <a:spLocks/>
            </p:cNvSpPr>
            <p:nvPr/>
          </p:nvSpPr>
          <p:spPr bwMode="auto">
            <a:xfrm>
              <a:off x="428596" y="3286124"/>
              <a:ext cx="8229600" cy="6858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 eaLnBrk="0" hangingPunct="0">
                <a:spcBef>
                  <a:spcPct val="20000"/>
                </a:spcBef>
                <a:buFont typeface="Arial" charset="0"/>
                <a:buChar char="•"/>
                <a:defRPr/>
              </a:pPr>
              <a:r>
                <a:rPr lang="pl-PL" sz="3200" dirty="0">
                  <a:latin typeface="+mn-lt"/>
                  <a:cs typeface="+mn-cs"/>
                </a:rPr>
                <a:t>Równanie ruchu obrotowego:</a:t>
              </a:r>
            </a:p>
          </p:txBody>
        </p:sp>
        <p:pic>
          <p:nvPicPr>
            <p:cNvPr id="15379" name="Picture 11"/>
            <p:cNvPicPr>
              <a:picLocks noChangeAspect="1" noChangeArrowheads="1"/>
            </p:cNvPicPr>
            <p:nvPr/>
          </p:nvPicPr>
          <p:blipFill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42976" y="4000504"/>
              <a:ext cx="3451005" cy="5715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3" name="Symbol zastępczy zawartości 2"/>
          <p:cNvSpPr txBox="1">
            <a:spLocks/>
          </p:cNvSpPr>
          <p:nvPr/>
        </p:nvSpPr>
        <p:spPr bwMode="auto">
          <a:xfrm>
            <a:off x="500063" y="4786313"/>
            <a:ext cx="822960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  <a:defRPr/>
            </a:pPr>
            <a:r>
              <a:rPr lang="pl-PL" sz="3200" dirty="0">
                <a:latin typeface="+mn-lt"/>
                <a:cs typeface="+mn-cs"/>
              </a:rPr>
              <a:t>Moment bezwładności nie jest wielkością stałą jeżeli zmienia się oś obrotu! </a:t>
            </a:r>
          </a:p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  <a:defRPr/>
            </a:pPr>
            <a:r>
              <a:rPr lang="pl-PL" sz="3200" dirty="0">
                <a:latin typeface="+mn-lt"/>
                <a:cs typeface="+mn-cs"/>
              </a:rPr>
              <a:t>Duży k</a:t>
            </a:r>
            <a:r>
              <a:rPr lang="pl-PL" sz="3200" dirty="0" err="1">
                <a:latin typeface="+mn-lt"/>
                <a:cs typeface="+mn-cs"/>
              </a:rPr>
              <a:t>oszt</a:t>
            </a:r>
            <a:r>
              <a:rPr lang="pl-PL" sz="3200" dirty="0">
                <a:latin typeface="+mn-lt"/>
                <a:cs typeface="+mn-cs"/>
              </a:rPr>
              <a:t> obliczeniowy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8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68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68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68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mtClean="0"/>
              <a:t>Dynamika bryły sztywnej</a:t>
            </a:r>
          </a:p>
        </p:txBody>
      </p:sp>
      <p:sp>
        <p:nvSpPr>
          <p:cNvPr id="16387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1638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16389" name="Symbol zastępczy zawartości 6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400175"/>
          </a:xfrm>
        </p:spPr>
        <p:txBody>
          <a:bodyPr/>
          <a:lstStyle/>
          <a:p>
            <a:r>
              <a:rPr lang="pl-PL" altLang="pl-PL" smtClean="0"/>
              <a:t>Wygodniej byłoby używać stałego tensora</a:t>
            </a:r>
          </a:p>
          <a:p>
            <a:r>
              <a:rPr lang="pl-PL" altLang="pl-PL" smtClean="0"/>
              <a:t>Ruch obrotowy w układzie środka masy:</a:t>
            </a:r>
          </a:p>
        </p:txBody>
      </p:sp>
      <p:sp>
        <p:nvSpPr>
          <p:cNvPr id="1639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16391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pic>
        <p:nvPicPr>
          <p:cNvPr id="16392" name="Picture 9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4438" y="3000375"/>
            <a:ext cx="3451225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3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pic>
        <p:nvPicPr>
          <p:cNvPr id="12299" name="Picture 1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4572000"/>
            <a:ext cx="5929313" cy="735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5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pic>
        <p:nvPicPr>
          <p:cNvPr id="12301" name="Picture 1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1625" y="5572125"/>
            <a:ext cx="4425950" cy="64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pole tekstowe 18"/>
          <p:cNvSpPr txBox="1">
            <a:spLocks noChangeArrowheads="1"/>
          </p:cNvSpPr>
          <p:nvPr/>
        </p:nvSpPr>
        <p:spPr bwMode="auto">
          <a:xfrm>
            <a:off x="6523038" y="5357813"/>
            <a:ext cx="2620962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pl-PL" altLang="pl-PL">
                <a:solidFill>
                  <a:srgbClr val="0070C0"/>
                </a:solidFill>
              </a:rPr>
              <a:t>Moment bezwładności </a:t>
            </a:r>
            <a:br>
              <a:rPr lang="pl-PL" altLang="pl-PL">
                <a:solidFill>
                  <a:srgbClr val="0070C0"/>
                </a:solidFill>
              </a:rPr>
            </a:br>
            <a:r>
              <a:rPr lang="pl-PL" altLang="pl-PL">
                <a:solidFill>
                  <a:srgbClr val="0070C0"/>
                </a:solidFill>
              </a:rPr>
              <a:t>obliczany w układzie </a:t>
            </a:r>
            <a:br>
              <a:rPr lang="pl-PL" altLang="pl-PL">
                <a:solidFill>
                  <a:srgbClr val="0070C0"/>
                </a:solidFill>
              </a:rPr>
            </a:br>
            <a:r>
              <a:rPr lang="pl-PL" altLang="pl-PL">
                <a:solidFill>
                  <a:srgbClr val="0070C0"/>
                </a:solidFill>
              </a:rPr>
              <a:t>lokalnym (środka masy)</a:t>
            </a:r>
          </a:p>
        </p:txBody>
      </p:sp>
      <p:sp>
        <p:nvSpPr>
          <p:cNvPr id="163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pic>
        <p:nvPicPr>
          <p:cNvPr id="69633" name="Picture 1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4563" y="3786188"/>
            <a:ext cx="4000500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Prostokąt 21"/>
          <p:cNvSpPr/>
          <p:nvPr/>
        </p:nvSpPr>
        <p:spPr>
          <a:xfrm>
            <a:off x="1357313" y="5429250"/>
            <a:ext cx="4857750" cy="8572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9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mtClean="0"/>
              <a:t>Równania ruchu</a:t>
            </a:r>
          </a:p>
        </p:txBody>
      </p:sp>
      <p:sp>
        <p:nvSpPr>
          <p:cNvPr id="17411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1741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17413" name="Symbol zastępczy zawartości 6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7738"/>
          </a:xfrm>
        </p:spPr>
        <p:txBody>
          <a:bodyPr/>
          <a:lstStyle/>
          <a:p>
            <a:r>
              <a:rPr lang="pl-PL" altLang="pl-PL" smtClean="0"/>
              <a:t>Ruch postępowy środka masy</a:t>
            </a:r>
          </a:p>
          <a:p>
            <a:endParaRPr lang="pl-PL" altLang="pl-PL" smtClean="0"/>
          </a:p>
          <a:p>
            <a:endParaRPr lang="pl-PL" altLang="pl-PL" smtClean="0"/>
          </a:p>
          <a:p>
            <a:r>
              <a:rPr lang="pl-PL" altLang="pl-PL" smtClean="0"/>
              <a:t>Ruch obrotowy w układzie środka masy</a:t>
            </a:r>
          </a:p>
          <a:p>
            <a:endParaRPr lang="pl-PL" altLang="pl-PL" smtClean="0"/>
          </a:p>
          <a:p>
            <a:endParaRPr lang="pl-PL" altLang="pl-PL" smtClean="0"/>
          </a:p>
          <a:p>
            <a:endParaRPr lang="pl-PL" altLang="pl-PL" smtClean="0"/>
          </a:p>
          <a:p>
            <a:r>
              <a:rPr lang="pl-PL" altLang="pl-PL" smtClean="0"/>
              <a:t>Do implementacji: </a:t>
            </a:r>
          </a:p>
          <a:p>
            <a:endParaRPr lang="pl-PL" altLang="pl-PL" smtClean="0"/>
          </a:p>
        </p:txBody>
      </p:sp>
      <p:sp>
        <p:nvSpPr>
          <p:cNvPr id="1741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pic>
        <p:nvPicPr>
          <p:cNvPr id="17415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563" y="2286000"/>
            <a:ext cx="3217862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pic>
        <p:nvPicPr>
          <p:cNvPr id="17417" name="Picture 9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4000500"/>
            <a:ext cx="3451225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8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17419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pic>
        <p:nvPicPr>
          <p:cNvPr id="17420" name="Picture 1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1938" y="5715000"/>
            <a:ext cx="4425950" cy="64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upa 17"/>
          <p:cNvGrpSpPr>
            <a:grpSpLocks/>
          </p:cNvGrpSpPr>
          <p:nvPr/>
        </p:nvGrpSpPr>
        <p:grpSpPr bwMode="auto">
          <a:xfrm>
            <a:off x="928688" y="2214563"/>
            <a:ext cx="7715250" cy="4214812"/>
            <a:chOff x="928662" y="2214554"/>
            <a:chExt cx="7715304" cy="4214842"/>
          </a:xfrm>
        </p:grpSpPr>
        <p:sp>
          <p:nvSpPr>
            <p:cNvPr id="16" name="Prostokąt 15"/>
            <p:cNvSpPr/>
            <p:nvPr/>
          </p:nvSpPr>
          <p:spPr>
            <a:xfrm>
              <a:off x="928662" y="2214554"/>
              <a:ext cx="3500461" cy="64294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l-PL"/>
            </a:p>
          </p:txBody>
        </p:sp>
        <p:sp>
          <p:nvSpPr>
            <p:cNvPr id="17" name="Prostokąt 16"/>
            <p:cNvSpPr/>
            <p:nvPr/>
          </p:nvSpPr>
          <p:spPr>
            <a:xfrm>
              <a:off x="3929058" y="5572140"/>
              <a:ext cx="4714908" cy="85725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l-PL"/>
            </a:p>
          </p:txBody>
        </p:sp>
      </p:grpSp>
      <p:sp>
        <p:nvSpPr>
          <p:cNvPr id="19" name="pole tekstowe 18"/>
          <p:cNvSpPr txBox="1">
            <a:spLocks noChangeArrowheads="1"/>
          </p:cNvSpPr>
          <p:nvPr/>
        </p:nvSpPr>
        <p:spPr bwMode="auto">
          <a:xfrm>
            <a:off x="6523038" y="4500563"/>
            <a:ext cx="2620962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pl-PL" altLang="pl-PL">
                <a:solidFill>
                  <a:srgbClr val="0070C0"/>
                </a:solidFill>
              </a:rPr>
              <a:t>Moment bezwładności </a:t>
            </a:r>
            <a:br>
              <a:rPr lang="pl-PL" altLang="pl-PL">
                <a:solidFill>
                  <a:srgbClr val="0070C0"/>
                </a:solidFill>
              </a:rPr>
            </a:br>
            <a:r>
              <a:rPr lang="pl-PL" altLang="pl-PL">
                <a:solidFill>
                  <a:srgbClr val="0070C0"/>
                </a:solidFill>
              </a:rPr>
              <a:t>obliczany w układzie </a:t>
            </a:r>
            <a:br>
              <a:rPr lang="pl-PL" altLang="pl-PL">
                <a:solidFill>
                  <a:srgbClr val="0070C0"/>
                </a:solidFill>
              </a:rPr>
            </a:br>
            <a:r>
              <a:rPr lang="pl-PL" altLang="pl-PL">
                <a:solidFill>
                  <a:srgbClr val="0070C0"/>
                </a:solidFill>
              </a:rPr>
              <a:t>lokalnym (środka masy)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mtClean="0"/>
              <a:t>Równania ruchu</a:t>
            </a:r>
          </a:p>
        </p:txBody>
      </p:sp>
      <p:sp>
        <p:nvSpPr>
          <p:cNvPr id="18435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altLang="pl-PL" smtClean="0"/>
              <a:t>Złożenie ruchu postępowego i obrotowego</a:t>
            </a:r>
          </a:p>
          <a:p>
            <a:endParaRPr lang="pl-PL" altLang="pl-PL" smtClean="0"/>
          </a:p>
          <a:p>
            <a:endParaRPr lang="pl-PL" altLang="pl-PL" smtClean="0"/>
          </a:p>
          <a:p>
            <a:endParaRPr lang="pl-PL" altLang="pl-PL" smtClean="0"/>
          </a:p>
          <a:p>
            <a:endParaRPr lang="pl-PL" altLang="pl-PL" smtClean="0"/>
          </a:p>
          <a:p>
            <a:endParaRPr lang="pl-PL" altLang="pl-PL" smtClean="0"/>
          </a:p>
          <a:p>
            <a:r>
              <a:rPr lang="pl-PL" altLang="pl-PL" smtClean="0"/>
              <a:t>W układzie środka masy – tylko ruch obrotowy</a:t>
            </a:r>
          </a:p>
        </p:txBody>
      </p:sp>
      <p:pic>
        <p:nvPicPr>
          <p:cNvPr id="1843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63" y="2357438"/>
            <a:ext cx="8085137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mtClean="0"/>
              <a:t>Macierz obrotu</a:t>
            </a:r>
          </a:p>
        </p:txBody>
      </p:sp>
      <p:sp>
        <p:nvSpPr>
          <p:cNvPr id="19459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86300"/>
          </a:xfrm>
        </p:spPr>
        <p:txBody>
          <a:bodyPr/>
          <a:lstStyle/>
          <a:p>
            <a:r>
              <a:rPr lang="pl-PL" altLang="pl-PL" smtClean="0"/>
              <a:t>Po scałkowaniu równań ruchu otrzymamy prędkość liniową i kołową. </a:t>
            </a:r>
            <a:br>
              <a:rPr lang="pl-PL" altLang="pl-PL" smtClean="0"/>
            </a:br>
            <a:r>
              <a:rPr lang="pl-PL" altLang="pl-PL" smtClean="0"/>
              <a:t>Jak znaleźć położenie i orientację ciała?</a:t>
            </a:r>
          </a:p>
          <a:p>
            <a:endParaRPr lang="pl-PL" altLang="pl-PL" sz="2400" smtClean="0"/>
          </a:p>
          <a:p>
            <a:r>
              <a:rPr lang="pl-PL" altLang="pl-PL" smtClean="0"/>
              <a:t>Jak zapisać orientację ciała? </a:t>
            </a:r>
            <a:r>
              <a:rPr lang="pl-PL" altLang="pl-PL" smtClean="0">
                <a:solidFill>
                  <a:srgbClr val="0070C0"/>
                </a:solidFill>
              </a:rPr>
              <a:t>Macierz obrotu </a:t>
            </a:r>
            <a:r>
              <a:rPr lang="pl-PL" altLang="pl-PL" b="1" i="1" smtClean="0"/>
              <a:t>R</a:t>
            </a:r>
          </a:p>
          <a:p>
            <a:endParaRPr lang="pl-PL" altLang="pl-PL" smtClean="0"/>
          </a:p>
          <a:p>
            <a:endParaRPr lang="pl-PL" altLang="pl-PL" smtClean="0"/>
          </a:p>
          <a:p>
            <a:endParaRPr lang="pl-PL" altLang="pl-PL" sz="1200" smtClean="0"/>
          </a:p>
          <a:p>
            <a:r>
              <a:rPr lang="pl-PL" altLang="pl-PL" smtClean="0"/>
              <a:t>Interpretacja kolumn macierzy obrotu</a:t>
            </a:r>
          </a:p>
        </p:txBody>
      </p:sp>
      <p:sp>
        <p:nvSpPr>
          <p:cNvPr id="1946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pic>
        <p:nvPicPr>
          <p:cNvPr id="19461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25" y="4214813"/>
            <a:ext cx="4981575" cy="1071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mtClean="0"/>
              <a:t>Macierz obrotu</a:t>
            </a:r>
          </a:p>
        </p:txBody>
      </p:sp>
      <p:sp>
        <p:nvSpPr>
          <p:cNvPr id="2048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7043738" cy="4686300"/>
          </a:xfrm>
        </p:spPr>
        <p:txBody>
          <a:bodyPr/>
          <a:lstStyle/>
          <a:p>
            <a:r>
              <a:rPr lang="pl-PL" altLang="pl-PL" smtClean="0"/>
              <a:t>Pochodna wersora:</a:t>
            </a:r>
          </a:p>
          <a:p>
            <a:endParaRPr lang="pl-PL" altLang="pl-PL" smtClean="0"/>
          </a:p>
          <a:p>
            <a:r>
              <a:rPr lang="pl-PL" altLang="pl-PL" smtClean="0"/>
              <a:t>Pochodna macierzy obrotu:</a:t>
            </a:r>
          </a:p>
          <a:p>
            <a:endParaRPr lang="pl-PL" altLang="pl-PL" b="1" i="1" smtClean="0"/>
          </a:p>
          <a:p>
            <a:endParaRPr lang="pl-PL" altLang="pl-PL" smtClean="0"/>
          </a:p>
          <a:p>
            <a:endParaRPr lang="pl-PL" altLang="pl-PL" smtClean="0"/>
          </a:p>
        </p:txBody>
      </p:sp>
      <p:sp>
        <p:nvSpPr>
          <p:cNvPr id="2048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2048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pic>
        <p:nvPicPr>
          <p:cNvPr id="20486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563" y="2286000"/>
            <a:ext cx="2181225" cy="357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7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pic>
        <p:nvPicPr>
          <p:cNvPr id="20488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25" y="3500438"/>
            <a:ext cx="5510213" cy="357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9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pic>
        <p:nvPicPr>
          <p:cNvPr id="20490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4438" y="4071938"/>
            <a:ext cx="5815012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91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pic>
        <p:nvPicPr>
          <p:cNvPr id="20492" name="Picture 9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5286375"/>
            <a:ext cx="5967413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mtClean="0"/>
              <a:t>Plan (1)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488" cy="4900613"/>
          </a:xfrm>
        </p:spPr>
        <p:txBody>
          <a:bodyPr/>
          <a:lstStyle/>
          <a:p>
            <a:pPr marL="514350" indent="-514350">
              <a:buFont typeface="Calibri" pitchFamily="34" charset="0"/>
              <a:buAutoNum type="arabicPeriod"/>
            </a:pPr>
            <a:r>
              <a:rPr lang="pl-PL" altLang="pl-PL" sz="2800" smtClean="0">
                <a:solidFill>
                  <a:srgbClr val="0070C0"/>
                </a:solidFill>
                <a:cs typeface="Times New Roman" pitchFamily="18" charset="0"/>
              </a:rPr>
              <a:t>Bryła sztywna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pl-PL" altLang="pl-PL" sz="2800" smtClean="0">
                <a:solidFill>
                  <a:srgbClr val="0070C0"/>
                </a:solidFill>
                <a:cs typeface="Times New Roman" pitchFamily="18" charset="0"/>
              </a:rPr>
              <a:t>Środek masy </a:t>
            </a:r>
            <a:r>
              <a:rPr lang="pl-PL" altLang="pl-PL" sz="2800" smtClean="0">
                <a:cs typeface="Times New Roman" pitchFamily="18" charset="0"/>
              </a:rPr>
              <a:t>= punkt materialny</a:t>
            </a:r>
            <a:endParaRPr lang="pl-PL" altLang="pl-PL" sz="2800" smtClean="0">
              <a:solidFill>
                <a:srgbClr val="0070C0"/>
              </a:solidFill>
              <a:cs typeface="Times New Roman" pitchFamily="18" charset="0"/>
            </a:endParaRPr>
          </a:p>
          <a:p>
            <a:pPr marL="514350" indent="-514350">
              <a:buFont typeface="Calibri" pitchFamily="34" charset="0"/>
              <a:buAutoNum type="arabicPeriod"/>
            </a:pPr>
            <a:r>
              <a:rPr lang="pl-PL" altLang="pl-PL" sz="2800" smtClean="0">
                <a:cs typeface="Times New Roman" pitchFamily="18" charset="0"/>
              </a:rPr>
              <a:t>Kinematyka bryły sztywnej (</a:t>
            </a:r>
            <a:r>
              <a:rPr lang="pl-PL" altLang="pl-PL" sz="2800" smtClean="0">
                <a:solidFill>
                  <a:srgbClr val="0070C0"/>
                </a:solidFill>
                <a:cs typeface="Times New Roman" pitchFamily="18" charset="0"/>
              </a:rPr>
              <a:t>prędkość kątowa</a:t>
            </a:r>
            <a:r>
              <a:rPr lang="pl-PL" altLang="pl-PL" sz="2800" smtClean="0">
                <a:cs typeface="Times New Roman" pitchFamily="18" charset="0"/>
              </a:rPr>
              <a:t>)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pl-PL" altLang="pl-PL" sz="2800" smtClean="0">
                <a:cs typeface="Times New Roman" pitchFamily="18" charset="0"/>
              </a:rPr>
              <a:t>Układy odniesienia w ruchu obrotowym</a:t>
            </a:r>
            <a:endParaRPr lang="pl-PL" altLang="pl-PL" sz="2800" smtClean="0">
              <a:solidFill>
                <a:srgbClr val="0070C0"/>
              </a:solidFill>
              <a:cs typeface="Times New Roman" pitchFamily="18" charset="0"/>
            </a:endParaRPr>
          </a:p>
          <a:p>
            <a:pPr marL="514350" indent="-514350">
              <a:buFont typeface="Calibri" pitchFamily="34" charset="0"/>
              <a:buAutoNum type="arabicPeriod"/>
            </a:pPr>
            <a:r>
              <a:rPr lang="pl-PL" altLang="pl-PL" sz="2800" smtClean="0">
                <a:cs typeface="Times New Roman" pitchFamily="18" charset="0"/>
              </a:rPr>
              <a:t>Równania ruchu bryły sztywnej, </a:t>
            </a:r>
            <a:r>
              <a:rPr lang="pl-PL" altLang="pl-PL" sz="2800" smtClean="0">
                <a:solidFill>
                  <a:srgbClr val="0070C0"/>
                </a:solidFill>
                <a:cs typeface="Times New Roman" pitchFamily="18" charset="0"/>
              </a:rPr>
              <a:t>momenty pędu</a:t>
            </a:r>
            <a:r>
              <a:rPr lang="pl-PL" altLang="pl-PL" sz="2800" smtClean="0">
                <a:cs typeface="Times New Roman" pitchFamily="18" charset="0"/>
              </a:rPr>
              <a:t> i siły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pl-PL" altLang="pl-PL" sz="2800" smtClean="0">
                <a:cs typeface="Times New Roman" pitchFamily="18" charset="0"/>
              </a:rPr>
              <a:t>Tensor </a:t>
            </a:r>
            <a:r>
              <a:rPr lang="pl-PL" altLang="pl-PL" sz="2800" smtClean="0">
                <a:solidFill>
                  <a:srgbClr val="0070C0"/>
                </a:solidFill>
                <a:cs typeface="Times New Roman" pitchFamily="18" charset="0"/>
              </a:rPr>
              <a:t>momentu bezwładności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pl-PL" altLang="pl-PL" sz="2800" smtClean="0">
                <a:cs typeface="Times New Roman" pitchFamily="18" charset="0"/>
              </a:rPr>
              <a:t>Równania ruchu c.d. - </a:t>
            </a:r>
            <a:r>
              <a:rPr lang="pl-PL" altLang="pl-PL" sz="2800" smtClean="0">
                <a:solidFill>
                  <a:srgbClr val="0070C0"/>
                </a:solidFill>
                <a:cs typeface="Times New Roman" pitchFamily="18" charset="0"/>
              </a:rPr>
              <a:t>macierz obrotu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pl-PL" altLang="pl-PL" sz="2800" smtClean="0">
                <a:cs typeface="Times New Roman" pitchFamily="18" charset="0"/>
              </a:rPr>
              <a:t>Operator gwiazdki</a:t>
            </a:r>
            <a:endParaRPr lang="pl-PL" altLang="pl-PL" smtClean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mtClean="0"/>
              <a:t>Operator gwiazdki</a:t>
            </a:r>
          </a:p>
        </p:txBody>
      </p:sp>
      <p:sp>
        <p:nvSpPr>
          <p:cNvPr id="21507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8258175" cy="4972050"/>
          </a:xfrm>
        </p:spPr>
        <p:txBody>
          <a:bodyPr/>
          <a:lstStyle/>
          <a:p>
            <a:r>
              <a:rPr lang="pl-PL" altLang="pl-PL" smtClean="0"/>
              <a:t>Iloczyn wektorowy:</a:t>
            </a:r>
          </a:p>
          <a:p>
            <a:endParaRPr lang="pl-PL" altLang="pl-PL" smtClean="0"/>
          </a:p>
          <a:p>
            <a:endParaRPr lang="pl-PL" altLang="pl-PL" smtClean="0"/>
          </a:p>
          <a:p>
            <a:endParaRPr lang="pl-PL" altLang="pl-PL" smtClean="0"/>
          </a:p>
          <a:p>
            <a:endParaRPr lang="pl-PL" altLang="pl-PL" sz="1800" smtClean="0"/>
          </a:p>
          <a:p>
            <a:r>
              <a:rPr lang="pl-PL" altLang="pl-PL" smtClean="0"/>
              <a:t>Operator realizujący iloczyn wektorowy</a:t>
            </a:r>
            <a:br>
              <a:rPr lang="pl-PL" altLang="pl-PL" smtClean="0"/>
            </a:br>
            <a:r>
              <a:rPr lang="pl-PL" altLang="pl-PL" smtClean="0"/>
              <a:t>(zaleta: </a:t>
            </a:r>
            <a:r>
              <a:rPr lang="pl-PL" altLang="pl-PL" smtClean="0">
                <a:solidFill>
                  <a:srgbClr val="0070C0"/>
                </a:solidFill>
              </a:rPr>
              <a:t>działa na macierze</a:t>
            </a:r>
            <a:r>
              <a:rPr lang="pl-PL" altLang="pl-PL" smtClean="0"/>
              <a:t>)</a:t>
            </a:r>
          </a:p>
          <a:p>
            <a:endParaRPr lang="pl-PL" altLang="pl-PL" smtClean="0"/>
          </a:p>
          <a:p>
            <a:endParaRPr lang="pl-PL" altLang="pl-PL" b="1" i="1" smtClean="0"/>
          </a:p>
          <a:p>
            <a:endParaRPr lang="pl-PL" altLang="pl-PL" smtClean="0"/>
          </a:p>
          <a:p>
            <a:endParaRPr lang="pl-PL" altLang="pl-PL" smtClean="0"/>
          </a:p>
        </p:txBody>
      </p:sp>
      <p:sp>
        <p:nvSpPr>
          <p:cNvPr id="2150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2150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2151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21511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2151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2151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2151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21515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pic>
        <p:nvPicPr>
          <p:cNvPr id="21516" name="Picture 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2357438"/>
            <a:ext cx="7821613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7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pic>
        <p:nvPicPr>
          <p:cNvPr id="21518" name="Picture 7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0188" y="2928938"/>
            <a:ext cx="3786187" cy="104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9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pic>
        <p:nvPicPr>
          <p:cNvPr id="21520" name="Picture 9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3188" y="5429250"/>
            <a:ext cx="3500437" cy="1098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mtClean="0"/>
              <a:t>Równanie ruchu obrotowego</a:t>
            </a:r>
          </a:p>
        </p:txBody>
      </p:sp>
      <p:sp>
        <p:nvSpPr>
          <p:cNvPr id="2253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2253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2253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22535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2253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2253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2253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22539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2254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22541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2254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21" name="Prostokąt 20"/>
          <p:cNvSpPr/>
          <p:nvPr/>
        </p:nvSpPr>
        <p:spPr>
          <a:xfrm>
            <a:off x="1475656" y="2714625"/>
            <a:ext cx="6408712" cy="179449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pole tekstowe 2"/>
              <p:cNvSpPr txBox="1"/>
              <p:nvPr/>
            </p:nvSpPr>
            <p:spPr>
              <a:xfrm>
                <a:off x="1558974" y="2852936"/>
                <a:ext cx="6240363" cy="68935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̇"/>
                          <m:ctrlPr>
                            <a:rPr lang="pl-PL" sz="3200" i="1" smtClean="0">
                              <a:latin typeface="Cambria Math"/>
                            </a:rPr>
                          </m:ctrlPr>
                        </m:accPr>
                        <m:e>
                          <m:acc>
                            <m:accPr>
                              <m:chr m:val="⃗"/>
                              <m:ctrlPr>
                                <a:rPr lang="pl-PL" sz="3200" i="1" smtClean="0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pl-PL" sz="3200" i="1" smtClean="0">
                                  <a:latin typeface="Cambria Math"/>
                                  <a:ea typeface="Cambria Math"/>
                                </a:rPr>
                                <m:t>𝜔</m:t>
                              </m:r>
                            </m:e>
                          </m:acc>
                        </m:e>
                      </m:acc>
                      <m:d>
                        <m:dPr>
                          <m:ctrlPr>
                            <a:rPr lang="pl-PL" sz="32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pl-PL" sz="3200" b="0" i="1" smtClean="0">
                              <a:latin typeface="Cambria Math"/>
                            </a:rPr>
                            <m:t>𝑡</m:t>
                          </m:r>
                        </m:e>
                      </m:d>
                      <m:r>
                        <a:rPr lang="pl-PL" sz="32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pl-PL" sz="3200" i="1" smtClean="0">
                              <a:latin typeface="Cambria Math"/>
                            </a:rPr>
                          </m:ctrlPr>
                        </m:sSupPr>
                        <m:e>
                          <m:acc>
                            <m:accPr>
                              <m:chr m:val="̂"/>
                              <m:ctrlPr>
                                <a:rPr lang="pl-PL" sz="3200" b="0" i="1" smtClean="0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pl-PL" sz="3200" b="0" i="1" smtClean="0">
                                  <a:latin typeface="Cambria Math"/>
                                </a:rPr>
                                <m:t>𝐼</m:t>
                              </m:r>
                            </m:e>
                          </m:acc>
                        </m:e>
                        <m:sup>
                          <m:r>
                            <a:rPr lang="pl-PL" sz="3200" b="0" i="1" smtClean="0">
                              <a:latin typeface="Cambria Math"/>
                            </a:rPr>
                            <m:t>−1</m:t>
                          </m:r>
                        </m:sup>
                      </m:sSup>
                      <m:d>
                        <m:dPr>
                          <m:ctrlPr>
                            <a:rPr lang="pl-PL" sz="3200" i="1" smtClean="0">
                              <a:latin typeface="Cambria Math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pl-PL" sz="3200" i="1" smtClean="0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pl-PL" sz="3200" b="0" i="1" smtClean="0">
                                  <a:latin typeface="Cambria Math"/>
                                </a:rPr>
                                <m:t>𝑀</m:t>
                              </m:r>
                            </m:e>
                          </m:acc>
                          <m:d>
                            <m:dPr>
                              <m:ctrlPr>
                                <a:rPr lang="pl-PL" sz="32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pl-PL" sz="3200" b="0" i="1" smtClean="0">
                                  <a:latin typeface="Cambria Math"/>
                                </a:rPr>
                                <m:t>𝑡</m:t>
                              </m:r>
                            </m:e>
                          </m:d>
                          <m:r>
                            <a:rPr lang="pl-PL" sz="3200" b="0" i="1" smtClean="0">
                              <a:latin typeface="Cambria Math"/>
                            </a:rPr>
                            <m:t>−</m:t>
                          </m:r>
                          <m:acc>
                            <m:accPr>
                              <m:chr m:val="⃗"/>
                              <m:ctrlPr>
                                <a:rPr lang="pl-PL" sz="3200" b="0" i="1" smtClean="0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pl-PL" sz="3200" b="0" i="1" smtClean="0">
                                  <a:latin typeface="Cambria Math"/>
                                  <a:ea typeface="Cambria Math"/>
                                </a:rPr>
                                <m:t>𝜔</m:t>
                              </m:r>
                            </m:e>
                          </m:acc>
                          <m:r>
                            <a:rPr lang="pl-PL" sz="3200" b="0" i="1" smtClean="0">
                              <a:latin typeface="Cambria Math"/>
                            </a:rPr>
                            <m:t>(</m:t>
                          </m:r>
                          <m:r>
                            <a:rPr lang="pl-PL" sz="3200" b="0" i="1" smtClean="0">
                              <a:latin typeface="Cambria Math"/>
                            </a:rPr>
                            <m:t>𝑡</m:t>
                          </m:r>
                          <m:r>
                            <a:rPr lang="pl-PL" sz="3200" b="0" i="1" smtClean="0">
                              <a:latin typeface="Cambria Math"/>
                            </a:rPr>
                            <m:t>)×</m:t>
                          </m:r>
                          <m:acc>
                            <m:accPr>
                              <m:chr m:val="̂"/>
                              <m:ctrlPr>
                                <a:rPr lang="pl-PL" sz="3200" i="1" smtClean="0">
                                  <a:latin typeface="Cambria Math"/>
                                  <a:ea typeface="Cambria Math"/>
                                </a:rPr>
                              </m:ctrlPr>
                            </m:accPr>
                            <m:e>
                              <m:r>
                                <a:rPr lang="pl-PL" sz="3200" b="0" i="1" smtClean="0">
                                  <a:latin typeface="Cambria Math"/>
                                  <a:ea typeface="Cambria Math"/>
                                </a:rPr>
                                <m:t>𝐼</m:t>
                              </m:r>
                            </m:e>
                          </m:acc>
                          <m:acc>
                            <m:accPr>
                              <m:chr m:val="⃗"/>
                              <m:ctrlPr>
                                <a:rPr lang="pl-PL" sz="3200" b="0" i="1" smtClean="0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pl-PL" sz="3200" b="0" i="1" smtClean="0">
                                  <a:latin typeface="Cambria Math"/>
                                  <a:ea typeface="Cambria Math"/>
                                </a:rPr>
                                <m:t>𝜔</m:t>
                              </m:r>
                            </m:e>
                          </m:acc>
                          <m:r>
                            <a:rPr lang="pl-PL" sz="3200" b="0" i="1" smtClean="0">
                              <a:latin typeface="Cambria Math"/>
                            </a:rPr>
                            <m:t>(</m:t>
                          </m:r>
                          <m:r>
                            <a:rPr lang="pl-PL" sz="3200" b="0" i="1" smtClean="0">
                              <a:latin typeface="Cambria Math"/>
                            </a:rPr>
                            <m:t>𝑡</m:t>
                          </m:r>
                          <m:r>
                            <a:rPr lang="pl-PL" sz="3200" b="0" i="1" smtClean="0">
                              <a:latin typeface="Cambria Math"/>
                            </a:rPr>
                            <m:t>)</m:t>
                          </m:r>
                        </m:e>
                      </m:d>
                    </m:oMath>
                  </m:oMathPara>
                </a14:m>
                <a:endParaRPr lang="pl-PL" sz="3200" dirty="0"/>
              </a:p>
            </p:txBody>
          </p:sp>
        </mc:Choice>
        <mc:Fallback xmlns="">
          <p:sp>
            <p:nvSpPr>
              <p:cNvPr id="3" name="pole tekstow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58974" y="2852936"/>
                <a:ext cx="6240363" cy="689356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pole tekstowe 3"/>
              <p:cNvSpPr txBox="1"/>
              <p:nvPr/>
            </p:nvSpPr>
            <p:spPr>
              <a:xfrm>
                <a:off x="2974843" y="3692739"/>
                <a:ext cx="3408625" cy="6003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̇"/>
                          <m:ctrlPr>
                            <a:rPr lang="pl-PL" sz="32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pl-PL" sz="3200" b="1" i="1" smtClean="0">
                              <a:latin typeface="Cambria Math"/>
                            </a:rPr>
                            <m:t>𝑹</m:t>
                          </m:r>
                        </m:e>
                      </m:acc>
                      <m:d>
                        <m:dPr>
                          <m:ctrlPr>
                            <a:rPr lang="pl-PL" sz="32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pl-PL" sz="3200" b="0" i="1" smtClean="0">
                              <a:latin typeface="Cambria Math"/>
                            </a:rPr>
                            <m:t>𝑡</m:t>
                          </m:r>
                        </m:e>
                      </m:d>
                      <m:r>
                        <a:rPr lang="pl-PL" sz="32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pl-PL" sz="3200" b="0" i="1" smtClean="0">
                              <a:latin typeface="Cambria Math"/>
                            </a:rPr>
                          </m:ctrlPr>
                        </m:sSupPr>
                        <m:e>
                          <m:acc>
                            <m:accPr>
                              <m:chr m:val="⃗"/>
                              <m:ctrlPr>
                                <a:rPr lang="pl-PL" sz="3200" b="0" i="1" smtClean="0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pl-PL" sz="3200" b="0" i="1" smtClean="0">
                                  <a:latin typeface="Cambria Math"/>
                                  <a:ea typeface="Cambria Math"/>
                                </a:rPr>
                                <m:t>𝜔</m:t>
                              </m:r>
                            </m:e>
                          </m:acc>
                        </m:e>
                        <m:sup>
                          <m:r>
                            <a:rPr lang="pl-PL" sz="3200" b="0" i="1" smtClean="0">
                              <a:latin typeface="Cambria Math"/>
                            </a:rPr>
                            <m:t>∗</m:t>
                          </m:r>
                        </m:sup>
                      </m:sSup>
                      <m:d>
                        <m:dPr>
                          <m:ctrlPr>
                            <a:rPr lang="pl-PL" sz="32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pl-PL" sz="3200" b="0" i="1" smtClean="0">
                              <a:latin typeface="Cambria Math"/>
                            </a:rPr>
                            <m:t>𝑡</m:t>
                          </m:r>
                        </m:e>
                      </m:d>
                      <m:r>
                        <a:rPr lang="pl-PL" sz="3200" b="1" i="1" smtClean="0">
                          <a:latin typeface="Cambria Math"/>
                        </a:rPr>
                        <m:t>𝑹</m:t>
                      </m:r>
                      <m:r>
                        <a:rPr lang="pl-PL" sz="3200" b="0" i="1" smtClean="0">
                          <a:latin typeface="Cambria Math"/>
                        </a:rPr>
                        <m:t>(</m:t>
                      </m:r>
                      <m:r>
                        <a:rPr lang="pl-PL" sz="3200" b="0" i="1" smtClean="0">
                          <a:latin typeface="Cambria Math"/>
                        </a:rPr>
                        <m:t>𝑡</m:t>
                      </m:r>
                      <m:r>
                        <a:rPr lang="pl-PL" sz="32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pl-PL" sz="3200" dirty="0"/>
              </a:p>
            </p:txBody>
          </p:sp>
        </mc:Choice>
        <mc:Fallback xmlns="">
          <p:sp>
            <p:nvSpPr>
              <p:cNvPr id="4" name="pole tekstow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4843" y="3692739"/>
                <a:ext cx="3408625" cy="60035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mtClean="0"/>
              <a:t>Ruch liniowy i kołowy</a:t>
            </a:r>
          </a:p>
        </p:txBody>
      </p:sp>
      <p:sp>
        <p:nvSpPr>
          <p:cNvPr id="2355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2355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" name="Tabela 7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50287909"/>
                  </p:ext>
                </p:extLst>
              </p:nvPr>
            </p:nvGraphicFramePr>
            <p:xfrm>
              <a:off x="214313" y="1500188"/>
              <a:ext cx="8715375" cy="5143500"/>
            </p:xfrm>
            <a:graphic>
              <a:graphicData uri="http://schemas.openxmlformats.org/drawingml/2006/table">
                <a:tbl>
                  <a:tblPr/>
                  <a:tblGrid>
                    <a:gridCol w="4189165"/>
                    <a:gridCol w="4526210"/>
                  </a:tblGrid>
                  <a:tr h="440531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800" b="1" dirty="0">
                              <a:latin typeface="Times New Roman"/>
                              <a:ea typeface="Calibri"/>
                              <a:cs typeface="Times New Roman"/>
                            </a:rPr>
                            <a:t>Ruch postępowy punktu materialnego</a:t>
                          </a:r>
                          <a:endParaRPr lang="pl-PL" sz="1800" dirty="0"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800" b="1">
                              <a:latin typeface="Times New Roman"/>
                              <a:ea typeface="Calibri"/>
                              <a:cs typeface="Times New Roman"/>
                            </a:rPr>
                            <a:t>Ruch obrotowy bryły sztywnej</a:t>
                          </a:r>
                          <a:endParaRPr lang="pl-PL" sz="1800"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1416844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800" dirty="0" smtClean="0">
                              <a:latin typeface="Times New Roman"/>
                              <a:ea typeface="Calibri"/>
                              <a:cs typeface="Times New Roman"/>
                            </a:rPr>
                            <a:t>Wektor przesunięcia: 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⃗"/>
                                  <m:ctrlPr>
                                    <a:rPr lang="pl-PL" sz="1800" i="1" smtClean="0">
                                      <a:solidFill>
                                        <a:srgbClr val="00B0F0"/>
                                      </a:solidFill>
                                      <a:latin typeface="Cambria Math"/>
                                      <a:cs typeface="Times New Roman"/>
                                    </a:rPr>
                                  </m:ctrlPr>
                                </m:accPr>
                                <m:e>
                                  <m:r>
                                    <a:rPr lang="pl-PL" sz="1800" b="0" i="1" smtClean="0">
                                      <a:solidFill>
                                        <a:srgbClr val="00B0F0"/>
                                      </a:solidFill>
                                      <a:latin typeface="Cambria Math"/>
                                      <a:cs typeface="Times New Roman"/>
                                    </a:rPr>
                                    <m:t>𝑟</m:t>
                                  </m:r>
                                </m:e>
                              </m:acc>
                              <m:r>
                                <a:rPr lang="pl-PL" sz="1800" b="0" i="1" smtClean="0">
                                  <a:solidFill>
                                    <a:srgbClr val="00B0F0"/>
                                  </a:solidFill>
                                  <a:latin typeface="Cambria Math"/>
                                  <a:cs typeface="Times New Roman"/>
                                </a:rPr>
                                <m:t>(</m:t>
                              </m:r>
                              <m:r>
                                <a:rPr lang="pl-PL" sz="1800" b="0" i="1" smtClean="0">
                                  <a:solidFill>
                                    <a:srgbClr val="00B0F0"/>
                                  </a:solidFill>
                                  <a:latin typeface="Cambria Math"/>
                                  <a:cs typeface="Times New Roman"/>
                                </a:rPr>
                                <m:t>𝑡</m:t>
                              </m:r>
                              <m:r>
                                <a:rPr lang="pl-PL" sz="1800" b="0" i="1" smtClean="0">
                                  <a:solidFill>
                                    <a:srgbClr val="00B0F0"/>
                                  </a:solidFill>
                                  <a:latin typeface="Cambria Math"/>
                                  <a:cs typeface="Times New Roman"/>
                                </a:rPr>
                                <m:t>)</m:t>
                              </m:r>
                            </m:oMath>
                          </a14:m>
                          <a:endParaRPr lang="pl-PL" sz="1800" dirty="0"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800" dirty="0" smtClean="0">
                              <a:latin typeface="Times New Roman"/>
                              <a:ea typeface="Calibri"/>
                              <a:cs typeface="Times New Roman"/>
                            </a:rPr>
                            <a:t>Kąt obrotu: </a:t>
                          </a:r>
                          <a14:m>
                            <m:oMath xmlns:m="http://schemas.openxmlformats.org/officeDocument/2006/math">
                              <m:r>
                                <a:rPr lang="pl-PL" sz="180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  <a:ea typeface="Cambria Math"/>
                                  <a:cs typeface="Times New Roman"/>
                                </a:rPr>
                                <m:t>𝜑</m:t>
                              </m:r>
                              <m:r>
                                <a:rPr lang="pl-PL" sz="18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  <a:ea typeface="Cambria Math"/>
                                  <a:cs typeface="Times New Roman"/>
                                </a:rPr>
                                <m:t>(</m:t>
                              </m:r>
                              <m:r>
                                <a:rPr lang="pl-PL" sz="18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  <a:ea typeface="Cambria Math"/>
                                  <a:cs typeface="Times New Roman"/>
                                </a:rPr>
                                <m:t>𝑡</m:t>
                              </m:r>
                              <m:r>
                                <a:rPr lang="pl-PL" sz="18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  <a:ea typeface="Cambria Math"/>
                                  <a:cs typeface="Times New Roman"/>
                                </a:rPr>
                                <m:t>)</m:t>
                              </m:r>
                            </m:oMath>
                          </a14:m>
                          <a:r>
                            <a:rPr lang="pl-PL" sz="1800" dirty="0" smtClean="0">
                              <a:latin typeface="Times New Roman"/>
                              <a:ea typeface="Calibri"/>
                              <a:cs typeface="Times New Roman"/>
                            </a:rPr>
                            <a:t>, wektor: 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⃗"/>
                                  <m:ctrlPr>
                                    <a:rPr lang="pl-PL" sz="1800" i="1" smtClean="0">
                                      <a:solidFill>
                                        <a:srgbClr val="0070C0"/>
                                      </a:solidFill>
                                      <a:latin typeface="Cambria Math"/>
                                      <a:ea typeface="Cambria Math"/>
                                      <a:cs typeface="Times New Roman"/>
                                    </a:rPr>
                                  </m:ctrlPr>
                                </m:accPr>
                                <m:e>
                                  <m:r>
                                    <a:rPr lang="pl-PL" sz="1800" i="1" smtClean="0">
                                      <a:solidFill>
                                        <a:srgbClr val="0070C0"/>
                                      </a:solidFill>
                                      <a:latin typeface="Cambria Math"/>
                                      <a:ea typeface="Cambria Math"/>
                                      <a:cs typeface="Times New Roman"/>
                                    </a:rPr>
                                    <m:t>𝜑</m:t>
                                  </m:r>
                                </m:e>
                              </m:acc>
                              <m:d>
                                <m:dPr>
                                  <m:ctrlPr>
                                    <a:rPr lang="pl-PL" sz="1800" b="0" i="1" smtClean="0">
                                      <a:solidFill>
                                        <a:srgbClr val="0070C0"/>
                                      </a:solidFill>
                                      <a:latin typeface="Cambria Math"/>
                                      <a:ea typeface="Cambria Math"/>
                                      <a:cs typeface="Times New Roman"/>
                                    </a:rPr>
                                  </m:ctrlPr>
                                </m:dPr>
                                <m:e>
                                  <m:r>
                                    <a:rPr lang="pl-PL" sz="1800" b="0" i="1" smtClean="0">
                                      <a:solidFill>
                                        <a:srgbClr val="0070C0"/>
                                      </a:solidFill>
                                      <a:latin typeface="Cambria Math"/>
                                      <a:ea typeface="Cambria Math"/>
                                      <a:cs typeface="Times New Roman"/>
                                    </a:rPr>
                                    <m:t>𝑡</m:t>
                                  </m:r>
                                </m:e>
                              </m:d>
                              <m:r>
                                <a:rPr lang="pl-PL" sz="18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  <a:ea typeface="Cambria Math"/>
                                  <a:cs typeface="Times New Roman"/>
                                </a:rPr>
                                <m:t>=</m:t>
                              </m:r>
                              <m:r>
                                <a:rPr lang="pl-PL" sz="180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  <a:ea typeface="Cambria Math"/>
                                  <a:cs typeface="Times New Roman"/>
                                </a:rPr>
                                <m:t>𝜑</m:t>
                              </m:r>
                              <m:r>
                                <a:rPr lang="pl-PL" sz="18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  <a:ea typeface="Cambria Math"/>
                                  <a:cs typeface="Times New Roman"/>
                                </a:rPr>
                                <m:t>(</m:t>
                              </m:r>
                              <m:r>
                                <a:rPr lang="pl-PL" sz="18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  <a:ea typeface="Cambria Math"/>
                                  <a:cs typeface="Times New Roman"/>
                                </a:rPr>
                                <m:t>𝑡</m:t>
                              </m:r>
                              <m:r>
                                <a:rPr lang="pl-PL" sz="18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  <a:ea typeface="Cambria Math"/>
                                  <a:cs typeface="Times New Roman"/>
                                </a:rPr>
                                <m:t>)</m:t>
                              </m:r>
                              <m:acc>
                                <m:accPr>
                                  <m:chr m:val="⃗"/>
                                  <m:ctrlPr>
                                    <a:rPr lang="pl-PL" sz="1800" b="0" i="1" smtClean="0">
                                      <a:solidFill>
                                        <a:srgbClr val="0070C0"/>
                                      </a:solidFill>
                                      <a:latin typeface="Cambria Math"/>
                                      <a:ea typeface="Cambria Math"/>
                                      <a:cs typeface="Times New Roman"/>
                                    </a:rPr>
                                  </m:ctrlPr>
                                </m:accPr>
                                <m:e>
                                  <m:r>
                                    <a:rPr lang="pl-PL" sz="1800" b="0" i="1" smtClean="0">
                                      <a:solidFill>
                                        <a:srgbClr val="0070C0"/>
                                      </a:solidFill>
                                      <a:latin typeface="Cambria Math"/>
                                      <a:ea typeface="Cambria Math"/>
                                      <a:cs typeface="Times New Roman"/>
                                    </a:rPr>
                                    <m:t>𝑛</m:t>
                                  </m:r>
                                </m:e>
                              </m:acc>
                            </m:oMath>
                          </a14:m>
                          <a:r>
                            <a:rPr lang="pl-PL" sz="1800" dirty="0">
                              <a:latin typeface="Times New Roman"/>
                              <a:ea typeface="Calibri"/>
                              <a:cs typeface="Times New Roman"/>
                            </a:rPr>
                            <a:t/>
                          </a:r>
                          <a:br>
                            <a:rPr lang="pl-PL" sz="1800" dirty="0">
                              <a:latin typeface="Times New Roman"/>
                              <a:ea typeface="Calibri"/>
                              <a:cs typeface="Times New Roman"/>
                            </a:rPr>
                          </a:br>
                          <a:r>
                            <a:rPr lang="pl-PL" sz="1800" dirty="0">
                              <a:latin typeface="Times New Roman"/>
                              <a:ea typeface="Calibri"/>
                              <a:cs typeface="Times New Roman"/>
                            </a:rPr>
                            <a:t>(tylko gdy oś obrotu pozostaje nieruchoma)</a:t>
                          </a:r>
                          <a:br>
                            <a:rPr lang="pl-PL" sz="1800" dirty="0">
                              <a:latin typeface="Times New Roman"/>
                              <a:ea typeface="Calibri"/>
                              <a:cs typeface="Times New Roman"/>
                            </a:rPr>
                          </a:br>
                          <a:r>
                            <a:rPr lang="pl-PL" sz="1800" dirty="0">
                              <a:latin typeface="Times New Roman"/>
                              <a:ea typeface="Calibri"/>
                              <a:cs typeface="Times New Roman"/>
                            </a:rPr>
                            <a:t>Macierz </a:t>
                          </a:r>
                          <a:r>
                            <a:rPr lang="pl-PL" sz="1800" dirty="0" smtClean="0">
                              <a:latin typeface="Times New Roman"/>
                              <a:ea typeface="Calibri"/>
                              <a:cs typeface="Times New Roman"/>
                            </a:rPr>
                            <a:t>obrotu: </a:t>
                          </a:r>
                          <a14:m>
                            <m:oMath xmlns:m="http://schemas.openxmlformats.org/officeDocument/2006/math">
                              <m:r>
                                <a:rPr lang="pl-PL" sz="1800" b="1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  <a:ea typeface="Calibri"/>
                                  <a:cs typeface="Times New Roman"/>
                                </a:rPr>
                                <m:t>𝑹</m:t>
                              </m:r>
                              <m:r>
                                <a:rPr lang="pl-PL" sz="18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  <a:ea typeface="Calibri"/>
                                  <a:cs typeface="Times New Roman"/>
                                </a:rPr>
                                <m:t>(</m:t>
                              </m:r>
                              <m:r>
                                <a:rPr lang="pl-PL" sz="18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  <a:ea typeface="Calibri"/>
                                  <a:cs typeface="Times New Roman"/>
                                </a:rPr>
                                <m:t>𝑡</m:t>
                              </m:r>
                              <m:r>
                                <a:rPr lang="pl-PL" sz="18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  <a:ea typeface="Calibri"/>
                                  <a:cs typeface="Times New Roman"/>
                                </a:rPr>
                                <m:t>)</m:t>
                              </m:r>
                            </m:oMath>
                          </a14:m>
                          <a:r>
                            <a:rPr lang="pl-PL" sz="1800" dirty="0">
                              <a:latin typeface="Times New Roman"/>
                              <a:ea typeface="Calibri"/>
                              <a:cs typeface="Times New Roman"/>
                            </a:rPr>
                            <a:t/>
                          </a:r>
                          <a:br>
                            <a:rPr lang="pl-PL" sz="1800" dirty="0">
                              <a:latin typeface="Times New Roman"/>
                              <a:ea typeface="Calibri"/>
                              <a:cs typeface="Times New Roman"/>
                            </a:rPr>
                          </a:br>
                          <a:r>
                            <a:rPr lang="pl-PL" sz="1800" dirty="0" smtClean="0">
                              <a:latin typeface="Times New Roman"/>
                              <a:ea typeface="Calibri"/>
                              <a:cs typeface="Times New Roman"/>
                            </a:rPr>
                            <a:t>Kwaternion: </a:t>
                          </a:r>
                          <a14:m>
                            <m:oMath xmlns:m="http://schemas.openxmlformats.org/officeDocument/2006/math">
                              <m:r>
                                <a:rPr lang="pl-PL" sz="18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  <a:ea typeface="Calibri"/>
                                  <a:cs typeface="Times New Roman"/>
                                </a:rPr>
                                <m:t>𝑞</m:t>
                              </m:r>
                              <m:r>
                                <a:rPr lang="pl-PL" sz="18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  <a:ea typeface="Calibri"/>
                                  <a:cs typeface="Times New Roman"/>
                                </a:rPr>
                                <m:t>(</m:t>
                              </m:r>
                              <m:r>
                                <a:rPr lang="pl-PL" sz="18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  <a:ea typeface="Calibri"/>
                                  <a:cs typeface="Times New Roman"/>
                                </a:rPr>
                                <m:t>𝑡</m:t>
                              </m:r>
                              <m:r>
                                <a:rPr lang="pl-PL" sz="18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  <a:ea typeface="Calibri"/>
                                  <a:cs typeface="Times New Roman"/>
                                </a:rPr>
                                <m:t>)</m:t>
                              </m:r>
                            </m:oMath>
                          </a14:m>
                          <a:endParaRPr lang="pl-PL" sz="1800" i="0" dirty="0"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881063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800" dirty="0" smtClean="0">
                              <a:latin typeface="Times New Roman"/>
                              <a:ea typeface="Calibri"/>
                              <a:cs typeface="Times New Roman"/>
                            </a:rPr>
                            <a:t>Prędkość: 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⃗"/>
                                  <m:ctrlPr>
                                    <a:rPr lang="pl-PL" sz="1800" i="1" smtClean="0">
                                      <a:solidFill>
                                        <a:srgbClr val="00B0F0"/>
                                      </a:solidFill>
                                      <a:latin typeface="Cambria Math"/>
                                      <a:cs typeface="Times New Roman"/>
                                    </a:rPr>
                                  </m:ctrlPr>
                                </m:accPr>
                                <m:e>
                                  <m:r>
                                    <a:rPr lang="pl-PL" sz="1800" b="0" i="1" smtClean="0">
                                      <a:solidFill>
                                        <a:srgbClr val="00B0F0"/>
                                      </a:solidFill>
                                      <a:latin typeface="Cambria Math"/>
                                      <a:cs typeface="Times New Roman"/>
                                    </a:rPr>
                                    <m:t>𝑣</m:t>
                                  </m:r>
                                </m:e>
                              </m:acc>
                              <m:d>
                                <m:dPr>
                                  <m:ctrlPr>
                                    <a:rPr lang="pl-PL" sz="1800" b="0" i="1" smtClean="0">
                                      <a:solidFill>
                                        <a:srgbClr val="00B0F0"/>
                                      </a:solidFill>
                                      <a:latin typeface="Cambria Math"/>
                                      <a:cs typeface="Times New Roman"/>
                                    </a:rPr>
                                  </m:ctrlPr>
                                </m:dPr>
                                <m:e>
                                  <m:r>
                                    <a:rPr lang="pl-PL" sz="1800" b="0" i="1" smtClean="0">
                                      <a:solidFill>
                                        <a:srgbClr val="00B0F0"/>
                                      </a:solidFill>
                                      <a:latin typeface="Cambria Math"/>
                                      <a:cs typeface="Times New Roman"/>
                                    </a:rPr>
                                    <m:t>𝑡</m:t>
                                  </m:r>
                                </m:e>
                              </m:d>
                              <m:r>
                                <a:rPr lang="pl-PL" sz="1800" b="0" i="1" smtClean="0">
                                  <a:solidFill>
                                    <a:srgbClr val="00B0F0"/>
                                  </a:solidFill>
                                  <a:latin typeface="Cambria Math"/>
                                  <a:cs typeface="Times New Roman"/>
                                </a:rPr>
                                <m:t>=</m:t>
                              </m:r>
                              <m:acc>
                                <m:accPr>
                                  <m:chr m:val="̇"/>
                                  <m:ctrlPr>
                                    <a:rPr lang="pl-PL" sz="1800" b="0" i="1" smtClean="0">
                                      <a:solidFill>
                                        <a:srgbClr val="00B0F0"/>
                                      </a:solidFill>
                                      <a:latin typeface="Cambria Math"/>
                                      <a:cs typeface="Times New Roman"/>
                                    </a:rPr>
                                  </m:ctrlPr>
                                </m:accPr>
                                <m:e>
                                  <m:acc>
                                    <m:accPr>
                                      <m:chr m:val="⃗"/>
                                      <m:ctrlPr>
                                        <a:rPr lang="pl-PL" sz="1800" b="0" i="1" smtClean="0">
                                          <a:solidFill>
                                            <a:srgbClr val="00B0F0"/>
                                          </a:solidFill>
                                          <a:latin typeface="Cambria Math"/>
                                          <a:cs typeface="Times New Roman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pl-PL" sz="1800" b="0" i="1" smtClean="0">
                                          <a:solidFill>
                                            <a:srgbClr val="00B0F0"/>
                                          </a:solidFill>
                                          <a:latin typeface="Cambria Math"/>
                                          <a:cs typeface="Times New Roman"/>
                                        </a:rPr>
                                        <m:t>𝑟</m:t>
                                      </m:r>
                                    </m:e>
                                  </m:acc>
                                </m:e>
                              </m:acc>
                              <m:r>
                                <a:rPr lang="pl-PL" sz="1800" b="0" i="1" smtClean="0">
                                  <a:solidFill>
                                    <a:srgbClr val="00B0F0"/>
                                  </a:solidFill>
                                  <a:latin typeface="Cambria Math"/>
                                  <a:cs typeface="Times New Roman"/>
                                </a:rPr>
                                <m:t>(</m:t>
                              </m:r>
                              <m:r>
                                <a:rPr lang="pl-PL" sz="1800" b="0" i="1" smtClean="0">
                                  <a:solidFill>
                                    <a:srgbClr val="00B0F0"/>
                                  </a:solidFill>
                                  <a:latin typeface="Cambria Math"/>
                                  <a:cs typeface="Times New Roman"/>
                                </a:rPr>
                                <m:t>𝑡</m:t>
                              </m:r>
                              <m:r>
                                <a:rPr lang="pl-PL" sz="1800" b="0" i="1" smtClean="0">
                                  <a:solidFill>
                                    <a:srgbClr val="00B0F0"/>
                                  </a:solidFill>
                                  <a:latin typeface="Cambria Math"/>
                                  <a:cs typeface="Times New Roman"/>
                                </a:rPr>
                                <m:t>)</m:t>
                              </m:r>
                            </m:oMath>
                          </a14:m>
                          <a:endParaRPr lang="pl-PL" sz="1800" dirty="0"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800" dirty="0" smtClean="0">
                              <a:latin typeface="Times New Roman"/>
                              <a:ea typeface="Calibri"/>
                              <a:cs typeface="Times New Roman"/>
                            </a:rPr>
                            <a:t>Prędkość kątowa: 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⃗"/>
                                  <m:ctrlPr>
                                    <a:rPr lang="pl-PL" sz="1800" i="1" smtClean="0">
                                      <a:solidFill>
                                        <a:srgbClr val="0070C0"/>
                                      </a:solidFill>
                                      <a:latin typeface="Cambria Math"/>
                                      <a:ea typeface="Cambria Math"/>
                                      <a:cs typeface="Times New Roman"/>
                                    </a:rPr>
                                  </m:ctrlPr>
                                </m:accPr>
                                <m:e>
                                  <m:r>
                                    <a:rPr lang="pl-PL" sz="1800" i="1" smtClean="0">
                                      <a:solidFill>
                                        <a:srgbClr val="0070C0"/>
                                      </a:solidFill>
                                      <a:latin typeface="Cambria Math"/>
                                      <a:ea typeface="Cambria Math"/>
                                      <a:cs typeface="Times New Roman"/>
                                    </a:rPr>
                                    <m:t>𝜔</m:t>
                                  </m:r>
                                </m:e>
                              </m:acc>
                              <m:d>
                                <m:dPr>
                                  <m:ctrlPr>
                                    <a:rPr lang="pl-PL" sz="1800" b="0" i="1" smtClean="0">
                                      <a:solidFill>
                                        <a:srgbClr val="0070C0"/>
                                      </a:solidFill>
                                      <a:latin typeface="Cambria Math"/>
                                      <a:ea typeface="Cambria Math"/>
                                      <a:cs typeface="Times New Roman"/>
                                    </a:rPr>
                                  </m:ctrlPr>
                                </m:dPr>
                                <m:e>
                                  <m:r>
                                    <a:rPr lang="pl-PL" sz="1800" b="0" i="1" smtClean="0">
                                      <a:solidFill>
                                        <a:srgbClr val="0070C0"/>
                                      </a:solidFill>
                                      <a:latin typeface="Cambria Math"/>
                                      <a:ea typeface="Cambria Math"/>
                                      <a:cs typeface="Times New Roman"/>
                                    </a:rPr>
                                    <m:t>𝑡</m:t>
                                  </m:r>
                                </m:e>
                              </m:d>
                              <m:r>
                                <a:rPr lang="pl-PL" sz="18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  <a:ea typeface="Cambria Math"/>
                                  <a:cs typeface="Times New Roman"/>
                                </a:rPr>
                                <m:t>=</m:t>
                              </m:r>
                              <m:acc>
                                <m:accPr>
                                  <m:chr m:val="̇"/>
                                  <m:ctrlPr>
                                    <a:rPr lang="pl-PL" sz="1800" b="0" i="1" smtClean="0">
                                      <a:solidFill>
                                        <a:srgbClr val="0070C0"/>
                                      </a:solidFill>
                                      <a:latin typeface="Cambria Math"/>
                                      <a:ea typeface="Cambria Math"/>
                                      <a:cs typeface="Times New Roman"/>
                                    </a:rPr>
                                  </m:ctrlPr>
                                </m:accPr>
                                <m:e>
                                  <m:acc>
                                    <m:accPr>
                                      <m:chr m:val="⃗"/>
                                      <m:ctrlPr>
                                        <a:rPr lang="pl-PL" sz="1800" b="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/>
                                          <a:ea typeface="Cambria Math"/>
                                          <a:cs typeface="Times New Roman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pl-PL" sz="1800" b="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/>
                                          <a:ea typeface="Cambria Math"/>
                                          <a:cs typeface="Times New Roman"/>
                                        </a:rPr>
                                        <m:t>𝜑</m:t>
                                      </m:r>
                                    </m:e>
                                  </m:acc>
                                </m:e>
                              </m:acc>
                              <m:r>
                                <a:rPr lang="pl-PL" sz="18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  <a:ea typeface="Cambria Math"/>
                                  <a:cs typeface="Times New Roman"/>
                                </a:rPr>
                                <m:t>(</m:t>
                              </m:r>
                              <m:r>
                                <a:rPr lang="pl-PL" sz="18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  <a:ea typeface="Cambria Math"/>
                                  <a:cs typeface="Times New Roman"/>
                                </a:rPr>
                                <m:t>𝑡</m:t>
                              </m:r>
                              <m:r>
                                <a:rPr lang="pl-PL" sz="18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  <a:ea typeface="Cambria Math"/>
                                  <a:cs typeface="Times New Roman"/>
                                </a:rPr>
                                <m:t>)</m:t>
                              </m:r>
                            </m:oMath>
                          </a14:m>
                          <a:r>
                            <a:rPr lang="pl-PL" sz="1800" dirty="0">
                              <a:latin typeface="Times New Roman"/>
                              <a:ea typeface="Calibri"/>
                              <a:cs typeface="Times New Roman"/>
                            </a:rPr>
                            <a:t/>
                          </a:r>
                          <a:br>
                            <a:rPr lang="pl-PL" sz="1800" dirty="0">
                              <a:latin typeface="Times New Roman"/>
                              <a:ea typeface="Calibri"/>
                              <a:cs typeface="Times New Roman"/>
                            </a:rPr>
                          </a:br>
                          <a:r>
                            <a:rPr lang="pl-PL" sz="1800" dirty="0" smtClean="0">
                              <a:latin typeface="Times New Roman"/>
                              <a:ea typeface="Calibri"/>
                              <a:cs typeface="Times New Roman"/>
                            </a:rPr>
                            <a:t>                             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̇"/>
                                  <m:ctrlPr>
                                    <a:rPr lang="pl-PL" sz="1800" i="1" smtClean="0">
                                      <a:solidFill>
                                        <a:srgbClr val="0070C0"/>
                                      </a:solidFill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pl-PL" sz="1800" b="1" i="1" smtClean="0">
                                      <a:solidFill>
                                        <a:srgbClr val="0070C0"/>
                                      </a:solidFill>
                                      <a:latin typeface="Cambria Math"/>
                                    </a:rPr>
                                    <m:t>𝑹</m:t>
                                  </m:r>
                                </m:e>
                              </m:acc>
                              <m:d>
                                <m:dPr>
                                  <m:ctrlPr>
                                    <a:rPr lang="pl-PL" sz="1800" b="0" i="1" smtClean="0">
                                      <a:solidFill>
                                        <a:srgbClr val="0070C0"/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pl-PL" sz="1800" b="0" i="1" smtClean="0">
                                      <a:solidFill>
                                        <a:srgbClr val="0070C0"/>
                                      </a:solidFill>
                                      <a:latin typeface="Cambria Math"/>
                                    </a:rPr>
                                    <m:t>𝑡</m:t>
                                  </m:r>
                                </m:e>
                              </m:d>
                              <m:r>
                                <a:rPr lang="pl-PL" sz="18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  <m:t>=</m:t>
                              </m:r>
                              <m:sSup>
                                <m:sSupPr>
                                  <m:ctrlPr>
                                    <a:rPr lang="pl-PL" sz="1800" b="0" i="1" smtClean="0">
                                      <a:solidFill>
                                        <a:srgbClr val="0070C0"/>
                                      </a:solidFill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acc>
                                    <m:accPr>
                                      <m:chr m:val="⃗"/>
                                      <m:ctrlPr>
                                        <a:rPr lang="pl-PL" sz="1800" b="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pl-PL" sz="1800" b="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/>
                                          <a:ea typeface="Cambria Math"/>
                                        </a:rPr>
                                        <m:t>𝜔</m:t>
                                      </m:r>
                                    </m:e>
                                  </m:acc>
                                </m:e>
                                <m:sup>
                                  <m:r>
                                    <a:rPr lang="pl-PL" sz="1800" b="0" i="1" smtClean="0">
                                      <a:solidFill>
                                        <a:srgbClr val="0070C0"/>
                                      </a:solidFill>
                                      <a:latin typeface="Cambria Math"/>
                                    </a:rPr>
                                    <m:t>∗</m:t>
                                  </m:r>
                                </m:sup>
                              </m:sSup>
                              <m:d>
                                <m:dPr>
                                  <m:ctrlPr>
                                    <a:rPr lang="pl-PL" sz="1800" b="0" i="1" smtClean="0">
                                      <a:solidFill>
                                        <a:srgbClr val="0070C0"/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pl-PL" sz="1800" b="0" i="1" smtClean="0">
                                      <a:solidFill>
                                        <a:srgbClr val="0070C0"/>
                                      </a:solidFill>
                                      <a:latin typeface="Cambria Math"/>
                                    </a:rPr>
                                    <m:t>𝑡</m:t>
                                  </m:r>
                                </m:e>
                              </m:d>
                              <m:r>
                                <a:rPr lang="pl-PL" sz="1800" b="1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  <m:t>𝑹</m:t>
                              </m:r>
                              <m:r>
                                <a:rPr lang="pl-PL" sz="18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  <m:t>(</m:t>
                              </m:r>
                              <m:r>
                                <a:rPr lang="pl-PL" sz="18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  <m:t>𝑡</m:t>
                              </m:r>
                              <m:r>
                                <a:rPr lang="pl-PL" sz="18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  <m:t>)</m:t>
                              </m:r>
                            </m:oMath>
                          </a14:m>
                          <a:endParaRPr lang="pl-PL" sz="1800" dirty="0"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440531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800" dirty="0" smtClean="0">
                              <a:latin typeface="Times New Roman"/>
                              <a:ea typeface="Calibri"/>
                              <a:cs typeface="Times New Roman"/>
                            </a:rPr>
                            <a:t>Przyspieszenie: 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⃗"/>
                                  <m:ctrlPr>
                                    <a:rPr lang="pl-PL" sz="1800" i="1" smtClean="0">
                                      <a:solidFill>
                                        <a:srgbClr val="00B0F0"/>
                                      </a:solidFill>
                                      <a:latin typeface="Cambria Math"/>
                                      <a:cs typeface="Times New Roman"/>
                                    </a:rPr>
                                  </m:ctrlPr>
                                </m:accPr>
                                <m:e>
                                  <m:r>
                                    <a:rPr lang="pl-PL" sz="1800" b="0" i="1" smtClean="0">
                                      <a:solidFill>
                                        <a:srgbClr val="00B0F0"/>
                                      </a:solidFill>
                                      <a:latin typeface="Cambria Math"/>
                                      <a:cs typeface="Times New Roman"/>
                                    </a:rPr>
                                    <m:t>𝑎</m:t>
                                  </m:r>
                                </m:e>
                              </m:acc>
                              <m:d>
                                <m:dPr>
                                  <m:ctrlPr>
                                    <a:rPr lang="pl-PL" sz="1800" b="0" i="1" smtClean="0">
                                      <a:solidFill>
                                        <a:srgbClr val="00B0F0"/>
                                      </a:solidFill>
                                      <a:latin typeface="Cambria Math"/>
                                      <a:cs typeface="Times New Roman"/>
                                    </a:rPr>
                                  </m:ctrlPr>
                                </m:dPr>
                                <m:e>
                                  <m:r>
                                    <a:rPr lang="pl-PL" sz="1800" b="0" i="1" smtClean="0">
                                      <a:solidFill>
                                        <a:srgbClr val="00B0F0"/>
                                      </a:solidFill>
                                      <a:latin typeface="Cambria Math"/>
                                      <a:cs typeface="Times New Roman"/>
                                    </a:rPr>
                                    <m:t>𝑡</m:t>
                                  </m:r>
                                </m:e>
                              </m:d>
                              <m:r>
                                <a:rPr lang="pl-PL" sz="1800" b="0" i="1" smtClean="0">
                                  <a:solidFill>
                                    <a:srgbClr val="00B0F0"/>
                                  </a:solidFill>
                                  <a:latin typeface="Cambria Math"/>
                                  <a:cs typeface="Times New Roman"/>
                                </a:rPr>
                                <m:t>=</m:t>
                              </m:r>
                              <m:acc>
                                <m:accPr>
                                  <m:chr m:val="̇"/>
                                  <m:ctrlPr>
                                    <a:rPr lang="pl-PL" sz="1800" b="0" i="1" smtClean="0">
                                      <a:solidFill>
                                        <a:srgbClr val="00B0F0"/>
                                      </a:solidFill>
                                      <a:latin typeface="Cambria Math"/>
                                      <a:cs typeface="Times New Roman"/>
                                    </a:rPr>
                                  </m:ctrlPr>
                                </m:accPr>
                                <m:e>
                                  <m:acc>
                                    <m:accPr>
                                      <m:chr m:val="⃗"/>
                                      <m:ctrlPr>
                                        <a:rPr lang="pl-PL" sz="1800" b="0" i="1" smtClean="0">
                                          <a:solidFill>
                                            <a:srgbClr val="00B0F0"/>
                                          </a:solidFill>
                                          <a:latin typeface="Cambria Math"/>
                                          <a:cs typeface="Times New Roman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pl-PL" sz="1800" b="0" i="1" smtClean="0">
                                          <a:solidFill>
                                            <a:srgbClr val="00B0F0"/>
                                          </a:solidFill>
                                          <a:latin typeface="Cambria Math"/>
                                          <a:cs typeface="Times New Roman"/>
                                        </a:rPr>
                                        <m:t>𝑣</m:t>
                                      </m:r>
                                    </m:e>
                                  </m:acc>
                                </m:e>
                              </m:acc>
                              <m:d>
                                <m:dPr>
                                  <m:ctrlPr>
                                    <a:rPr lang="pl-PL" sz="1800" b="0" i="1" smtClean="0">
                                      <a:solidFill>
                                        <a:srgbClr val="00B0F0"/>
                                      </a:solidFill>
                                      <a:latin typeface="Cambria Math"/>
                                      <a:cs typeface="Times New Roman"/>
                                    </a:rPr>
                                  </m:ctrlPr>
                                </m:dPr>
                                <m:e>
                                  <m:r>
                                    <a:rPr lang="pl-PL" sz="1800" b="0" i="1" smtClean="0">
                                      <a:solidFill>
                                        <a:srgbClr val="00B0F0"/>
                                      </a:solidFill>
                                      <a:latin typeface="Cambria Math"/>
                                      <a:cs typeface="Times New Roman"/>
                                    </a:rPr>
                                    <m:t>𝑡</m:t>
                                  </m:r>
                                </m:e>
                              </m:d>
                              <m:r>
                                <a:rPr lang="pl-PL" sz="1800" b="0" i="1" smtClean="0">
                                  <a:solidFill>
                                    <a:srgbClr val="00B0F0"/>
                                  </a:solidFill>
                                  <a:latin typeface="Cambria Math"/>
                                  <a:cs typeface="Times New Roman"/>
                                </a:rPr>
                                <m:t>=</m:t>
                              </m:r>
                              <m:acc>
                                <m:accPr>
                                  <m:chr m:val="̈"/>
                                  <m:ctrlPr>
                                    <a:rPr lang="pl-PL" sz="1800" b="0" i="1" smtClean="0">
                                      <a:solidFill>
                                        <a:srgbClr val="00B0F0"/>
                                      </a:solidFill>
                                      <a:latin typeface="Cambria Math"/>
                                      <a:cs typeface="Times New Roman"/>
                                    </a:rPr>
                                  </m:ctrlPr>
                                </m:accPr>
                                <m:e>
                                  <m:acc>
                                    <m:accPr>
                                      <m:chr m:val="⃗"/>
                                      <m:ctrlPr>
                                        <a:rPr lang="pl-PL" sz="1800" b="0" i="1" smtClean="0">
                                          <a:solidFill>
                                            <a:srgbClr val="00B0F0"/>
                                          </a:solidFill>
                                          <a:latin typeface="Cambria Math"/>
                                          <a:cs typeface="Times New Roman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pl-PL" sz="1800" b="0" i="1" smtClean="0">
                                          <a:solidFill>
                                            <a:srgbClr val="00B0F0"/>
                                          </a:solidFill>
                                          <a:latin typeface="Cambria Math"/>
                                          <a:cs typeface="Times New Roman"/>
                                        </a:rPr>
                                        <m:t>𝑟</m:t>
                                      </m:r>
                                    </m:e>
                                  </m:acc>
                                </m:e>
                              </m:acc>
                              <m:r>
                                <a:rPr lang="pl-PL" sz="1800" b="0" i="1" smtClean="0">
                                  <a:solidFill>
                                    <a:srgbClr val="00B0F0"/>
                                  </a:solidFill>
                                  <a:latin typeface="Cambria Math"/>
                                  <a:cs typeface="Times New Roman"/>
                                </a:rPr>
                                <m:t>(</m:t>
                              </m:r>
                              <m:r>
                                <a:rPr lang="pl-PL" sz="1800" b="0" i="1" smtClean="0">
                                  <a:solidFill>
                                    <a:srgbClr val="00B0F0"/>
                                  </a:solidFill>
                                  <a:latin typeface="Cambria Math"/>
                                  <a:cs typeface="Times New Roman"/>
                                </a:rPr>
                                <m:t>𝑡</m:t>
                              </m:r>
                              <m:r>
                                <a:rPr lang="pl-PL" sz="1800" b="0" i="1" smtClean="0">
                                  <a:solidFill>
                                    <a:srgbClr val="00B0F0"/>
                                  </a:solidFill>
                                  <a:latin typeface="Cambria Math"/>
                                  <a:cs typeface="Times New Roman"/>
                                </a:rPr>
                                <m:t>)</m:t>
                              </m:r>
                            </m:oMath>
                          </a14:m>
                          <a:endParaRPr lang="pl-PL" sz="1800" dirty="0"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800" dirty="0" smtClean="0">
                              <a:latin typeface="Times New Roman"/>
                              <a:ea typeface="Calibri"/>
                              <a:cs typeface="Times New Roman"/>
                            </a:rPr>
                            <a:t>Przyspieszenie kątowe: 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⃗"/>
                                  <m:ctrlPr>
                                    <a:rPr lang="pl-PL" sz="1800" i="1" smtClean="0">
                                      <a:solidFill>
                                        <a:srgbClr val="0070C0"/>
                                      </a:solidFill>
                                      <a:latin typeface="Cambria Math"/>
                                      <a:cs typeface="Times New Roman"/>
                                    </a:rPr>
                                  </m:ctrlPr>
                                </m:accPr>
                                <m:e>
                                  <m:r>
                                    <a:rPr lang="pl-PL" sz="1800" i="1" smtClean="0">
                                      <a:solidFill>
                                        <a:srgbClr val="0070C0"/>
                                      </a:solidFill>
                                      <a:latin typeface="Cambria Math"/>
                                      <a:ea typeface="Cambria Math"/>
                                      <a:cs typeface="Times New Roman"/>
                                    </a:rPr>
                                    <m:t>𝜀</m:t>
                                  </m:r>
                                </m:e>
                              </m:acc>
                              <m:d>
                                <m:dPr>
                                  <m:ctrlPr>
                                    <a:rPr lang="pl-PL" sz="1800" b="0" i="1" smtClean="0">
                                      <a:solidFill>
                                        <a:srgbClr val="0070C0"/>
                                      </a:solidFill>
                                      <a:latin typeface="Cambria Math"/>
                                      <a:cs typeface="Times New Roman"/>
                                    </a:rPr>
                                  </m:ctrlPr>
                                </m:dPr>
                                <m:e>
                                  <m:r>
                                    <a:rPr lang="pl-PL" sz="1800" b="0" i="1" smtClean="0">
                                      <a:solidFill>
                                        <a:srgbClr val="0070C0"/>
                                      </a:solidFill>
                                      <a:latin typeface="Cambria Math"/>
                                      <a:cs typeface="Times New Roman"/>
                                    </a:rPr>
                                    <m:t>𝑡</m:t>
                                  </m:r>
                                </m:e>
                              </m:d>
                              <m:r>
                                <a:rPr lang="pl-PL" sz="18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  <a:cs typeface="Times New Roman"/>
                                </a:rPr>
                                <m:t>=</m:t>
                              </m:r>
                              <m:acc>
                                <m:accPr>
                                  <m:chr m:val="̇"/>
                                  <m:ctrlPr>
                                    <a:rPr lang="pl-PL" sz="1800" b="0" i="1" smtClean="0">
                                      <a:solidFill>
                                        <a:srgbClr val="0070C0"/>
                                      </a:solidFill>
                                      <a:latin typeface="Cambria Math"/>
                                      <a:cs typeface="Times New Roman"/>
                                    </a:rPr>
                                  </m:ctrlPr>
                                </m:accPr>
                                <m:e>
                                  <m:acc>
                                    <m:accPr>
                                      <m:chr m:val="⃗"/>
                                      <m:ctrlPr>
                                        <a:rPr lang="pl-PL" sz="1800" b="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/>
                                          <a:cs typeface="Times New Roman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pl-PL" sz="1800" b="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/>
                                          <a:ea typeface="Cambria Math"/>
                                          <a:cs typeface="Times New Roman"/>
                                        </a:rPr>
                                        <m:t>𝜔</m:t>
                                      </m:r>
                                    </m:e>
                                  </m:acc>
                                </m:e>
                              </m:acc>
                              <m:d>
                                <m:dPr>
                                  <m:ctrlPr>
                                    <a:rPr lang="pl-PL" sz="1800" b="0" i="1" smtClean="0">
                                      <a:solidFill>
                                        <a:srgbClr val="0070C0"/>
                                      </a:solidFill>
                                      <a:latin typeface="Cambria Math"/>
                                      <a:cs typeface="Times New Roman"/>
                                    </a:rPr>
                                  </m:ctrlPr>
                                </m:dPr>
                                <m:e>
                                  <m:r>
                                    <a:rPr lang="pl-PL" sz="1800" b="0" i="1" smtClean="0">
                                      <a:solidFill>
                                        <a:srgbClr val="0070C0"/>
                                      </a:solidFill>
                                      <a:latin typeface="Cambria Math"/>
                                      <a:cs typeface="Times New Roman"/>
                                    </a:rPr>
                                    <m:t>𝑡</m:t>
                                  </m:r>
                                </m:e>
                              </m:d>
                              <m:r>
                                <a:rPr lang="pl-PL" sz="18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  <a:cs typeface="Times New Roman"/>
                                </a:rPr>
                                <m:t>=</m:t>
                              </m:r>
                              <m:acc>
                                <m:accPr>
                                  <m:chr m:val="̈"/>
                                  <m:ctrlPr>
                                    <a:rPr lang="pl-PL" sz="1800" b="0" i="1" smtClean="0">
                                      <a:solidFill>
                                        <a:srgbClr val="0070C0"/>
                                      </a:solidFill>
                                      <a:latin typeface="Cambria Math"/>
                                      <a:cs typeface="Times New Roman"/>
                                    </a:rPr>
                                  </m:ctrlPr>
                                </m:accPr>
                                <m:e>
                                  <m:acc>
                                    <m:accPr>
                                      <m:chr m:val="⃗"/>
                                      <m:ctrlPr>
                                        <a:rPr lang="pl-PL" sz="1800" b="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/>
                                          <a:cs typeface="Times New Roman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pl-PL" sz="1800" b="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/>
                                          <a:ea typeface="Cambria Math"/>
                                          <a:cs typeface="Times New Roman"/>
                                        </a:rPr>
                                        <m:t>𝜑</m:t>
                                      </m:r>
                                    </m:e>
                                  </m:acc>
                                </m:e>
                              </m:acc>
                              <m:r>
                                <a:rPr lang="pl-PL" sz="18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  <a:cs typeface="Times New Roman"/>
                                </a:rPr>
                                <m:t>(</m:t>
                              </m:r>
                              <m:r>
                                <a:rPr lang="pl-PL" sz="18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  <a:cs typeface="Times New Roman"/>
                                </a:rPr>
                                <m:t>𝑡</m:t>
                              </m:r>
                              <m:r>
                                <a:rPr lang="pl-PL" sz="18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  <a:cs typeface="Times New Roman"/>
                                </a:rPr>
                                <m:t>)</m:t>
                              </m:r>
                            </m:oMath>
                          </a14:m>
                          <a:endParaRPr lang="pl-PL" sz="1800" dirty="0"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440531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800" dirty="0" smtClean="0">
                              <a:latin typeface="Times New Roman"/>
                              <a:ea typeface="Calibri"/>
                              <a:cs typeface="Times New Roman"/>
                            </a:rPr>
                            <a:t>Masa: </a:t>
                          </a:r>
                          <a14:m>
                            <m:oMath xmlns:m="http://schemas.openxmlformats.org/officeDocument/2006/math">
                              <m:r>
                                <a:rPr lang="pl-PL" sz="1800" b="0" i="1" smtClean="0">
                                  <a:solidFill>
                                    <a:srgbClr val="00B0F0"/>
                                  </a:solidFill>
                                  <a:latin typeface="Cambria Math"/>
                                  <a:ea typeface="Calibri"/>
                                  <a:cs typeface="Times New Roman"/>
                                </a:rPr>
                                <m:t>𝑚</m:t>
                              </m:r>
                            </m:oMath>
                          </a14:m>
                          <a:endParaRPr lang="pl-PL" sz="1800" dirty="0"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800" dirty="0" smtClean="0">
                              <a:latin typeface="Times New Roman"/>
                              <a:ea typeface="Calibri"/>
                              <a:cs typeface="Times New Roman"/>
                            </a:rPr>
                            <a:t>Moment bezwładności: 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̂"/>
                                  <m:ctrlPr>
                                    <a:rPr lang="pl-PL" sz="1800" b="0" i="1" smtClean="0">
                                      <a:solidFill>
                                        <a:srgbClr val="0070C0"/>
                                      </a:solidFill>
                                      <a:latin typeface="Cambria Math"/>
                                      <a:cs typeface="Times New Roman"/>
                                    </a:rPr>
                                  </m:ctrlPr>
                                </m:accPr>
                                <m:e>
                                  <m:r>
                                    <a:rPr lang="pl-PL" sz="1800" b="0" i="1" smtClean="0">
                                      <a:solidFill>
                                        <a:srgbClr val="0070C0"/>
                                      </a:solidFill>
                                      <a:latin typeface="Cambria Math"/>
                                      <a:ea typeface="Calibri"/>
                                      <a:cs typeface="Times New Roman"/>
                                    </a:rPr>
                                    <m:t>𝐼</m:t>
                                  </m:r>
                                </m:e>
                              </m:acc>
                            </m:oMath>
                          </a14:m>
                          <a:r>
                            <a:rPr lang="pl-PL" sz="1800" dirty="0" smtClean="0">
                              <a:latin typeface="Times New Roman"/>
                              <a:ea typeface="Calibri"/>
                              <a:cs typeface="Times New Roman"/>
                            </a:rPr>
                            <a:t>, </a:t>
                          </a:r>
                          <a14:m>
                            <m:oMath xmlns:m="http://schemas.openxmlformats.org/officeDocument/2006/math">
                              <m:r>
                                <a:rPr lang="pl-PL" sz="18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  <a:ea typeface="Calibri"/>
                                  <a:cs typeface="Times New Roman"/>
                                </a:rPr>
                                <m:t>𝐼</m:t>
                              </m:r>
                              <m:r>
                                <a:rPr lang="pl-PL" sz="18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  <a:ea typeface="Calibri"/>
                                  <a:cs typeface="Times New Roman"/>
                                </a:rPr>
                                <m:t>=</m:t>
                              </m:r>
                              <m:sSub>
                                <m:sSubPr>
                                  <m:ctrlPr>
                                    <a:rPr lang="pl-PL" sz="1800" b="0" i="1" smtClean="0">
                                      <a:solidFill>
                                        <a:srgbClr val="0070C0"/>
                                      </a:solidFill>
                                      <a:latin typeface="Cambria Math"/>
                                      <a:cs typeface="Times New Roman"/>
                                    </a:rPr>
                                  </m:ctrlPr>
                                </m:sSubPr>
                                <m:e>
                                  <m:r>
                                    <a:rPr lang="pl-PL" sz="1800" b="0" i="1" smtClean="0">
                                      <a:solidFill>
                                        <a:srgbClr val="0070C0"/>
                                      </a:solidFill>
                                      <a:latin typeface="Cambria Math"/>
                                      <a:cs typeface="Times New Roman"/>
                                    </a:rPr>
                                    <m:t>𝐼</m:t>
                                  </m:r>
                                </m:e>
                                <m:sub>
                                  <m:acc>
                                    <m:accPr>
                                      <m:chr m:val="⃗"/>
                                      <m:ctrlPr>
                                        <a:rPr lang="pl-PL" sz="1800" b="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/>
                                          <a:cs typeface="Times New Roman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pl-PL" sz="1800" b="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/>
                                          <a:cs typeface="Times New Roman"/>
                                        </a:rPr>
                                        <m:t>𝑛</m:t>
                                      </m:r>
                                    </m:e>
                                  </m:acc>
                                </m:sub>
                              </m:sSub>
                              <m:r>
                                <a:rPr lang="pl-PL" sz="18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  <a:cs typeface="Times New Roman"/>
                                </a:rPr>
                                <m:t>=</m:t>
                              </m:r>
                              <m:acc>
                                <m:accPr>
                                  <m:chr m:val="⃗"/>
                                  <m:ctrlPr>
                                    <a:rPr lang="pl-PL" sz="1800" b="0" i="1" smtClean="0">
                                      <a:solidFill>
                                        <a:srgbClr val="0070C0"/>
                                      </a:solidFill>
                                      <a:latin typeface="Cambria Math"/>
                                      <a:cs typeface="Times New Roman"/>
                                    </a:rPr>
                                  </m:ctrlPr>
                                </m:accPr>
                                <m:e>
                                  <m:r>
                                    <a:rPr lang="pl-PL" sz="1800" b="0" i="1" smtClean="0">
                                      <a:solidFill>
                                        <a:srgbClr val="0070C0"/>
                                      </a:solidFill>
                                      <a:latin typeface="Cambria Math"/>
                                      <a:cs typeface="Times New Roman"/>
                                    </a:rPr>
                                    <m:t>𝑛</m:t>
                                  </m:r>
                                </m:e>
                              </m:acc>
                              <m:r>
                                <a:rPr lang="pl-PL" sz="18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  <a:ea typeface="Cambria Math"/>
                                  <a:cs typeface="Times New Roman"/>
                                </a:rPr>
                                <m:t>∙</m:t>
                              </m:r>
                              <m:acc>
                                <m:accPr>
                                  <m:chr m:val="̂"/>
                                  <m:ctrlPr>
                                    <a:rPr lang="pl-PL" sz="1800" b="0" i="1" smtClean="0">
                                      <a:solidFill>
                                        <a:srgbClr val="0070C0"/>
                                      </a:solidFill>
                                      <a:latin typeface="Cambria Math"/>
                                      <a:cs typeface="Times New Roman"/>
                                    </a:rPr>
                                  </m:ctrlPr>
                                </m:accPr>
                                <m:e>
                                  <m:r>
                                    <a:rPr lang="pl-PL" sz="1800" b="0" i="1" smtClean="0">
                                      <a:solidFill>
                                        <a:srgbClr val="0070C0"/>
                                      </a:solidFill>
                                      <a:latin typeface="Cambria Math"/>
                                      <a:cs typeface="Times New Roman"/>
                                    </a:rPr>
                                    <m:t>𝐼</m:t>
                                  </m:r>
                                </m:e>
                              </m:acc>
                              <m:acc>
                                <m:accPr>
                                  <m:chr m:val="⃗"/>
                                  <m:ctrlPr>
                                    <a:rPr lang="pl-PL" sz="1800" b="0" i="1" smtClean="0">
                                      <a:solidFill>
                                        <a:srgbClr val="0070C0"/>
                                      </a:solidFill>
                                      <a:latin typeface="Cambria Math"/>
                                      <a:cs typeface="Times New Roman"/>
                                    </a:rPr>
                                  </m:ctrlPr>
                                </m:accPr>
                                <m:e>
                                  <m:r>
                                    <a:rPr lang="pl-PL" sz="1800" b="0" i="1" smtClean="0">
                                      <a:solidFill>
                                        <a:srgbClr val="0070C0"/>
                                      </a:solidFill>
                                      <a:latin typeface="Cambria Math"/>
                                      <a:cs typeface="Times New Roman"/>
                                    </a:rPr>
                                    <m:t>𝑛</m:t>
                                  </m:r>
                                </m:e>
                              </m:acc>
                            </m:oMath>
                          </a14:m>
                          <a:endParaRPr lang="pl-PL" sz="1800" dirty="0"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440531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800" dirty="0" smtClean="0">
                              <a:latin typeface="Times New Roman"/>
                              <a:ea typeface="Calibri"/>
                              <a:cs typeface="Times New Roman"/>
                            </a:rPr>
                            <a:t>Siła: 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⃗"/>
                                  <m:ctrlPr>
                                    <a:rPr lang="pl-PL" sz="1800" i="1" smtClean="0">
                                      <a:solidFill>
                                        <a:srgbClr val="00B0F0"/>
                                      </a:solidFill>
                                      <a:latin typeface="Cambria Math"/>
                                      <a:cs typeface="Times New Roman"/>
                                    </a:rPr>
                                  </m:ctrlPr>
                                </m:accPr>
                                <m:e>
                                  <m:r>
                                    <a:rPr lang="pl-PL" sz="1800" b="0" i="1" smtClean="0">
                                      <a:solidFill>
                                        <a:srgbClr val="00B0F0"/>
                                      </a:solidFill>
                                      <a:latin typeface="Cambria Math"/>
                                      <a:cs typeface="Times New Roman"/>
                                    </a:rPr>
                                    <m:t>𝐹</m:t>
                                  </m:r>
                                </m:e>
                              </m:acc>
                              <m:r>
                                <a:rPr lang="pl-PL" sz="1800" b="0" i="1" smtClean="0">
                                  <a:solidFill>
                                    <a:srgbClr val="00B0F0"/>
                                  </a:solidFill>
                                  <a:latin typeface="Cambria Math"/>
                                  <a:cs typeface="Times New Roman"/>
                                </a:rPr>
                                <m:t>=</m:t>
                              </m:r>
                              <m:r>
                                <a:rPr lang="pl-PL" sz="1800" b="0" i="1" smtClean="0">
                                  <a:solidFill>
                                    <a:srgbClr val="00B0F0"/>
                                  </a:solidFill>
                                  <a:latin typeface="Cambria Math"/>
                                  <a:cs typeface="Times New Roman"/>
                                </a:rPr>
                                <m:t>𝑚</m:t>
                              </m:r>
                              <m:acc>
                                <m:accPr>
                                  <m:chr m:val="⃗"/>
                                  <m:ctrlPr>
                                    <a:rPr lang="pl-PL" sz="1800" b="0" i="1" smtClean="0">
                                      <a:solidFill>
                                        <a:srgbClr val="00B0F0"/>
                                      </a:solidFill>
                                      <a:latin typeface="Cambria Math"/>
                                      <a:cs typeface="Times New Roman"/>
                                    </a:rPr>
                                  </m:ctrlPr>
                                </m:accPr>
                                <m:e>
                                  <m:r>
                                    <a:rPr lang="pl-PL" sz="1800" b="0" i="1" smtClean="0">
                                      <a:solidFill>
                                        <a:srgbClr val="00B0F0"/>
                                      </a:solidFill>
                                      <a:latin typeface="Cambria Math"/>
                                      <a:cs typeface="Times New Roman"/>
                                    </a:rPr>
                                    <m:t>𝑎</m:t>
                                  </m:r>
                                </m:e>
                              </m:acc>
                            </m:oMath>
                          </a14:m>
                          <a:endParaRPr lang="pl-PL" sz="1800" dirty="0"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800" dirty="0" smtClean="0">
                              <a:latin typeface="Times New Roman"/>
                              <a:ea typeface="Calibri"/>
                              <a:cs typeface="Times New Roman"/>
                            </a:rPr>
                            <a:t>Moment siły: 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⃗"/>
                                  <m:ctrlPr>
                                    <a:rPr lang="pl-PL" sz="1800" i="1" smtClean="0">
                                      <a:solidFill>
                                        <a:srgbClr val="0070C0"/>
                                      </a:solidFill>
                                      <a:latin typeface="Cambria Math"/>
                                      <a:cs typeface="Times New Roman"/>
                                    </a:rPr>
                                  </m:ctrlPr>
                                </m:accPr>
                                <m:e>
                                  <m:r>
                                    <a:rPr lang="pl-PL" sz="1800" b="0" i="1" smtClean="0">
                                      <a:solidFill>
                                        <a:srgbClr val="0070C0"/>
                                      </a:solidFill>
                                      <a:latin typeface="Cambria Math"/>
                                      <a:cs typeface="Times New Roman"/>
                                    </a:rPr>
                                    <m:t>𝑀</m:t>
                                  </m:r>
                                </m:e>
                              </m:acc>
                              <m:r>
                                <a:rPr lang="pl-PL" sz="18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  <a:cs typeface="Times New Roman"/>
                                </a:rPr>
                                <m:t>=</m:t>
                              </m:r>
                              <m:nary>
                                <m:naryPr>
                                  <m:chr m:val="∑"/>
                                  <m:limLoc m:val="subSup"/>
                                  <m:supHide m:val="on"/>
                                  <m:ctrlPr>
                                    <a:rPr lang="pl-PL" sz="1800" b="0" i="1" smtClean="0">
                                      <a:solidFill>
                                        <a:srgbClr val="0070C0"/>
                                      </a:solidFill>
                                      <a:latin typeface="Cambria Math"/>
                                      <a:cs typeface="Times New Roman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brk m:alnAt="9"/>
                                    </m:rPr>
                                    <a:rPr lang="pl-PL" sz="1800" b="0" i="1" smtClean="0">
                                      <a:solidFill>
                                        <a:srgbClr val="0070C0"/>
                                      </a:solidFill>
                                      <a:latin typeface="Cambria Math"/>
                                      <a:cs typeface="Times New Roman"/>
                                    </a:rPr>
                                    <m:t>𝑖</m:t>
                                  </m:r>
                                </m:sub>
                                <m:sup/>
                                <m:e>
                                  <m:sSub>
                                    <m:sSubPr>
                                      <m:ctrlPr>
                                        <a:rPr lang="pl-PL" sz="180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/>
                                          <a:cs typeface="Times New Roman"/>
                                        </a:rPr>
                                      </m:ctrlPr>
                                    </m:sSubPr>
                                    <m:e>
                                      <m:acc>
                                        <m:accPr>
                                          <m:chr m:val="⃗"/>
                                          <m:ctrlPr>
                                            <a:rPr lang="pl-PL" sz="1800" b="0" i="1" smtClean="0">
                                              <a:solidFill>
                                                <a:srgbClr val="0070C0"/>
                                              </a:solidFill>
                                              <a:latin typeface="Cambria Math"/>
                                              <a:cs typeface="Times New Roman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pl-PL" sz="1800" b="0" i="1" smtClean="0">
                                              <a:solidFill>
                                                <a:srgbClr val="0070C0"/>
                                              </a:solidFill>
                                              <a:latin typeface="Cambria Math"/>
                                              <a:cs typeface="Times New Roman"/>
                                            </a:rPr>
                                            <m:t>𝑀</m:t>
                                          </m:r>
                                        </m:e>
                                      </m:acc>
                                    </m:e>
                                    <m:sub>
                                      <m:r>
                                        <a:rPr lang="pl-PL" sz="1800" b="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/>
                                          <a:cs typeface="Times New Roman"/>
                                        </a:rPr>
                                        <m:t>𝑖</m:t>
                                      </m:r>
                                    </m:sub>
                                  </m:sSub>
                                </m:e>
                              </m:nary>
                              <m:r>
                                <a:rPr lang="pl-PL" sz="18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  <a:cs typeface="Times New Roman"/>
                                </a:rPr>
                                <m:t>=</m:t>
                              </m:r>
                              <m:r>
                                <a:rPr lang="pl-PL" sz="18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  <a:cs typeface="Times New Roman"/>
                                </a:rPr>
                                <m:t>𝐼</m:t>
                              </m:r>
                              <m:acc>
                                <m:accPr>
                                  <m:chr m:val="⃗"/>
                                  <m:ctrlPr>
                                    <a:rPr lang="pl-PL" sz="1800" i="1" smtClean="0">
                                      <a:solidFill>
                                        <a:srgbClr val="0070C0"/>
                                      </a:solidFill>
                                      <a:latin typeface="Cambria Math"/>
                                      <a:cs typeface="Times New Roman"/>
                                    </a:rPr>
                                  </m:ctrlPr>
                                </m:accPr>
                                <m:e>
                                  <m:r>
                                    <a:rPr lang="pl-PL" sz="1800" i="1" smtClean="0">
                                      <a:solidFill>
                                        <a:srgbClr val="0070C0"/>
                                      </a:solidFill>
                                      <a:latin typeface="Cambria Math"/>
                                      <a:ea typeface="Cambria Math"/>
                                      <a:cs typeface="Times New Roman"/>
                                    </a:rPr>
                                    <m:t>𝜀</m:t>
                                  </m:r>
                                </m:e>
                              </m:acc>
                            </m:oMath>
                          </a14:m>
                          <a:endParaRPr lang="pl-PL" sz="1800" dirty="0"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440531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800" dirty="0" smtClean="0">
                              <a:latin typeface="Times New Roman"/>
                              <a:ea typeface="Calibri"/>
                              <a:cs typeface="Times New Roman"/>
                            </a:rPr>
                            <a:t>Pęd: 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⃗"/>
                                  <m:ctrlPr>
                                    <a:rPr lang="pl-PL" sz="1800" i="1" smtClean="0">
                                      <a:solidFill>
                                        <a:srgbClr val="00B0F0"/>
                                      </a:solidFill>
                                      <a:latin typeface="Cambria Math"/>
                                      <a:cs typeface="Times New Roman"/>
                                    </a:rPr>
                                  </m:ctrlPr>
                                </m:accPr>
                                <m:e>
                                  <m:r>
                                    <a:rPr lang="pl-PL" sz="1800" b="0" i="1" smtClean="0">
                                      <a:solidFill>
                                        <a:srgbClr val="00B0F0"/>
                                      </a:solidFill>
                                      <a:latin typeface="Cambria Math"/>
                                      <a:cs typeface="Times New Roman"/>
                                    </a:rPr>
                                    <m:t>𝑝</m:t>
                                  </m:r>
                                </m:e>
                              </m:acc>
                              <m:r>
                                <a:rPr lang="pl-PL" sz="1800" b="0" i="1" smtClean="0">
                                  <a:solidFill>
                                    <a:srgbClr val="00B0F0"/>
                                  </a:solidFill>
                                  <a:latin typeface="Cambria Math"/>
                                  <a:cs typeface="Times New Roman"/>
                                </a:rPr>
                                <m:t>=</m:t>
                              </m:r>
                              <m:r>
                                <a:rPr lang="pl-PL" sz="1800" b="0" i="1" smtClean="0">
                                  <a:solidFill>
                                    <a:srgbClr val="00B0F0"/>
                                  </a:solidFill>
                                  <a:latin typeface="Cambria Math"/>
                                  <a:cs typeface="Times New Roman"/>
                                </a:rPr>
                                <m:t>𝑚</m:t>
                              </m:r>
                              <m:acc>
                                <m:accPr>
                                  <m:chr m:val="⃗"/>
                                  <m:ctrlPr>
                                    <a:rPr lang="pl-PL" sz="1800" b="0" i="1" smtClean="0">
                                      <a:solidFill>
                                        <a:srgbClr val="00B0F0"/>
                                      </a:solidFill>
                                      <a:latin typeface="Cambria Math"/>
                                      <a:cs typeface="Times New Roman"/>
                                    </a:rPr>
                                  </m:ctrlPr>
                                </m:accPr>
                                <m:e>
                                  <m:r>
                                    <a:rPr lang="pl-PL" sz="1800" b="0" i="1" smtClean="0">
                                      <a:solidFill>
                                        <a:srgbClr val="00B0F0"/>
                                      </a:solidFill>
                                      <a:latin typeface="Cambria Math"/>
                                      <a:cs typeface="Times New Roman"/>
                                    </a:rPr>
                                    <m:t>𝑣</m:t>
                                  </m:r>
                                </m:e>
                              </m:acc>
                            </m:oMath>
                          </a14:m>
                          <a:endParaRPr lang="pl-PL" sz="1800" dirty="0"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800" dirty="0" smtClean="0">
                              <a:latin typeface="Times New Roman"/>
                              <a:ea typeface="Calibri"/>
                              <a:cs typeface="Times New Roman"/>
                            </a:rPr>
                            <a:t>Moment pędu: 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⃗"/>
                                  <m:ctrlPr>
                                    <a:rPr lang="pl-PL" sz="1800" i="1" smtClean="0">
                                      <a:solidFill>
                                        <a:srgbClr val="0070C0"/>
                                      </a:solidFill>
                                      <a:latin typeface="Cambria Math"/>
                                      <a:cs typeface="Times New Roman"/>
                                    </a:rPr>
                                  </m:ctrlPr>
                                </m:accPr>
                                <m:e>
                                  <m:r>
                                    <a:rPr lang="pl-PL" sz="1800" b="0" i="1" smtClean="0">
                                      <a:solidFill>
                                        <a:srgbClr val="0070C0"/>
                                      </a:solidFill>
                                      <a:latin typeface="Cambria Math"/>
                                      <a:cs typeface="Times New Roman"/>
                                    </a:rPr>
                                    <m:t>𝐿</m:t>
                                  </m:r>
                                </m:e>
                              </m:acc>
                              <m:r>
                                <a:rPr lang="pl-PL" sz="18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  <a:cs typeface="Times New Roman"/>
                                </a:rPr>
                                <m:t>=</m:t>
                              </m:r>
                              <m:nary>
                                <m:naryPr>
                                  <m:chr m:val="∑"/>
                                  <m:limLoc m:val="subSup"/>
                                  <m:supHide m:val="on"/>
                                  <m:ctrlPr>
                                    <a:rPr lang="pl-PL" sz="1800" b="0" i="1" smtClean="0">
                                      <a:solidFill>
                                        <a:srgbClr val="0070C0"/>
                                      </a:solidFill>
                                      <a:latin typeface="Cambria Math"/>
                                      <a:cs typeface="Times New Roman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brk m:alnAt="9"/>
                                    </m:rPr>
                                    <a:rPr lang="pl-PL" sz="1800" b="0" i="1" smtClean="0">
                                      <a:solidFill>
                                        <a:srgbClr val="0070C0"/>
                                      </a:solidFill>
                                      <a:latin typeface="Cambria Math"/>
                                      <a:cs typeface="Times New Roman"/>
                                    </a:rPr>
                                    <m:t>𝑖</m:t>
                                  </m:r>
                                </m:sub>
                                <m:sup/>
                                <m:e>
                                  <m:sSub>
                                    <m:sSubPr>
                                      <m:ctrlPr>
                                        <a:rPr lang="pl-PL" sz="1800" b="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/>
                                          <a:cs typeface="Times New Roman"/>
                                        </a:rPr>
                                      </m:ctrlPr>
                                    </m:sSubPr>
                                    <m:e>
                                      <m:acc>
                                        <m:accPr>
                                          <m:chr m:val="⃗"/>
                                          <m:ctrlPr>
                                            <a:rPr lang="pl-PL" sz="1800" b="0" i="1" smtClean="0">
                                              <a:solidFill>
                                                <a:srgbClr val="0070C0"/>
                                              </a:solidFill>
                                              <a:latin typeface="Cambria Math"/>
                                              <a:cs typeface="Times New Roman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pl-PL" sz="1800" b="0" i="1" smtClean="0">
                                              <a:solidFill>
                                                <a:srgbClr val="0070C0"/>
                                              </a:solidFill>
                                              <a:latin typeface="Cambria Math"/>
                                              <a:cs typeface="Times New Roman"/>
                                            </a:rPr>
                                            <m:t>𝑟</m:t>
                                          </m:r>
                                        </m:e>
                                      </m:acc>
                                    </m:e>
                                    <m:sub>
                                      <m:r>
                                        <a:rPr lang="pl-PL" sz="1800" b="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/>
                                          <a:cs typeface="Times New Roman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pl-PL" sz="1800" b="0" i="1" smtClean="0">
                                      <a:solidFill>
                                        <a:srgbClr val="0070C0"/>
                                      </a:solidFill>
                                      <a:latin typeface="Cambria Math"/>
                                      <a:ea typeface="Cambria Math"/>
                                      <a:cs typeface="Times New Roman"/>
                                    </a:rPr>
                                    <m:t>×</m:t>
                                  </m:r>
                                  <m:sSub>
                                    <m:sSubPr>
                                      <m:ctrlPr>
                                        <a:rPr lang="pl-PL" sz="1800" b="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/>
                                          <a:cs typeface="Times New Roman"/>
                                        </a:rPr>
                                      </m:ctrlPr>
                                    </m:sSubPr>
                                    <m:e>
                                      <m:acc>
                                        <m:accPr>
                                          <m:chr m:val="⃗"/>
                                          <m:ctrlPr>
                                            <a:rPr lang="pl-PL" sz="1800" b="0" i="1" smtClean="0">
                                              <a:solidFill>
                                                <a:srgbClr val="0070C0"/>
                                              </a:solidFill>
                                              <a:latin typeface="Cambria Math"/>
                                              <a:cs typeface="Times New Roman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pl-PL" sz="1800" b="0" i="1" smtClean="0">
                                              <a:solidFill>
                                                <a:srgbClr val="0070C0"/>
                                              </a:solidFill>
                                              <a:latin typeface="Cambria Math"/>
                                              <a:cs typeface="Times New Roman"/>
                                            </a:rPr>
                                            <m:t>𝑝</m:t>
                                          </m:r>
                                        </m:e>
                                      </m:acc>
                                    </m:e>
                                    <m:sub>
                                      <m:r>
                                        <a:rPr lang="pl-PL" sz="1800" b="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/>
                                          <a:cs typeface="Times New Roman"/>
                                        </a:rPr>
                                        <m:t>𝑖</m:t>
                                      </m:r>
                                    </m:sub>
                                  </m:sSub>
                                </m:e>
                              </m:nary>
                              <m:r>
                                <a:rPr lang="pl-PL" sz="18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  <a:cs typeface="Times New Roman"/>
                                </a:rPr>
                                <m:t>=</m:t>
                              </m:r>
                              <m:acc>
                                <m:accPr>
                                  <m:chr m:val="̂"/>
                                  <m:ctrlPr>
                                    <a:rPr lang="pl-PL" sz="1800" b="0" i="1" smtClean="0">
                                      <a:solidFill>
                                        <a:srgbClr val="0070C0"/>
                                      </a:solidFill>
                                      <a:latin typeface="Cambria Math"/>
                                      <a:cs typeface="Times New Roman"/>
                                    </a:rPr>
                                  </m:ctrlPr>
                                </m:accPr>
                                <m:e>
                                  <m:r>
                                    <a:rPr lang="pl-PL" sz="1800" b="0" i="1" smtClean="0">
                                      <a:solidFill>
                                        <a:srgbClr val="0070C0"/>
                                      </a:solidFill>
                                      <a:latin typeface="Cambria Math"/>
                                      <a:cs typeface="Times New Roman"/>
                                    </a:rPr>
                                    <m:t>𝐼</m:t>
                                  </m:r>
                                </m:e>
                              </m:acc>
                              <m:acc>
                                <m:accPr>
                                  <m:chr m:val="⃗"/>
                                  <m:ctrlPr>
                                    <a:rPr lang="pl-PL" sz="1800" i="1" smtClean="0">
                                      <a:solidFill>
                                        <a:srgbClr val="0070C0"/>
                                      </a:solidFill>
                                      <a:latin typeface="Cambria Math"/>
                                      <a:cs typeface="Times New Roman"/>
                                    </a:rPr>
                                  </m:ctrlPr>
                                </m:accPr>
                                <m:e>
                                  <m:r>
                                    <a:rPr lang="pl-PL" sz="1800" i="1" smtClean="0">
                                      <a:solidFill>
                                        <a:srgbClr val="0070C0"/>
                                      </a:solidFill>
                                      <a:latin typeface="Cambria Math"/>
                                      <a:ea typeface="Cambria Math"/>
                                      <a:cs typeface="Times New Roman"/>
                                    </a:rPr>
                                    <m:t>𝜔</m:t>
                                  </m:r>
                                </m:e>
                              </m:acc>
                            </m:oMath>
                          </a14:m>
                          <a:endParaRPr lang="pl-PL" sz="1800" dirty="0"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642938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800" dirty="0" smtClean="0">
                              <a:latin typeface="Times New Roman"/>
                              <a:ea typeface="Calibri"/>
                              <a:cs typeface="Times New Roman"/>
                            </a:rPr>
                            <a:t>Energia kinetyczna: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pl-PL" sz="1800" i="1" smtClean="0">
                                      <a:solidFill>
                                        <a:srgbClr val="00B0F0"/>
                                      </a:solidFill>
                                      <a:latin typeface="Cambria Math"/>
                                      <a:cs typeface="Times New Roman"/>
                                    </a:rPr>
                                  </m:ctrlPr>
                                </m:sSubPr>
                                <m:e>
                                  <m:r>
                                    <a:rPr lang="pl-PL" sz="1800" b="0" i="1" smtClean="0">
                                      <a:solidFill>
                                        <a:srgbClr val="00B0F0"/>
                                      </a:solidFill>
                                      <a:latin typeface="Cambria Math"/>
                                      <a:cs typeface="Times New Roman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pl-PL" sz="1800" b="0" i="1" smtClean="0">
                                      <a:solidFill>
                                        <a:srgbClr val="00B0F0"/>
                                      </a:solidFill>
                                      <a:latin typeface="Cambria Math"/>
                                      <a:cs typeface="Times New Roman"/>
                                    </a:rPr>
                                    <m:t>𝑘</m:t>
                                  </m:r>
                                </m:sub>
                              </m:sSub>
                              <m:r>
                                <a:rPr lang="pl-PL" sz="1800" b="0" i="1" smtClean="0">
                                  <a:solidFill>
                                    <a:srgbClr val="00B0F0"/>
                                  </a:solidFill>
                                  <a:latin typeface="Cambria Math"/>
                                  <a:cs typeface="Times New Roman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pl-PL" sz="1800" b="0" i="1" smtClean="0">
                                      <a:solidFill>
                                        <a:srgbClr val="00B0F0"/>
                                      </a:solidFill>
                                      <a:latin typeface="Cambria Math"/>
                                      <a:cs typeface="Times New Roman"/>
                                    </a:rPr>
                                  </m:ctrlPr>
                                </m:fPr>
                                <m:num>
                                  <m:r>
                                    <a:rPr lang="pl-PL" sz="1800" b="0" i="1" smtClean="0">
                                      <a:solidFill>
                                        <a:srgbClr val="00B0F0"/>
                                      </a:solidFill>
                                      <a:latin typeface="Cambria Math"/>
                                      <a:cs typeface="Times New Roman"/>
                                    </a:rPr>
                                    <m:t>𝑚</m:t>
                                  </m:r>
                                  <m:sSup>
                                    <m:sSupPr>
                                      <m:ctrlPr>
                                        <a:rPr lang="pl-PL" sz="1800" b="0" i="1" smtClean="0">
                                          <a:solidFill>
                                            <a:srgbClr val="00B0F0"/>
                                          </a:solidFill>
                                          <a:latin typeface="Cambria Math"/>
                                          <a:cs typeface="Times New Roman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pl-PL" sz="1800" b="0" i="1" smtClean="0">
                                          <a:solidFill>
                                            <a:srgbClr val="00B0F0"/>
                                          </a:solidFill>
                                          <a:latin typeface="Cambria Math"/>
                                          <a:cs typeface="Times New Roman"/>
                                        </a:rPr>
                                        <m:t>𝑣</m:t>
                                      </m:r>
                                    </m:e>
                                    <m:sup>
                                      <m:r>
                                        <a:rPr lang="pl-PL" sz="1800" b="0" i="1" smtClean="0">
                                          <a:solidFill>
                                            <a:srgbClr val="00B0F0"/>
                                          </a:solidFill>
                                          <a:latin typeface="Cambria Math"/>
                                          <a:cs typeface="Times New Roman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pl-PL" sz="1800" b="0" i="1" smtClean="0">
                                      <a:solidFill>
                                        <a:srgbClr val="00B0F0"/>
                                      </a:solidFill>
                                      <a:latin typeface="Cambria Math"/>
                                      <a:cs typeface="Times New Roman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endParaRPr lang="pl-PL" sz="1800" dirty="0"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800" dirty="0" smtClean="0">
                              <a:latin typeface="Times New Roman"/>
                              <a:ea typeface="Calibri"/>
                              <a:cs typeface="Times New Roman"/>
                            </a:rPr>
                            <a:t>Energia kinetyczna: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pl-PL" sz="1800" i="1" smtClean="0">
                                      <a:solidFill>
                                        <a:srgbClr val="0070C0"/>
                                      </a:solidFill>
                                      <a:latin typeface="Cambria Math"/>
                                      <a:cs typeface="Times New Roman"/>
                                    </a:rPr>
                                  </m:ctrlPr>
                                </m:sSubPr>
                                <m:e>
                                  <m:r>
                                    <a:rPr lang="pl-PL" sz="1800" b="0" i="1" smtClean="0">
                                      <a:solidFill>
                                        <a:srgbClr val="0070C0"/>
                                      </a:solidFill>
                                      <a:latin typeface="Cambria Math"/>
                                      <a:cs typeface="Times New Roman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pl-PL" sz="1800" b="0" i="1" smtClean="0">
                                      <a:solidFill>
                                        <a:srgbClr val="0070C0"/>
                                      </a:solidFill>
                                      <a:latin typeface="Cambria Math"/>
                                      <a:cs typeface="Times New Roman"/>
                                    </a:rPr>
                                    <m:t>𝑘</m:t>
                                  </m:r>
                                </m:sub>
                              </m:sSub>
                              <m:r>
                                <a:rPr lang="pl-PL" sz="18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  <a:cs typeface="Times New Roman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pl-PL" sz="1800" b="0" i="1" smtClean="0">
                                      <a:solidFill>
                                        <a:srgbClr val="0070C0"/>
                                      </a:solidFill>
                                      <a:latin typeface="Cambria Math"/>
                                      <a:cs typeface="Times New Roman"/>
                                    </a:rPr>
                                  </m:ctrlPr>
                                </m:fPr>
                                <m:num>
                                  <m:r>
                                    <a:rPr lang="pl-PL" sz="1800" b="0" i="1" smtClean="0">
                                      <a:solidFill>
                                        <a:srgbClr val="0070C0"/>
                                      </a:solidFill>
                                      <a:latin typeface="Cambria Math"/>
                                      <a:cs typeface="Times New Roman"/>
                                    </a:rPr>
                                    <m:t>𝐼</m:t>
                                  </m:r>
                                  <m:sSup>
                                    <m:sSupPr>
                                      <m:ctrlPr>
                                        <a:rPr lang="pl-PL" sz="1800" b="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/>
                                          <a:cs typeface="Times New Roman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pl-PL" sz="1800" b="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/>
                                          <a:ea typeface="Cambria Math"/>
                                          <a:cs typeface="Times New Roman"/>
                                        </a:rPr>
                                        <m:t>𝜔</m:t>
                                      </m:r>
                                    </m:e>
                                    <m:sup>
                                      <m:r>
                                        <a:rPr lang="pl-PL" sz="1800" b="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/>
                                          <a:cs typeface="Times New Roman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pl-PL" sz="1800" b="0" i="1" smtClean="0">
                                      <a:solidFill>
                                        <a:srgbClr val="0070C0"/>
                                      </a:solidFill>
                                      <a:latin typeface="Cambria Math"/>
                                      <a:cs typeface="Times New Roman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endParaRPr lang="pl-PL" sz="1800" dirty="0"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8" name="Tabela 7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50287909"/>
                  </p:ext>
                </p:extLst>
              </p:nvPr>
            </p:nvGraphicFramePr>
            <p:xfrm>
              <a:off x="214313" y="1500188"/>
              <a:ext cx="8715375" cy="5143500"/>
            </p:xfrm>
            <a:graphic>
              <a:graphicData uri="http://schemas.openxmlformats.org/drawingml/2006/table">
                <a:tbl>
                  <a:tblPr/>
                  <a:tblGrid>
                    <a:gridCol w="4189165"/>
                    <a:gridCol w="4526210"/>
                  </a:tblGrid>
                  <a:tr h="440531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800" b="1" dirty="0">
                              <a:latin typeface="Times New Roman"/>
                              <a:ea typeface="Calibri"/>
                              <a:cs typeface="Times New Roman"/>
                            </a:rPr>
                            <a:t>Ruch postępowy punktu materialnego</a:t>
                          </a:r>
                          <a:endParaRPr lang="pl-PL" sz="1800" dirty="0"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800" b="1">
                              <a:latin typeface="Times New Roman"/>
                              <a:ea typeface="Calibri"/>
                              <a:cs typeface="Times New Roman"/>
                            </a:rPr>
                            <a:t>Ruch obrotowy bryły sztywnej</a:t>
                          </a:r>
                          <a:endParaRPr lang="pl-PL" sz="1800"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1416844"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 marL="44450" marR="4445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t="-34764" r="-108151" b="-23133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 marL="44450" marR="4445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92463" t="-34764" b="-231330"/>
                          </a:stretch>
                        </a:blipFill>
                      </a:tcPr>
                    </a:tc>
                  </a:tr>
                  <a:tr h="881063"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 marL="44450" marR="4445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t="-218056" r="-108151" b="-27430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 marL="44450" marR="4445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92463" t="-218056" b="-274306"/>
                          </a:stretch>
                        </a:blipFill>
                      </a:tcPr>
                    </a:tc>
                  </a:tr>
                  <a:tr h="440531"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 marL="44450" marR="4445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t="-627397" r="-108151" b="-44109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 marL="44450" marR="4445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92463" t="-627397" b="-441096"/>
                          </a:stretch>
                        </a:blipFill>
                      </a:tcPr>
                    </a:tc>
                  </a:tr>
                  <a:tr h="440531"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 marL="44450" marR="4445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t="-737500" r="-108151" b="-3472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 marL="44450" marR="4445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92463" t="-737500" b="-347222"/>
                          </a:stretch>
                        </a:blipFill>
                      </a:tcPr>
                    </a:tc>
                  </a:tr>
                  <a:tr h="440531"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 marL="44450" marR="4445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t="-837500" r="-108151" b="-2472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 marL="44450" marR="4445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92463" t="-837500" b="-247222"/>
                          </a:stretch>
                        </a:blipFill>
                      </a:tcPr>
                    </a:tc>
                  </a:tr>
                  <a:tr h="440531"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 marL="44450" marR="4445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t="-937500" r="-108151" b="-1472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 marL="44450" marR="4445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92463" t="-937500" b="-147222"/>
                          </a:stretch>
                        </a:blipFill>
                      </a:tcPr>
                    </a:tc>
                  </a:tr>
                  <a:tr h="642938"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 marL="44450" marR="4445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t="-704717" r="-1081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 marL="44450" marR="4445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92463" t="-704717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p:pic>
        <p:nvPicPr>
          <p:cNvPr id="23586" name="Picture 2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5725" cy="171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Prostokąt 1"/>
          <p:cNvSpPr/>
          <p:nvPr/>
        </p:nvSpPr>
        <p:spPr>
          <a:xfrm>
            <a:off x="4410054" y="1268760"/>
            <a:ext cx="4608512" cy="54726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mtClean="0"/>
              <a:t>Implementacja</a:t>
            </a:r>
          </a:p>
        </p:txBody>
      </p:sp>
      <p:sp>
        <p:nvSpPr>
          <p:cNvPr id="24579" name="Symbol zastępczy zawartości 6"/>
          <p:cNvSpPr>
            <a:spLocks noGrp="1"/>
          </p:cNvSpPr>
          <p:nvPr>
            <p:ph idx="1"/>
          </p:nvPr>
        </p:nvSpPr>
        <p:spPr>
          <a:xfrm>
            <a:off x="557213" y="1571625"/>
            <a:ext cx="8443912" cy="4929188"/>
          </a:xfrm>
        </p:spPr>
        <p:txBody>
          <a:bodyPr/>
          <a:lstStyle/>
          <a:p>
            <a:r>
              <a:rPr lang="pl-PL" altLang="pl-PL" smtClean="0">
                <a:solidFill>
                  <a:srgbClr val="0070C0"/>
                </a:solidFill>
              </a:rPr>
              <a:t>Demonstracja kodu</a:t>
            </a:r>
          </a:p>
          <a:p>
            <a:r>
              <a:rPr lang="pl-PL" altLang="pl-PL" smtClean="0"/>
              <a:t>Zbiór swobodnych prostopadłościanów</a:t>
            </a:r>
          </a:p>
          <a:p>
            <a:endParaRPr lang="pl-PL" altLang="pl-PL" smtClean="0"/>
          </a:p>
          <a:p>
            <a:endParaRPr lang="pl-PL" altLang="pl-PL" smtClean="0"/>
          </a:p>
          <a:p>
            <a:endParaRPr lang="pl-PL" altLang="pl-PL" smtClean="0"/>
          </a:p>
          <a:p>
            <a:endParaRPr lang="pl-PL" altLang="pl-PL" smtClean="0"/>
          </a:p>
          <a:p>
            <a:endParaRPr lang="pl-PL" altLang="pl-PL" sz="1200" smtClean="0"/>
          </a:p>
          <a:p>
            <a:endParaRPr lang="pl-PL" altLang="pl-PL" smtClean="0"/>
          </a:p>
          <a:p>
            <a:r>
              <a:rPr lang="pl-PL" altLang="pl-PL" smtClean="0"/>
              <a:t>Gdy moment sił = 0, rozbieżne po 1 000 iter.</a:t>
            </a:r>
          </a:p>
        </p:txBody>
      </p:sp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3188" y="2928938"/>
            <a:ext cx="3543300" cy="2657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Obraz 8" descr="Znieksztalcenie - Macierze obrotu.bm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3188" y="2928938"/>
            <a:ext cx="3571875" cy="2643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mtClean="0"/>
              <a:t>Implementacja</a:t>
            </a:r>
          </a:p>
        </p:txBody>
      </p:sp>
      <p:sp>
        <p:nvSpPr>
          <p:cNvPr id="25603" name="Symbol zastępczy zawartości 6"/>
          <p:cNvSpPr>
            <a:spLocks noGrp="1"/>
          </p:cNvSpPr>
          <p:nvPr>
            <p:ph idx="1"/>
          </p:nvPr>
        </p:nvSpPr>
        <p:spPr>
          <a:xfrm>
            <a:off x="557213" y="1571625"/>
            <a:ext cx="8443912" cy="4929188"/>
          </a:xfrm>
        </p:spPr>
        <p:txBody>
          <a:bodyPr/>
          <a:lstStyle/>
          <a:p>
            <a:r>
              <a:rPr lang="pl-PL" altLang="pl-PL" smtClean="0">
                <a:solidFill>
                  <a:srgbClr val="0070C0"/>
                </a:solidFill>
              </a:rPr>
              <a:t>Demonstracja c. d.</a:t>
            </a:r>
          </a:p>
          <a:p>
            <a:endParaRPr lang="pl-PL" altLang="pl-PL" sz="1800" smtClean="0"/>
          </a:p>
          <a:p>
            <a:r>
              <a:rPr lang="pl-PL" altLang="pl-PL" smtClean="0"/>
              <a:t>Gdy przyłożony moment siły, szybka utrata dokładności (skalowanie, pochylenie)</a:t>
            </a:r>
          </a:p>
        </p:txBody>
      </p:sp>
      <p:pic>
        <p:nvPicPr>
          <p:cNvPr id="25604" name="Obraz 5" descr="test2 - R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3714750"/>
            <a:ext cx="2571750" cy="192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5" name="Obraz 6" descr="test2 - q0.bm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3714750"/>
            <a:ext cx="2571750" cy="192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6" name="Obraz 9" descr="test2 - q1.bmp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3625" y="3714750"/>
            <a:ext cx="2571750" cy="192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7" name="pole tekstowe 10"/>
          <p:cNvSpPr txBox="1">
            <a:spLocks noChangeArrowheads="1"/>
          </p:cNvSpPr>
          <p:nvPr/>
        </p:nvSpPr>
        <p:spPr bwMode="auto">
          <a:xfrm>
            <a:off x="571500" y="5786438"/>
            <a:ext cx="2967038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pl-PL" altLang="pl-PL"/>
              <a:t>Macierze obrotu</a:t>
            </a:r>
            <a:br>
              <a:rPr lang="pl-PL" altLang="pl-PL"/>
            </a:br>
            <a:r>
              <a:rPr lang="pl-PL" altLang="pl-PL"/>
              <a:t>(jednostajne powiększenie)</a:t>
            </a:r>
          </a:p>
        </p:txBody>
      </p:sp>
      <p:sp>
        <p:nvSpPr>
          <p:cNvPr id="25608" name="pole tekstowe 11"/>
          <p:cNvSpPr txBox="1">
            <a:spLocks noChangeArrowheads="1"/>
          </p:cNvSpPr>
          <p:nvPr/>
        </p:nvSpPr>
        <p:spPr bwMode="auto">
          <a:xfrm>
            <a:off x="4000500" y="5786438"/>
            <a:ext cx="16764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pl-PL" altLang="pl-PL"/>
              <a:t>Kwaterniony</a:t>
            </a:r>
            <a:br>
              <a:rPr lang="pl-PL" altLang="pl-PL"/>
            </a:br>
            <a:r>
              <a:rPr lang="pl-PL" altLang="pl-PL"/>
              <a:t>(„oddychanie”)</a:t>
            </a:r>
          </a:p>
        </p:txBody>
      </p:sp>
      <p:sp>
        <p:nvSpPr>
          <p:cNvPr id="25609" name="pole tekstowe 12"/>
          <p:cNvSpPr txBox="1">
            <a:spLocks noChangeArrowheads="1"/>
          </p:cNvSpPr>
          <p:nvPr/>
        </p:nvSpPr>
        <p:spPr bwMode="auto">
          <a:xfrm>
            <a:off x="6643688" y="5786438"/>
            <a:ext cx="1865312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pl-PL" altLang="pl-PL"/>
              <a:t>Kwaterniony </a:t>
            </a:r>
            <a:br>
              <a:rPr lang="pl-PL" altLang="pl-PL"/>
            </a:br>
            <a:r>
              <a:rPr lang="pl-PL" altLang="pl-PL"/>
              <a:t>z renormalizacją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00063" y="2357438"/>
            <a:ext cx="8229600" cy="1428750"/>
          </a:xfrm>
        </p:spPr>
        <p:txBody>
          <a:bodyPr/>
          <a:lstStyle/>
          <a:p>
            <a:pPr>
              <a:defRPr/>
            </a:pPr>
            <a:r>
              <a:rPr lang="pl-PL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Kwaterniony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szybkie powtórzenie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mtClean="0"/>
              <a:t>Kwaterniony</a:t>
            </a:r>
          </a:p>
        </p:txBody>
      </p:sp>
      <p:sp>
        <p:nvSpPr>
          <p:cNvPr id="27651" name="Symbol zastępczy zawartości 6"/>
          <p:cNvSpPr>
            <a:spLocks noGrp="1"/>
          </p:cNvSpPr>
          <p:nvPr>
            <p:ph idx="1"/>
          </p:nvPr>
        </p:nvSpPr>
        <p:spPr>
          <a:xfrm>
            <a:off x="571500" y="1571625"/>
            <a:ext cx="8229600" cy="5000625"/>
          </a:xfrm>
        </p:spPr>
        <p:txBody>
          <a:bodyPr/>
          <a:lstStyle/>
          <a:p>
            <a:r>
              <a:rPr lang="pl-PL" altLang="pl-PL" smtClean="0"/>
              <a:t>Cztery pierwiastki -1:</a:t>
            </a:r>
            <a:endParaRPr lang="pl-PL" altLang="pl-PL" smtClean="0">
              <a:solidFill>
                <a:srgbClr val="0070C0"/>
              </a:solidFill>
            </a:endParaRPr>
          </a:p>
          <a:p>
            <a:endParaRPr lang="pl-PL" altLang="pl-PL" smtClean="0">
              <a:solidFill>
                <a:srgbClr val="FF0000"/>
              </a:solidFill>
            </a:endParaRPr>
          </a:p>
          <a:p>
            <a:pPr>
              <a:buFont typeface="Arial" charset="0"/>
              <a:buNone/>
            </a:pPr>
            <a:endParaRPr lang="pl-PL" altLang="pl-PL" smtClean="0">
              <a:solidFill>
                <a:srgbClr val="FF0000"/>
              </a:solidFill>
            </a:endParaRPr>
          </a:p>
          <a:p>
            <a:pPr>
              <a:buFont typeface="Arial" charset="0"/>
              <a:buNone/>
            </a:pPr>
            <a:endParaRPr lang="pl-PL" altLang="pl-PL" sz="1200" smtClean="0">
              <a:solidFill>
                <a:srgbClr val="FF0000"/>
              </a:solidFill>
            </a:endParaRPr>
          </a:p>
          <a:p>
            <a:r>
              <a:rPr lang="pl-PL" altLang="pl-PL" smtClean="0"/>
              <a:t>Zapis analogiczny do licz zespolonych:</a:t>
            </a:r>
          </a:p>
          <a:p>
            <a:endParaRPr lang="pl-PL" altLang="pl-PL" smtClean="0"/>
          </a:p>
          <a:p>
            <a:endParaRPr lang="pl-PL" altLang="pl-PL" sz="1000" smtClean="0"/>
          </a:p>
          <a:p>
            <a:r>
              <a:rPr lang="pl-PL" altLang="pl-PL" smtClean="0"/>
              <a:t>Dodawanie = dodawanie składowych</a:t>
            </a:r>
          </a:p>
          <a:p>
            <a:r>
              <a:rPr lang="pl-PL" altLang="pl-PL" smtClean="0"/>
              <a:t>Mnożenie – mieszanie składowych (nieprzemienne)</a:t>
            </a:r>
          </a:p>
          <a:p>
            <a:endParaRPr lang="pl-PL" altLang="pl-PL" smtClean="0"/>
          </a:p>
          <a:p>
            <a:endParaRPr lang="pl-PL" altLang="pl-PL" smtClean="0"/>
          </a:p>
        </p:txBody>
      </p:sp>
      <p:sp>
        <p:nvSpPr>
          <p:cNvPr id="27652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27653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grpSp>
        <p:nvGrpSpPr>
          <p:cNvPr id="27654" name="Grupa 13"/>
          <p:cNvGrpSpPr>
            <a:grpSpLocks/>
          </p:cNvGrpSpPr>
          <p:nvPr/>
        </p:nvGrpSpPr>
        <p:grpSpPr bwMode="auto">
          <a:xfrm>
            <a:off x="4857750" y="1714500"/>
            <a:ext cx="1928813" cy="1643063"/>
            <a:chOff x="6215073" y="2857496"/>
            <a:chExt cx="1928828" cy="1643074"/>
          </a:xfrm>
        </p:grpSpPr>
        <p:pic>
          <p:nvPicPr>
            <p:cNvPr id="27660" name="Picture 6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5075" y="2857496"/>
              <a:ext cx="1928826" cy="3275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661" name="Picture 10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5073" y="3357561"/>
              <a:ext cx="1805799" cy="3571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662" name="Picture 9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5074" y="3786190"/>
              <a:ext cx="1714512" cy="3283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663" name="Picture 8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5074" y="4143380"/>
              <a:ext cx="1865325" cy="357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7655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27656" name="Rectangle 12"/>
          <p:cNvSpPr>
            <a:spLocks noChangeArrowheads="1"/>
          </p:cNvSpPr>
          <p:nvPr/>
        </p:nvSpPr>
        <p:spPr bwMode="auto">
          <a:xfrm>
            <a:off x="0" y="62865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27657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27658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pic>
        <p:nvPicPr>
          <p:cNvPr id="27659" name="Picture 16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4214813"/>
            <a:ext cx="6357938" cy="474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mtClean="0"/>
              <a:t>Kwaterniony</a:t>
            </a:r>
          </a:p>
        </p:txBody>
      </p:sp>
      <p:sp>
        <p:nvSpPr>
          <p:cNvPr id="28675" name="Symbol zastępczy zawartości 6"/>
          <p:cNvSpPr>
            <a:spLocks noGrp="1"/>
          </p:cNvSpPr>
          <p:nvPr>
            <p:ph idx="1"/>
          </p:nvPr>
        </p:nvSpPr>
        <p:spPr>
          <a:xfrm>
            <a:off x="571500" y="1571625"/>
            <a:ext cx="8229600" cy="4525963"/>
          </a:xfrm>
        </p:spPr>
        <p:txBody>
          <a:bodyPr/>
          <a:lstStyle/>
          <a:p>
            <a:r>
              <a:rPr lang="pl-PL" altLang="pl-PL" dirty="0" smtClean="0"/>
              <a:t>Mnożenie (często używany wzór):</a:t>
            </a:r>
          </a:p>
          <a:p>
            <a:endParaRPr lang="pl-PL" altLang="pl-PL" dirty="0" smtClean="0"/>
          </a:p>
          <a:p>
            <a:endParaRPr lang="pl-PL" altLang="pl-PL" dirty="0" smtClean="0"/>
          </a:p>
          <a:p>
            <a:r>
              <a:rPr lang="pl-PL" altLang="pl-PL" dirty="0" smtClean="0"/>
              <a:t>Sprzężenie kwaternionu: </a:t>
            </a:r>
          </a:p>
          <a:p>
            <a:r>
              <a:rPr lang="pl-PL" altLang="pl-PL" dirty="0" smtClean="0"/>
              <a:t>Kwaternion odwrotny:</a:t>
            </a:r>
          </a:p>
          <a:p>
            <a:endParaRPr lang="pl-PL" altLang="pl-PL" sz="1600" dirty="0" smtClean="0"/>
          </a:p>
          <a:p>
            <a:r>
              <a:rPr lang="pl-PL" altLang="pl-PL" dirty="0" smtClean="0"/>
              <a:t>Kwaterniony to nie rozszerzone wektory:</a:t>
            </a:r>
          </a:p>
          <a:p>
            <a:endParaRPr lang="pl-PL" altLang="pl-PL" dirty="0" smtClean="0"/>
          </a:p>
        </p:txBody>
      </p:sp>
      <p:sp>
        <p:nvSpPr>
          <p:cNvPr id="28676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2867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28678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28679" name="Rectangle 12"/>
          <p:cNvSpPr>
            <a:spLocks noChangeArrowheads="1"/>
          </p:cNvSpPr>
          <p:nvPr/>
        </p:nvSpPr>
        <p:spPr bwMode="auto">
          <a:xfrm>
            <a:off x="0" y="62865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28680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28681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2868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pic>
        <p:nvPicPr>
          <p:cNvPr id="28683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2428875"/>
            <a:ext cx="7780338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8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pic>
        <p:nvPicPr>
          <p:cNvPr id="28685" name="Picture 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4938" y="3500438"/>
            <a:ext cx="3611562" cy="357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8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pic>
        <p:nvPicPr>
          <p:cNvPr id="28687" name="Picture 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4938" y="4071938"/>
            <a:ext cx="1587500" cy="357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8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pic>
        <p:nvPicPr>
          <p:cNvPr id="28689" name="Picture 9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500" y="5500688"/>
            <a:ext cx="5453063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mtClean="0"/>
              <a:t>Kwaterniony </a:t>
            </a:r>
            <a:r>
              <a:rPr lang="pl-PL" altLang="pl-PL" smtClean="0">
                <a:solidFill>
                  <a:srgbClr val="0070C0"/>
                </a:solidFill>
              </a:rPr>
              <a:t>jednostkowe</a:t>
            </a:r>
          </a:p>
        </p:txBody>
      </p:sp>
      <p:sp>
        <p:nvSpPr>
          <p:cNvPr id="29699" name="Symbol zastępczy zawartości 6"/>
          <p:cNvSpPr>
            <a:spLocks noGrp="1"/>
          </p:cNvSpPr>
          <p:nvPr>
            <p:ph idx="1"/>
          </p:nvPr>
        </p:nvSpPr>
        <p:spPr>
          <a:xfrm>
            <a:off x="571500" y="1571625"/>
            <a:ext cx="8229600" cy="4525963"/>
          </a:xfrm>
        </p:spPr>
        <p:txBody>
          <a:bodyPr/>
          <a:lstStyle/>
          <a:p>
            <a:r>
              <a:rPr lang="pl-PL" altLang="pl-PL" smtClean="0"/>
              <a:t>Kwaternion jednostkowy (norma = 1):</a:t>
            </a:r>
          </a:p>
          <a:p>
            <a:endParaRPr lang="pl-PL" altLang="pl-PL" smtClean="0"/>
          </a:p>
          <a:p>
            <a:endParaRPr lang="pl-PL" altLang="pl-PL" smtClean="0"/>
          </a:p>
          <a:p>
            <a:endParaRPr lang="pl-PL" altLang="pl-PL" smtClean="0"/>
          </a:p>
          <a:p>
            <a:r>
              <a:rPr lang="pl-PL" altLang="pl-PL" smtClean="0"/>
              <a:t>Kąt i oś obrotu:</a:t>
            </a:r>
          </a:p>
          <a:p>
            <a:endParaRPr lang="pl-PL" altLang="pl-PL" sz="1600" smtClean="0"/>
          </a:p>
          <a:p>
            <a:endParaRPr lang="pl-PL" altLang="pl-PL" smtClean="0"/>
          </a:p>
        </p:txBody>
      </p:sp>
      <p:sp>
        <p:nvSpPr>
          <p:cNvPr id="29700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2970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29702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29703" name="Rectangle 12"/>
          <p:cNvSpPr>
            <a:spLocks noChangeArrowheads="1"/>
          </p:cNvSpPr>
          <p:nvPr/>
        </p:nvSpPr>
        <p:spPr bwMode="auto">
          <a:xfrm>
            <a:off x="0" y="62865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29704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2970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2970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29707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2970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29709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297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29711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pic>
        <p:nvPicPr>
          <p:cNvPr id="29712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4438" y="3000375"/>
            <a:ext cx="3978275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13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pic>
        <p:nvPicPr>
          <p:cNvPr id="29714" name="Picture 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7313" y="4643438"/>
            <a:ext cx="1857375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15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pic>
        <p:nvPicPr>
          <p:cNvPr id="29716" name="Picture 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7313" y="5214938"/>
            <a:ext cx="1392237" cy="928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17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pic>
        <p:nvPicPr>
          <p:cNvPr id="29718" name="Picture 9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75" y="2286000"/>
            <a:ext cx="3714750" cy="51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mtClean="0"/>
              <a:t>Kwaterniony </a:t>
            </a:r>
            <a:r>
              <a:rPr lang="pl-PL" altLang="pl-PL" smtClean="0">
                <a:solidFill>
                  <a:srgbClr val="0070C0"/>
                </a:solidFill>
              </a:rPr>
              <a:t>jednostkowe</a:t>
            </a:r>
          </a:p>
        </p:txBody>
      </p:sp>
      <p:sp>
        <p:nvSpPr>
          <p:cNvPr id="30723" name="Symbol zastępczy zawartości 6"/>
          <p:cNvSpPr>
            <a:spLocks noGrp="1"/>
          </p:cNvSpPr>
          <p:nvPr>
            <p:ph idx="1"/>
          </p:nvPr>
        </p:nvSpPr>
        <p:spPr>
          <a:xfrm>
            <a:off x="571500" y="1571625"/>
            <a:ext cx="8229600" cy="4525963"/>
          </a:xfrm>
        </p:spPr>
        <p:txBody>
          <a:bodyPr/>
          <a:lstStyle/>
          <a:p>
            <a:r>
              <a:rPr lang="pl-PL" altLang="pl-PL" smtClean="0"/>
              <a:t>Obracanie wektora:</a:t>
            </a:r>
          </a:p>
          <a:p>
            <a:endParaRPr lang="pl-PL" altLang="pl-PL" smtClean="0"/>
          </a:p>
          <a:p>
            <a:endParaRPr lang="pl-PL" altLang="pl-PL" smtClean="0"/>
          </a:p>
          <a:p>
            <a:endParaRPr lang="pl-PL" altLang="pl-PL" smtClean="0"/>
          </a:p>
          <a:p>
            <a:pPr>
              <a:buFont typeface="Arial" charset="0"/>
              <a:buNone/>
            </a:pPr>
            <a:endParaRPr lang="pl-PL" altLang="pl-PL" sz="1600" smtClean="0"/>
          </a:p>
          <a:p>
            <a:endParaRPr lang="pl-PL" altLang="pl-PL" smtClean="0"/>
          </a:p>
        </p:txBody>
      </p:sp>
      <p:sp>
        <p:nvSpPr>
          <p:cNvPr id="30724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3072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30726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30727" name="Rectangle 12"/>
          <p:cNvSpPr>
            <a:spLocks noChangeArrowheads="1"/>
          </p:cNvSpPr>
          <p:nvPr/>
        </p:nvSpPr>
        <p:spPr bwMode="auto">
          <a:xfrm>
            <a:off x="0" y="62865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30728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3072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3073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30731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3073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30733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307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3073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3073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30737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3073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3073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3074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pic>
        <p:nvPicPr>
          <p:cNvPr id="30741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563" y="2357438"/>
            <a:ext cx="7231062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pic>
        <p:nvPicPr>
          <p:cNvPr id="30743" name="Obraz 28" descr="Obrót wektora.bm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813" y="3714750"/>
            <a:ext cx="3000375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30745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30746" name="Rectangle 15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endParaRPr lang="pl-PL" altLang="pl-PL"/>
          </a:p>
        </p:txBody>
      </p:sp>
      <p:sp>
        <p:nvSpPr>
          <p:cNvPr id="30747" name="Rectangle 16"/>
          <p:cNvSpPr>
            <a:spLocks noChangeArrowheads="1"/>
          </p:cNvSpPr>
          <p:nvPr/>
        </p:nvSpPr>
        <p:spPr bwMode="auto">
          <a:xfrm>
            <a:off x="0" y="11430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endParaRPr lang="pl-PL" altLang="pl-PL"/>
          </a:p>
        </p:txBody>
      </p:sp>
      <p:grpSp>
        <p:nvGrpSpPr>
          <p:cNvPr id="2" name="Grupa 41"/>
          <p:cNvGrpSpPr>
            <a:grpSpLocks/>
          </p:cNvGrpSpPr>
          <p:nvPr/>
        </p:nvGrpSpPr>
        <p:grpSpPr bwMode="auto">
          <a:xfrm>
            <a:off x="5000625" y="3929063"/>
            <a:ext cx="3786188" cy="2500312"/>
            <a:chOff x="5000628" y="4143380"/>
            <a:chExt cx="3786214" cy="2500330"/>
          </a:xfrm>
        </p:grpSpPr>
        <p:pic>
          <p:nvPicPr>
            <p:cNvPr id="30751" name="Picture 13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14942" y="4429132"/>
              <a:ext cx="3327806" cy="557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52" name="Picture 12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14942" y="5143512"/>
              <a:ext cx="3171834" cy="5766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53" name="Picture 11"/>
            <p:cNvPicPr>
              <a:picLocks noChangeAspect="1" noChangeArrowheads="1"/>
            </p:cNvPicPr>
            <p:nvPr/>
          </p:nvPicPr>
          <p:blipFill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93536" y="5929330"/>
              <a:ext cx="3217053" cy="6000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1" name="Prostokąt 40"/>
            <p:cNvSpPr/>
            <p:nvPr/>
          </p:nvSpPr>
          <p:spPr>
            <a:xfrm>
              <a:off x="5000628" y="4143380"/>
              <a:ext cx="3786214" cy="250033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l-PL"/>
            </a:p>
          </p:txBody>
        </p:sp>
      </p:grpSp>
      <p:sp>
        <p:nvSpPr>
          <p:cNvPr id="30749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pic>
        <p:nvPicPr>
          <p:cNvPr id="30750" name="Picture 17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4563" y="2928938"/>
            <a:ext cx="4325937" cy="357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mtClean="0"/>
              <a:t>Plan (2)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488" cy="4900613"/>
          </a:xfrm>
        </p:spPr>
        <p:txBody>
          <a:bodyPr/>
          <a:lstStyle/>
          <a:p>
            <a:pPr marL="514350" indent="-514350">
              <a:buFont typeface="Calibri" pitchFamily="34" charset="0"/>
              <a:buAutoNum type="arabicPeriod"/>
            </a:pPr>
            <a:r>
              <a:rPr lang="pl-PL" altLang="pl-PL" sz="2800" smtClean="0">
                <a:solidFill>
                  <a:srgbClr val="0070C0"/>
                </a:solidFill>
                <a:cs typeface="Times New Roman" pitchFamily="18" charset="0"/>
              </a:rPr>
              <a:t>Kwaterniony</a:t>
            </a:r>
            <a:r>
              <a:rPr lang="pl-PL" altLang="pl-PL" sz="2800" smtClean="0">
                <a:cs typeface="Times New Roman" pitchFamily="18" charset="0"/>
              </a:rPr>
              <a:t> lepsze od macierzy obrotu</a:t>
            </a:r>
            <a:endParaRPr lang="pl-PL" altLang="pl-PL" sz="2800" smtClean="0">
              <a:solidFill>
                <a:srgbClr val="0070C0"/>
              </a:solidFill>
              <a:cs typeface="Times New Roman" pitchFamily="18" charset="0"/>
            </a:endParaRPr>
          </a:p>
          <a:p>
            <a:pPr marL="514350" indent="-514350">
              <a:buFont typeface="Calibri" pitchFamily="34" charset="0"/>
              <a:buAutoNum type="arabicPeriod"/>
            </a:pPr>
            <a:r>
              <a:rPr lang="pl-PL" altLang="pl-PL" sz="2800" smtClean="0">
                <a:cs typeface="Times New Roman" pitchFamily="18" charset="0"/>
              </a:rPr>
              <a:t>Reprezentacje obrotów – porównanie</a:t>
            </a:r>
            <a:br>
              <a:rPr lang="pl-PL" altLang="pl-PL" sz="2800" smtClean="0">
                <a:cs typeface="Times New Roman" pitchFamily="18" charset="0"/>
              </a:rPr>
            </a:br>
            <a:endParaRPr lang="pl-PL" altLang="pl-PL" sz="2800" smtClean="0">
              <a:cs typeface="Times New Roman" pitchFamily="18" charset="0"/>
            </a:endParaRPr>
          </a:p>
          <a:p>
            <a:pPr marL="514350" indent="-514350">
              <a:buFont typeface="Calibri" pitchFamily="34" charset="0"/>
              <a:buAutoNum type="arabicPeriod"/>
            </a:pPr>
            <a:r>
              <a:rPr lang="pl-PL" altLang="pl-PL" sz="2800" smtClean="0">
                <a:cs typeface="Times New Roman" pitchFamily="18" charset="0"/>
              </a:rPr>
              <a:t>Wykrywanie zderzeń dowolnych brył, siatek (trójkąty)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pl-PL" altLang="pl-PL" sz="2800" smtClean="0">
                <a:cs typeface="Times New Roman" pitchFamily="18" charset="0"/>
              </a:rPr>
              <a:t>Idee: </a:t>
            </a:r>
            <a:r>
              <a:rPr lang="pl-PL" altLang="pl-PL" sz="2800" smtClean="0">
                <a:solidFill>
                  <a:srgbClr val="0070C0"/>
                </a:solidFill>
                <a:cs typeface="Times New Roman" pitchFamily="18" charset="0"/>
              </a:rPr>
              <a:t>otoczka wypukła</a:t>
            </a:r>
            <a:r>
              <a:rPr lang="pl-PL" altLang="pl-PL" sz="2800" smtClean="0">
                <a:cs typeface="Times New Roman" pitchFamily="18" charset="0"/>
              </a:rPr>
              <a:t>, </a:t>
            </a:r>
            <a:r>
              <a:rPr lang="pl-PL" altLang="pl-PL" sz="2800" smtClean="0">
                <a:solidFill>
                  <a:srgbClr val="0070C0"/>
                </a:solidFill>
                <a:cs typeface="Times New Roman" pitchFamily="18" charset="0"/>
              </a:rPr>
              <a:t>hierarchiczna dekompozycja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pl-PL" altLang="pl-PL" sz="2800" smtClean="0">
                <a:cs typeface="Times New Roman" pitchFamily="18" charset="0"/>
              </a:rPr>
              <a:t>Obszary ograniczające: </a:t>
            </a:r>
            <a:r>
              <a:rPr lang="pl-PL" altLang="pl-PL" sz="2800" smtClean="0">
                <a:solidFill>
                  <a:srgbClr val="0070C0"/>
                </a:solidFill>
                <a:cs typeface="Times New Roman" pitchFamily="18" charset="0"/>
              </a:rPr>
              <a:t>BS</a:t>
            </a:r>
            <a:r>
              <a:rPr lang="pl-PL" altLang="pl-PL" sz="2800" smtClean="0">
                <a:cs typeface="Times New Roman" pitchFamily="18" charset="0"/>
              </a:rPr>
              <a:t>, </a:t>
            </a:r>
            <a:r>
              <a:rPr lang="pl-PL" altLang="pl-PL" sz="2800" smtClean="0">
                <a:solidFill>
                  <a:srgbClr val="0070C0"/>
                </a:solidFill>
                <a:cs typeface="Times New Roman" pitchFamily="18" charset="0"/>
              </a:rPr>
              <a:t>AABB</a:t>
            </a:r>
            <a:r>
              <a:rPr lang="pl-PL" altLang="pl-PL" sz="2800" smtClean="0">
                <a:cs typeface="Times New Roman" pitchFamily="18" charset="0"/>
              </a:rPr>
              <a:t>, </a:t>
            </a:r>
            <a:r>
              <a:rPr lang="pl-PL" altLang="pl-PL" sz="2800" smtClean="0">
                <a:solidFill>
                  <a:srgbClr val="0070C0"/>
                </a:solidFill>
                <a:cs typeface="Times New Roman" pitchFamily="18" charset="0"/>
              </a:rPr>
              <a:t>OBB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pl-PL" altLang="pl-PL" sz="2800" smtClean="0">
                <a:cs typeface="Times New Roman" pitchFamily="18" charset="0"/>
              </a:rPr>
              <a:t>Jak wykryć kolizję dwóch wypukłych brył sztywnych?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pl-PL" altLang="pl-PL" sz="2800" smtClean="0">
                <a:cs typeface="Times New Roman" pitchFamily="18" charset="0"/>
              </a:rPr>
              <a:t>Wyznaczanie przekroju prostopadłościanów OBB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pl-PL" altLang="pl-PL" sz="2800" smtClean="0">
                <a:cs typeface="Times New Roman" pitchFamily="18" charset="0"/>
              </a:rPr>
              <a:t>Metoda </a:t>
            </a:r>
            <a:r>
              <a:rPr lang="pl-PL" altLang="pl-PL" sz="2800" smtClean="0">
                <a:solidFill>
                  <a:srgbClr val="0070C0"/>
                </a:solidFill>
                <a:cs typeface="Times New Roman" pitchFamily="18" charset="0"/>
              </a:rPr>
              <a:t>GJK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mtClean="0"/>
              <a:t>Kwaterniony </a:t>
            </a:r>
            <a:r>
              <a:rPr lang="pl-PL" altLang="pl-PL" smtClean="0">
                <a:solidFill>
                  <a:srgbClr val="0070C0"/>
                </a:solidFill>
              </a:rPr>
              <a:t>jednostkowe</a:t>
            </a:r>
          </a:p>
        </p:txBody>
      </p:sp>
      <p:sp>
        <p:nvSpPr>
          <p:cNvPr id="31747" name="Symbol zastępczy zawartości 6"/>
          <p:cNvSpPr>
            <a:spLocks noGrp="1"/>
          </p:cNvSpPr>
          <p:nvPr>
            <p:ph idx="1"/>
          </p:nvPr>
        </p:nvSpPr>
        <p:spPr>
          <a:xfrm>
            <a:off x="571500" y="1571625"/>
            <a:ext cx="8229600" cy="5000625"/>
          </a:xfrm>
        </p:spPr>
        <p:txBody>
          <a:bodyPr/>
          <a:lstStyle/>
          <a:p>
            <a:r>
              <a:rPr lang="pl-PL" altLang="pl-PL" smtClean="0"/>
              <a:t>Kwaternion jednostkowy jest równoważny</a:t>
            </a:r>
            <a:br>
              <a:rPr lang="pl-PL" altLang="pl-PL" smtClean="0"/>
            </a:br>
            <a:r>
              <a:rPr lang="pl-PL" altLang="pl-PL" smtClean="0"/>
              <a:t>macierzy obrotu (ortonormalna):</a:t>
            </a:r>
          </a:p>
          <a:p>
            <a:endParaRPr lang="pl-PL" altLang="pl-PL" smtClean="0"/>
          </a:p>
          <a:p>
            <a:endParaRPr lang="pl-PL" altLang="pl-PL" smtClean="0"/>
          </a:p>
          <a:p>
            <a:r>
              <a:rPr lang="pl-PL" altLang="pl-PL" smtClean="0"/>
              <a:t>Konwersja kwaternionu na macierz </a:t>
            </a:r>
            <a:br>
              <a:rPr lang="pl-PL" altLang="pl-PL" smtClean="0"/>
            </a:br>
            <a:r>
              <a:rPr lang="pl-PL" altLang="pl-PL" smtClean="0"/>
              <a:t>(konieczna np. do OpenGL):</a:t>
            </a:r>
          </a:p>
        </p:txBody>
      </p:sp>
      <p:sp>
        <p:nvSpPr>
          <p:cNvPr id="31748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3174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31750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31751" name="Rectangle 12"/>
          <p:cNvSpPr>
            <a:spLocks noChangeArrowheads="1"/>
          </p:cNvSpPr>
          <p:nvPr/>
        </p:nvSpPr>
        <p:spPr bwMode="auto">
          <a:xfrm>
            <a:off x="0" y="62865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31752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3175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3175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31755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3175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31757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317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3175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3176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31761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3176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3176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3176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pic>
        <p:nvPicPr>
          <p:cNvPr id="31765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8875" y="2928938"/>
            <a:ext cx="1428750" cy="46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6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31767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pic>
        <p:nvPicPr>
          <p:cNvPr id="31768" name="Picture 7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7875" y="2928938"/>
            <a:ext cx="474663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69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pic>
        <p:nvPicPr>
          <p:cNvPr id="31770" name="Picture 9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688" y="5143500"/>
            <a:ext cx="7331075" cy="121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mtClean="0"/>
              <a:t>Pochodna kwaternionu</a:t>
            </a:r>
          </a:p>
        </p:txBody>
      </p:sp>
      <p:sp>
        <p:nvSpPr>
          <p:cNvPr id="32771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828800"/>
          </a:xfrm>
        </p:spPr>
        <p:txBody>
          <a:bodyPr/>
          <a:lstStyle/>
          <a:p>
            <a:r>
              <a:rPr lang="pl-PL" altLang="pl-PL" smtClean="0"/>
              <a:t>Chcemy za pomocą kwaternionów </a:t>
            </a:r>
            <a:br>
              <a:rPr lang="pl-PL" altLang="pl-PL" smtClean="0"/>
            </a:br>
            <a:r>
              <a:rPr lang="pl-PL" altLang="pl-PL" smtClean="0"/>
              <a:t>zapisać równanie ruchu</a:t>
            </a:r>
          </a:p>
        </p:txBody>
      </p:sp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32773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3277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pic>
        <p:nvPicPr>
          <p:cNvPr id="32775" name="Picture 1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0" y="3000375"/>
            <a:ext cx="2143125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6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pic>
        <p:nvPicPr>
          <p:cNvPr id="32777" name="Picture 1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7313" y="3786188"/>
            <a:ext cx="6192837" cy="642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8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pic>
        <p:nvPicPr>
          <p:cNvPr id="32779" name="Picture 1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0" y="4643438"/>
            <a:ext cx="678815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80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32781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21" name="Prostokąt 20"/>
          <p:cNvSpPr/>
          <p:nvPr/>
        </p:nvSpPr>
        <p:spPr>
          <a:xfrm>
            <a:off x="827584" y="5643563"/>
            <a:ext cx="2815729" cy="92868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32784" name="pole tekstowe 21"/>
          <p:cNvSpPr txBox="1">
            <a:spLocks noChangeArrowheads="1"/>
          </p:cNvSpPr>
          <p:nvPr/>
        </p:nvSpPr>
        <p:spPr bwMode="auto">
          <a:xfrm>
            <a:off x="3923928" y="5733256"/>
            <a:ext cx="495520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pl-PL" altLang="pl-PL" dirty="0"/>
              <a:t>Nowe równanie </a:t>
            </a:r>
            <a:r>
              <a:rPr lang="pl-PL" altLang="pl-PL" dirty="0" smtClean="0"/>
              <a:t>(równoważne macierzowemu)</a:t>
            </a:r>
            <a:endParaRPr lang="pl-PL" altLang="pl-PL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pole tekstowe 17"/>
              <p:cNvSpPr txBox="1"/>
              <p:nvPr/>
            </p:nvSpPr>
            <p:spPr>
              <a:xfrm>
                <a:off x="827584" y="5702350"/>
                <a:ext cx="2835905" cy="8621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̇"/>
                          <m:ctrlPr>
                            <a:rPr lang="pl-PL" sz="2400" b="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pl-PL" sz="2400" b="0" i="1" smtClean="0">
                              <a:latin typeface="Cambria Math"/>
                            </a:rPr>
                            <m:t>𝑞</m:t>
                          </m:r>
                        </m:e>
                      </m:acc>
                      <m:d>
                        <m:dPr>
                          <m:ctrlPr>
                            <a:rPr lang="pl-PL" sz="24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pl-PL" sz="2400" b="0" i="1" smtClean="0">
                              <a:latin typeface="Cambria Math"/>
                            </a:rPr>
                            <m:t>𝑡</m:t>
                          </m:r>
                        </m:e>
                      </m:d>
                      <m:r>
                        <a:rPr lang="pl-PL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pl-PL" sz="24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l-PL" sz="24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pl-PL" sz="24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acc>
                        <m:accPr>
                          <m:chr m:val="⃗"/>
                          <m:ctrlPr>
                            <a:rPr lang="pl-PL" sz="2400" b="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pl-PL" sz="2400" b="0" i="1" smtClean="0">
                              <a:latin typeface="Cambria Math"/>
                              <a:ea typeface="Cambria Math"/>
                            </a:rPr>
                            <m:t>𝜔</m:t>
                          </m:r>
                        </m:e>
                      </m:acc>
                      <m:d>
                        <m:dPr>
                          <m:ctrlPr>
                            <a:rPr lang="pl-PL" sz="24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pl-PL" sz="2400" b="0" i="1" smtClean="0">
                              <a:latin typeface="Cambria Math"/>
                            </a:rPr>
                            <m:t>𝑡</m:t>
                          </m:r>
                        </m:e>
                      </m:d>
                      <m:r>
                        <a:rPr lang="pl-PL" sz="2400" b="0" i="1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pl-PL" sz="2400" b="0" i="1" smtClean="0">
                          <a:latin typeface="Cambria Math"/>
                        </a:rPr>
                        <m:t>𝑞</m:t>
                      </m:r>
                      <m:d>
                        <m:dPr>
                          <m:ctrlPr>
                            <a:rPr lang="pl-PL" sz="24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pl-PL" sz="2400" b="0" i="1" smtClean="0">
                              <a:latin typeface="Cambria Math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 lang="pl-PL" sz="2400" dirty="0"/>
              </a:p>
            </p:txBody>
          </p:sp>
        </mc:Choice>
        <mc:Fallback xmlns="">
          <p:sp>
            <p:nvSpPr>
              <p:cNvPr id="18" name="pole tekstowe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584" y="5702350"/>
                <a:ext cx="2835905" cy="86218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pole tekstowe 18"/>
              <p:cNvSpPr txBox="1"/>
              <p:nvPr/>
            </p:nvSpPr>
            <p:spPr>
              <a:xfrm>
                <a:off x="4972144" y="6093296"/>
                <a:ext cx="2606098" cy="47320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̇"/>
                          <m:ctrlPr>
                            <a:rPr lang="pl-PL" sz="24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pl-PL" sz="2400" b="1" i="1" smtClean="0">
                              <a:latin typeface="Cambria Math"/>
                            </a:rPr>
                            <m:t>𝑹</m:t>
                          </m:r>
                        </m:e>
                      </m:acc>
                      <m:d>
                        <m:dPr>
                          <m:ctrlPr>
                            <a:rPr lang="pl-PL" sz="24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pl-PL" sz="2400" b="0" i="1" smtClean="0">
                              <a:latin typeface="Cambria Math"/>
                            </a:rPr>
                            <m:t>𝑡</m:t>
                          </m:r>
                        </m:e>
                      </m:d>
                      <m:r>
                        <a:rPr lang="pl-PL" sz="24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pl-PL" sz="2400" b="0" i="1" smtClean="0">
                              <a:latin typeface="Cambria Math"/>
                            </a:rPr>
                          </m:ctrlPr>
                        </m:sSupPr>
                        <m:e>
                          <m:acc>
                            <m:accPr>
                              <m:chr m:val="⃗"/>
                              <m:ctrlPr>
                                <a:rPr lang="pl-PL" sz="2400" b="0" i="1" smtClean="0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pl-PL" sz="2400" b="0" i="1" smtClean="0">
                                  <a:latin typeface="Cambria Math"/>
                                  <a:ea typeface="Cambria Math"/>
                                </a:rPr>
                                <m:t>𝜔</m:t>
                              </m:r>
                            </m:e>
                          </m:acc>
                        </m:e>
                        <m:sup>
                          <m:r>
                            <a:rPr lang="pl-PL" sz="2400" b="0" i="1" smtClean="0">
                              <a:latin typeface="Cambria Math"/>
                            </a:rPr>
                            <m:t>∗</m:t>
                          </m:r>
                        </m:sup>
                      </m:sSup>
                      <m:d>
                        <m:dPr>
                          <m:ctrlPr>
                            <a:rPr lang="pl-PL" sz="24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pl-PL" sz="2400" b="0" i="1" smtClean="0">
                              <a:latin typeface="Cambria Math"/>
                            </a:rPr>
                            <m:t>𝑡</m:t>
                          </m:r>
                        </m:e>
                      </m:d>
                      <m:r>
                        <a:rPr lang="pl-PL" sz="2400" b="1" i="1" smtClean="0">
                          <a:latin typeface="Cambria Math"/>
                        </a:rPr>
                        <m:t>𝑹</m:t>
                      </m:r>
                      <m:r>
                        <a:rPr lang="pl-PL" sz="2400" b="0" i="1" smtClean="0">
                          <a:latin typeface="Cambria Math"/>
                        </a:rPr>
                        <m:t>(</m:t>
                      </m:r>
                      <m:r>
                        <a:rPr lang="pl-PL" sz="2400" b="0" i="1" smtClean="0">
                          <a:latin typeface="Cambria Math"/>
                        </a:rPr>
                        <m:t>𝑡</m:t>
                      </m:r>
                      <m:r>
                        <a:rPr lang="pl-PL" sz="24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pl-PL" sz="2400" dirty="0"/>
              </a:p>
            </p:txBody>
          </p:sp>
        </mc:Choice>
        <mc:Fallback xmlns="">
          <p:sp>
            <p:nvSpPr>
              <p:cNvPr id="19" name="pole tekstowe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2144" y="6093296"/>
                <a:ext cx="2606098" cy="473206"/>
              </a:xfrm>
              <a:prstGeom prst="rect">
                <a:avLst/>
              </a:prstGeom>
              <a:blipFill rotWithShape="1">
                <a:blip r:embed="rId6"/>
                <a:stretch>
                  <a:fillRect t="-1299" b="-20779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mtClean="0"/>
              <a:t>Równanie ruchu obrotowego</a:t>
            </a:r>
          </a:p>
        </p:txBody>
      </p:sp>
      <p:sp>
        <p:nvSpPr>
          <p:cNvPr id="2253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2253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2253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22535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2253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2253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2253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22539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2254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22541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2254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21" name="Prostokąt 20"/>
          <p:cNvSpPr/>
          <p:nvPr/>
        </p:nvSpPr>
        <p:spPr>
          <a:xfrm>
            <a:off x="1475656" y="2714625"/>
            <a:ext cx="6408712" cy="208252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pole tekstowe 2"/>
              <p:cNvSpPr txBox="1"/>
              <p:nvPr/>
            </p:nvSpPr>
            <p:spPr>
              <a:xfrm>
                <a:off x="1558974" y="2852936"/>
                <a:ext cx="6240363" cy="68935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̇"/>
                          <m:ctrlPr>
                            <a:rPr lang="pl-PL" sz="3200" i="1" smtClean="0">
                              <a:latin typeface="Cambria Math"/>
                            </a:rPr>
                          </m:ctrlPr>
                        </m:accPr>
                        <m:e>
                          <m:acc>
                            <m:accPr>
                              <m:chr m:val="⃗"/>
                              <m:ctrlPr>
                                <a:rPr lang="pl-PL" sz="3200" i="1" smtClean="0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pl-PL" sz="3200" i="1" smtClean="0">
                                  <a:latin typeface="Cambria Math"/>
                                  <a:ea typeface="Cambria Math"/>
                                </a:rPr>
                                <m:t>𝜔</m:t>
                              </m:r>
                            </m:e>
                          </m:acc>
                        </m:e>
                      </m:acc>
                      <m:d>
                        <m:dPr>
                          <m:ctrlPr>
                            <a:rPr lang="pl-PL" sz="32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pl-PL" sz="3200" b="0" i="1" smtClean="0">
                              <a:latin typeface="Cambria Math"/>
                            </a:rPr>
                            <m:t>𝑡</m:t>
                          </m:r>
                        </m:e>
                      </m:d>
                      <m:r>
                        <a:rPr lang="pl-PL" sz="32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pl-PL" sz="3200" i="1" smtClean="0">
                              <a:latin typeface="Cambria Math"/>
                            </a:rPr>
                          </m:ctrlPr>
                        </m:sSupPr>
                        <m:e>
                          <m:acc>
                            <m:accPr>
                              <m:chr m:val="̂"/>
                              <m:ctrlPr>
                                <a:rPr lang="pl-PL" sz="3200" b="0" i="1" smtClean="0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pl-PL" sz="3200" b="0" i="1" smtClean="0">
                                  <a:latin typeface="Cambria Math"/>
                                </a:rPr>
                                <m:t>𝐼</m:t>
                              </m:r>
                            </m:e>
                          </m:acc>
                        </m:e>
                        <m:sup>
                          <m:r>
                            <a:rPr lang="pl-PL" sz="3200" b="0" i="1" smtClean="0">
                              <a:latin typeface="Cambria Math"/>
                            </a:rPr>
                            <m:t>−1</m:t>
                          </m:r>
                        </m:sup>
                      </m:sSup>
                      <m:d>
                        <m:dPr>
                          <m:ctrlPr>
                            <a:rPr lang="pl-PL" sz="3200" i="1" smtClean="0">
                              <a:latin typeface="Cambria Math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pl-PL" sz="3200" i="1" smtClean="0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pl-PL" sz="3200" b="0" i="1" smtClean="0">
                                  <a:latin typeface="Cambria Math"/>
                                </a:rPr>
                                <m:t>𝑀</m:t>
                              </m:r>
                            </m:e>
                          </m:acc>
                          <m:d>
                            <m:dPr>
                              <m:ctrlPr>
                                <a:rPr lang="pl-PL" sz="32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pl-PL" sz="3200" b="0" i="1" smtClean="0">
                                  <a:latin typeface="Cambria Math"/>
                                </a:rPr>
                                <m:t>𝑡</m:t>
                              </m:r>
                            </m:e>
                          </m:d>
                          <m:r>
                            <a:rPr lang="pl-PL" sz="3200" b="0" i="1" smtClean="0">
                              <a:latin typeface="Cambria Math"/>
                            </a:rPr>
                            <m:t>−</m:t>
                          </m:r>
                          <m:acc>
                            <m:accPr>
                              <m:chr m:val="⃗"/>
                              <m:ctrlPr>
                                <a:rPr lang="pl-PL" sz="3200" b="0" i="1" smtClean="0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pl-PL" sz="3200" b="0" i="1" smtClean="0">
                                  <a:latin typeface="Cambria Math"/>
                                  <a:ea typeface="Cambria Math"/>
                                </a:rPr>
                                <m:t>𝜔</m:t>
                              </m:r>
                            </m:e>
                          </m:acc>
                          <m:r>
                            <a:rPr lang="pl-PL" sz="3200" b="0" i="1" smtClean="0">
                              <a:latin typeface="Cambria Math"/>
                            </a:rPr>
                            <m:t>(</m:t>
                          </m:r>
                          <m:r>
                            <a:rPr lang="pl-PL" sz="3200" b="0" i="1" smtClean="0">
                              <a:latin typeface="Cambria Math"/>
                            </a:rPr>
                            <m:t>𝑡</m:t>
                          </m:r>
                          <m:r>
                            <a:rPr lang="pl-PL" sz="3200" b="0" i="1" smtClean="0">
                              <a:latin typeface="Cambria Math"/>
                            </a:rPr>
                            <m:t>)×</m:t>
                          </m:r>
                          <m:acc>
                            <m:accPr>
                              <m:chr m:val="̂"/>
                              <m:ctrlPr>
                                <a:rPr lang="pl-PL" sz="3200" i="1" smtClean="0">
                                  <a:latin typeface="Cambria Math"/>
                                  <a:ea typeface="Cambria Math"/>
                                </a:rPr>
                              </m:ctrlPr>
                            </m:accPr>
                            <m:e>
                              <m:r>
                                <a:rPr lang="pl-PL" sz="3200" b="0" i="1" smtClean="0">
                                  <a:latin typeface="Cambria Math"/>
                                  <a:ea typeface="Cambria Math"/>
                                </a:rPr>
                                <m:t>𝐼</m:t>
                              </m:r>
                            </m:e>
                          </m:acc>
                          <m:acc>
                            <m:accPr>
                              <m:chr m:val="⃗"/>
                              <m:ctrlPr>
                                <a:rPr lang="pl-PL" sz="3200" b="0" i="1" smtClean="0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pl-PL" sz="3200" b="0" i="1" smtClean="0">
                                  <a:latin typeface="Cambria Math"/>
                                  <a:ea typeface="Cambria Math"/>
                                </a:rPr>
                                <m:t>𝜔</m:t>
                              </m:r>
                            </m:e>
                          </m:acc>
                          <m:r>
                            <a:rPr lang="pl-PL" sz="3200" b="0" i="1" smtClean="0">
                              <a:latin typeface="Cambria Math"/>
                            </a:rPr>
                            <m:t>(</m:t>
                          </m:r>
                          <m:r>
                            <a:rPr lang="pl-PL" sz="3200" b="0" i="1" smtClean="0">
                              <a:latin typeface="Cambria Math"/>
                            </a:rPr>
                            <m:t>𝑡</m:t>
                          </m:r>
                          <m:r>
                            <a:rPr lang="pl-PL" sz="3200" b="0" i="1" smtClean="0">
                              <a:latin typeface="Cambria Math"/>
                            </a:rPr>
                            <m:t>)</m:t>
                          </m:r>
                        </m:e>
                      </m:d>
                    </m:oMath>
                  </m:oMathPara>
                </a14:m>
                <a:endParaRPr lang="pl-PL" sz="3200" dirty="0"/>
              </a:p>
            </p:txBody>
          </p:sp>
        </mc:Choice>
        <mc:Fallback xmlns="">
          <p:sp>
            <p:nvSpPr>
              <p:cNvPr id="3" name="pole tekstow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58974" y="2852936"/>
                <a:ext cx="6240363" cy="689356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pole tekstowe 4"/>
              <p:cNvSpPr txBox="1"/>
              <p:nvPr/>
            </p:nvSpPr>
            <p:spPr>
              <a:xfrm>
                <a:off x="2817964" y="3611872"/>
                <a:ext cx="3724096" cy="101431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̇"/>
                          <m:ctrlPr>
                            <a:rPr lang="pl-PL" sz="3200" b="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pl-PL" sz="3200" b="0" i="1" smtClean="0">
                              <a:latin typeface="Cambria Math"/>
                            </a:rPr>
                            <m:t>𝑞</m:t>
                          </m:r>
                        </m:e>
                      </m:acc>
                      <m:d>
                        <m:dPr>
                          <m:ctrlPr>
                            <a:rPr lang="pl-PL" sz="32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pl-PL" sz="3200" b="0" i="1" smtClean="0">
                              <a:latin typeface="Cambria Math"/>
                            </a:rPr>
                            <m:t>𝑡</m:t>
                          </m:r>
                        </m:e>
                      </m:d>
                      <m:r>
                        <a:rPr lang="pl-PL" sz="32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pl-PL" sz="32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l-PL" sz="32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pl-PL" sz="32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acc>
                        <m:accPr>
                          <m:chr m:val="⃗"/>
                          <m:ctrlPr>
                            <a:rPr lang="pl-PL" sz="3200" b="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pl-PL" sz="3200" b="0" i="1" smtClean="0">
                              <a:latin typeface="Cambria Math"/>
                              <a:ea typeface="Cambria Math"/>
                            </a:rPr>
                            <m:t>𝜔</m:t>
                          </m:r>
                        </m:e>
                      </m:acc>
                      <m:d>
                        <m:dPr>
                          <m:ctrlPr>
                            <a:rPr lang="pl-PL" sz="32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pl-PL" sz="3200" b="0" i="1" smtClean="0">
                              <a:latin typeface="Cambria Math"/>
                            </a:rPr>
                            <m:t>𝑡</m:t>
                          </m:r>
                        </m:e>
                      </m:d>
                      <m:r>
                        <a:rPr lang="pl-PL" sz="3200" b="0" i="1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pl-PL" sz="3200" b="0" i="1" smtClean="0">
                          <a:latin typeface="Cambria Math"/>
                        </a:rPr>
                        <m:t>𝑞</m:t>
                      </m:r>
                      <m:d>
                        <m:dPr>
                          <m:ctrlPr>
                            <a:rPr lang="pl-PL" sz="32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pl-PL" sz="3200" b="0" i="1" smtClean="0">
                              <a:latin typeface="Cambria Math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 lang="pl-PL" sz="3200" dirty="0"/>
              </a:p>
            </p:txBody>
          </p:sp>
        </mc:Choice>
        <mc:Fallback xmlns="">
          <p:sp>
            <p:nvSpPr>
              <p:cNvPr id="5" name="pole tekstow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7964" y="3611872"/>
                <a:ext cx="3724096" cy="101431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31401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mtClean="0"/>
              <a:t>Reprezentacje obrotów</a:t>
            </a:r>
          </a:p>
        </p:txBody>
      </p:sp>
      <p:sp>
        <p:nvSpPr>
          <p:cNvPr id="33795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43488"/>
          </a:xfrm>
        </p:spPr>
        <p:txBody>
          <a:bodyPr/>
          <a:lstStyle/>
          <a:p>
            <a:r>
              <a:rPr lang="pl-PL" altLang="pl-PL" smtClean="0"/>
              <a:t>Kąty Eulera (3 liczby)</a:t>
            </a:r>
          </a:p>
          <a:p>
            <a:r>
              <a:rPr lang="pl-PL" altLang="pl-PL" smtClean="0"/>
              <a:t>Macierze obrotu (9 liczb)</a:t>
            </a:r>
          </a:p>
          <a:p>
            <a:r>
              <a:rPr lang="pl-PL" altLang="pl-PL" smtClean="0"/>
              <a:t>Kwaterniony (4 liczby)</a:t>
            </a:r>
          </a:p>
          <a:p>
            <a:endParaRPr lang="pl-PL" altLang="pl-PL" sz="2000" smtClean="0"/>
          </a:p>
          <a:p>
            <a:r>
              <a:rPr lang="pl-PL" altLang="pl-PL" smtClean="0"/>
              <a:t>Wady i zalety</a:t>
            </a:r>
          </a:p>
          <a:p>
            <a:pPr lvl="1"/>
            <a:r>
              <a:rPr lang="pl-PL" altLang="pl-PL" smtClean="0"/>
              <a:t>efekt przegubowy (</a:t>
            </a:r>
            <a:r>
              <a:rPr lang="pl-PL" altLang="pl-PL" i="1" smtClean="0"/>
              <a:t>gimbal lock</a:t>
            </a:r>
            <a:r>
              <a:rPr lang="pl-PL" altLang="pl-PL" smtClean="0"/>
              <a:t>)</a:t>
            </a:r>
          </a:p>
          <a:p>
            <a:pPr lvl="1"/>
            <a:r>
              <a:rPr lang="pl-PL" altLang="pl-PL" smtClean="0"/>
              <a:t>interpolacja</a:t>
            </a:r>
          </a:p>
          <a:p>
            <a:pPr lvl="1"/>
            <a:r>
              <a:rPr lang="pl-PL" altLang="pl-PL" smtClean="0"/>
              <a:t>Ilość zajmowanej pamięci</a:t>
            </a:r>
          </a:p>
          <a:p>
            <a:pPr lvl="1"/>
            <a:r>
              <a:rPr lang="pl-PL" altLang="pl-PL" smtClean="0">
                <a:solidFill>
                  <a:srgbClr val="0070C0"/>
                </a:solidFill>
              </a:rPr>
              <a:t>łatwość renormalizacji</a:t>
            </a:r>
            <a:r>
              <a:rPr lang="pl-PL" altLang="pl-PL" smtClean="0"/>
              <a:t> (vs. koszt ortogonalizacji)</a:t>
            </a:r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33797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33798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33799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33800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33801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33802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altLang="pl-PL" smtClean="0"/>
              <a:t>Koncepcja bryły sztywnej</a:t>
            </a:r>
          </a:p>
        </p:txBody>
      </p:sp>
      <p:sp>
        <p:nvSpPr>
          <p:cNvPr id="7171" name="Symbol zastępczy zawartości 2"/>
          <p:cNvSpPr>
            <a:spLocks noGrp="1"/>
          </p:cNvSpPr>
          <p:nvPr>
            <p:ph idx="1"/>
          </p:nvPr>
        </p:nvSpPr>
        <p:spPr>
          <a:xfrm>
            <a:off x="285750" y="2000250"/>
            <a:ext cx="8501063" cy="1000125"/>
          </a:xfrm>
        </p:spPr>
        <p:txBody>
          <a:bodyPr/>
          <a:lstStyle/>
          <a:p>
            <a:pPr eaLnBrk="1" hangingPunct="1"/>
            <a:r>
              <a:rPr lang="pl-PL" altLang="pl-PL" sz="2800" smtClean="0"/>
              <a:t>Ciała rozciągłe zbudowane z punktów materialnych </a:t>
            </a:r>
            <a:br>
              <a:rPr lang="pl-PL" altLang="pl-PL" sz="2800" smtClean="0"/>
            </a:br>
            <a:r>
              <a:rPr lang="pl-PL" altLang="pl-PL" sz="2800" smtClean="0"/>
              <a:t>(np. tkaninę lub sześcian) – odkształcenia, drgania</a:t>
            </a:r>
            <a:endParaRPr lang="pl-PL" altLang="pl-PL" sz="28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Symbol zastępczy zawartości 2"/>
          <p:cNvSpPr txBox="1">
            <a:spLocks/>
          </p:cNvSpPr>
          <p:nvPr/>
        </p:nvSpPr>
        <p:spPr bwMode="auto">
          <a:xfrm>
            <a:off x="285750" y="3214688"/>
            <a:ext cx="8858250" cy="1357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pl-PL" sz="2800" dirty="0">
                <a:solidFill>
                  <a:srgbClr val="0070C0"/>
                </a:solidFill>
                <a:latin typeface="+mn-lt"/>
              </a:rPr>
              <a:t>Bryła sztywna</a:t>
            </a:r>
            <a:r>
              <a:rPr lang="pl-PL" sz="2800" dirty="0">
                <a:latin typeface="+mn-lt"/>
              </a:rPr>
              <a:t> = obiekt, który nie może zmieniać kształtu, zbiór punktów o stałych względnych położeniach</a:t>
            </a:r>
            <a:endParaRPr lang="pl-PL" sz="2800" dirty="0">
              <a:latin typeface="+mn-lt"/>
              <a:cs typeface="Times New Roman" pitchFamily="18" charset="0"/>
            </a:endParaRPr>
          </a:p>
        </p:txBody>
      </p:sp>
      <p:sp>
        <p:nvSpPr>
          <p:cNvPr id="14" name="Symbol zastępczy zawartości 2"/>
          <p:cNvSpPr txBox="1">
            <a:spLocks/>
          </p:cNvSpPr>
          <p:nvPr/>
        </p:nvSpPr>
        <p:spPr bwMode="auto">
          <a:xfrm>
            <a:off x="285750" y="4500563"/>
            <a:ext cx="8643938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pl-PL" altLang="pl-PL" sz="2800" dirty="0">
                <a:latin typeface="+mn-lt"/>
                <a:cs typeface="Times New Roman" pitchFamily="18" charset="0"/>
              </a:rPr>
              <a:t>Ruch postępowy i </a:t>
            </a:r>
            <a:r>
              <a:rPr lang="pl-PL" altLang="pl-PL" sz="2800" dirty="0">
                <a:solidFill>
                  <a:srgbClr val="0070C0"/>
                </a:solidFill>
                <a:latin typeface="+mn-lt"/>
                <a:cs typeface="Times New Roman" pitchFamily="18" charset="0"/>
              </a:rPr>
              <a:t>obroty</a:t>
            </a:r>
            <a:r>
              <a:rPr lang="pl-PL" altLang="pl-PL" sz="2800" dirty="0">
                <a:latin typeface="+mn-lt"/>
                <a:cs typeface="Times New Roman" pitchFamily="18" charset="0"/>
              </a:rPr>
              <a:t>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mtClean="0"/>
              <a:t>Środek masy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195" name="Symbol zastępczy zawartości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412776"/>
                <a:ext cx="8686800" cy="5400600"/>
              </a:xfrm>
            </p:spPr>
            <p:txBody>
              <a:bodyPr/>
              <a:lstStyle/>
              <a:p>
                <a:r>
                  <a:rPr lang="pl-PL" altLang="pl-PL" dirty="0" smtClean="0"/>
                  <a:t>Środek masy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l-PL" altLang="pl-PL" sz="2400" b="0" i="1" smtClean="0">
                              <a:latin typeface="Cambria Math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pl-PL" altLang="pl-PL" sz="2400" b="0" i="1" smtClean="0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pl-PL" altLang="pl-PL" sz="2400" b="0" i="1" smtClean="0">
                                  <a:latin typeface="Cambria Math"/>
                                </a:rPr>
                                <m:t>𝑅</m:t>
                              </m:r>
                            </m:e>
                          </m:acc>
                        </m:e>
                        <m:sub>
                          <m:r>
                            <a:rPr lang="pl-PL" altLang="pl-PL" sz="2400" b="0" i="1" smtClean="0">
                              <a:latin typeface="Cambria Math"/>
                            </a:rPr>
                            <m:t>ś</m:t>
                          </m:r>
                          <m:r>
                            <a:rPr lang="pl-PL" altLang="pl-PL" sz="2400" b="0" i="1" smtClean="0">
                              <a:latin typeface="Cambria Math"/>
                            </a:rPr>
                            <m:t>𝑚</m:t>
                          </m:r>
                        </m:sub>
                      </m:sSub>
                      <m:r>
                        <a:rPr lang="pl-PL" altLang="pl-PL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pl-PL" altLang="pl-PL" sz="2400" b="0" i="1" smtClean="0">
                              <a:latin typeface="Cambria Math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supHide m:val="on"/>
                              <m:ctrlPr>
                                <a:rPr lang="pl-PL" altLang="pl-PL" sz="2400" b="0" i="1" smtClean="0">
                                  <a:latin typeface="Cambria Math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7"/>
                                </m:rPr>
                                <a:rPr lang="pl-PL" altLang="pl-PL" sz="2400" b="0" i="1" smtClean="0">
                                  <a:latin typeface="Cambria Math"/>
                                </a:rPr>
                                <m:t>𝑖</m:t>
                              </m:r>
                            </m:sub>
                            <m:sup/>
                            <m:e>
                              <m:sSub>
                                <m:sSubPr>
                                  <m:ctrlPr>
                                    <a:rPr lang="pl-PL" altLang="pl-PL" sz="2400" b="0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pl-PL" altLang="pl-PL" sz="2400" b="0" i="1" smtClean="0">
                                      <a:latin typeface="Cambria Math"/>
                                    </a:rPr>
                                    <m:t>𝑚</m:t>
                                  </m:r>
                                </m:e>
                                <m:sub>
                                  <m:r>
                                    <a:rPr lang="pl-PL" altLang="pl-PL" sz="2400" b="0" i="1" smtClean="0">
                                      <a:latin typeface="Cambria Math"/>
                                    </a:rPr>
                                    <m:t>𝑖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pl-PL" altLang="pl-PL" sz="2400" b="0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⃗"/>
                                      <m:ctrlPr>
                                        <a:rPr lang="pl-PL" altLang="pl-PL" sz="2400" b="0" i="1" smtClean="0">
                                          <a:latin typeface="Cambria Math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pl-PL" altLang="pl-PL" sz="2400" b="0" i="1" smtClean="0">
                                          <a:latin typeface="Cambria Math"/>
                                        </a:rPr>
                                        <m:t>𝑟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pl-PL" altLang="pl-PL" sz="2400" b="0" i="1" smtClean="0">
                                      <a:latin typeface="Cambria Math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nary>
                        </m:num>
                        <m:den>
                          <m:nary>
                            <m:naryPr>
                              <m:chr m:val="∑"/>
                              <m:supHide m:val="on"/>
                              <m:ctrlPr>
                                <a:rPr lang="pl-PL" altLang="pl-PL" sz="2400" b="0" i="1" smtClean="0">
                                  <a:latin typeface="Cambria Math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7"/>
                                </m:rPr>
                                <a:rPr lang="pl-PL" altLang="pl-PL" sz="2400" b="0" i="1" smtClean="0">
                                  <a:latin typeface="Cambria Math"/>
                                </a:rPr>
                                <m:t>𝑖</m:t>
                              </m:r>
                            </m:sub>
                            <m:sup/>
                            <m:e>
                              <m:sSub>
                                <m:sSubPr>
                                  <m:ctrlPr>
                                    <a:rPr lang="pl-PL" altLang="pl-PL" sz="2400" b="0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pl-PL" altLang="pl-PL" sz="2400" b="0" i="1" smtClean="0">
                                      <a:latin typeface="Cambria Math"/>
                                    </a:rPr>
                                    <m:t>𝑚</m:t>
                                  </m:r>
                                </m:e>
                                <m:sub>
                                  <m:r>
                                    <a:rPr lang="pl-PL" altLang="pl-PL" sz="2400" b="0" i="1" smtClean="0">
                                      <a:latin typeface="Cambria Math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nary>
                        </m:den>
                      </m:f>
                      <m:r>
                        <a:rPr lang="pl-PL" altLang="pl-PL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pl-PL" altLang="pl-PL" sz="24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l-PL" altLang="pl-PL" sz="24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pl-PL" altLang="pl-PL" sz="2400" b="0" i="1" smtClean="0">
                              <a:latin typeface="Cambria Math"/>
                            </a:rPr>
                            <m:t>𝑀</m:t>
                          </m:r>
                        </m:den>
                      </m:f>
                      <m:nary>
                        <m:naryPr>
                          <m:chr m:val="∑"/>
                          <m:supHide m:val="on"/>
                          <m:ctrlPr>
                            <a:rPr lang="pl-PL" altLang="pl-PL" sz="2400" b="0" i="1" smtClean="0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pl-PL" altLang="pl-PL" sz="2400" b="0" i="1" smtClean="0">
                              <a:latin typeface="Cambria Math"/>
                            </a:rPr>
                            <m:t>𝑖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pl-PL" altLang="pl-PL" sz="24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pl-PL" altLang="pl-PL" sz="2400" b="0" i="1" smtClean="0">
                                  <a:latin typeface="Cambria Math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pl-PL" altLang="pl-PL" sz="2400" b="0" i="1" smtClean="0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  <m:sSub>
                            <m:sSubPr>
                              <m:ctrlPr>
                                <a:rPr lang="pl-PL" altLang="pl-PL" sz="24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pl-PL" altLang="pl-PL" sz="2400" b="0" i="1" smtClean="0"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pl-PL" altLang="pl-PL" sz="2400" b="0" i="1" smtClean="0">
                                      <a:latin typeface="Cambria Math"/>
                                    </a:rPr>
                                    <m:t>𝑟</m:t>
                                  </m:r>
                                </m:e>
                              </m:acc>
                            </m:e>
                            <m:sub>
                              <m:r>
                                <a:rPr lang="pl-PL" altLang="pl-PL" sz="2400" b="0" i="1" smtClean="0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pl-PL" altLang="pl-PL" sz="2800" dirty="0" smtClean="0"/>
              </a:p>
              <a:p>
                <a:endParaRPr lang="pl-PL" altLang="pl-PL" sz="800" dirty="0" smtClean="0"/>
              </a:p>
              <a:p>
                <a:r>
                  <a:rPr lang="pl-PL" altLang="pl-PL" dirty="0" smtClean="0"/>
                  <a:t>Prędkość środka masy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l-PL" altLang="pl-PL" sz="2400" b="0" i="1" smtClean="0">
                              <a:latin typeface="Cambria Math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pl-PL" altLang="pl-PL" sz="2400" b="0" i="1" smtClean="0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pl-PL" altLang="pl-PL" sz="2400" b="0" i="1" smtClean="0">
                                  <a:latin typeface="Cambria Math"/>
                                </a:rPr>
                                <m:t>𝑉</m:t>
                              </m:r>
                            </m:e>
                          </m:acc>
                        </m:e>
                        <m:sub>
                          <m:r>
                            <a:rPr lang="pl-PL" altLang="pl-PL" sz="2400" b="0" i="1" smtClean="0">
                              <a:latin typeface="Cambria Math"/>
                            </a:rPr>
                            <m:t>ś</m:t>
                          </m:r>
                          <m:r>
                            <a:rPr lang="pl-PL" altLang="pl-PL" sz="2400" b="0" i="1" smtClean="0">
                              <a:latin typeface="Cambria Math"/>
                            </a:rPr>
                            <m:t>𝑚</m:t>
                          </m:r>
                        </m:sub>
                      </m:sSub>
                      <m:r>
                        <a:rPr lang="pl-PL" altLang="pl-PL" sz="2400" b="0" i="1" smtClean="0">
                          <a:latin typeface="Cambria Math"/>
                        </a:rPr>
                        <m:t>=</m:t>
                      </m:r>
                      <m:acc>
                        <m:accPr>
                          <m:chr m:val="̇"/>
                          <m:ctrlPr>
                            <a:rPr lang="pl-PL" altLang="pl-PL" sz="2400" b="0" i="1" smtClean="0">
                              <a:latin typeface="Cambria Math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pl-PL" altLang="pl-PL" sz="24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pl-PL" altLang="pl-PL" sz="2400" b="0" i="1" smtClean="0"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pl-PL" altLang="pl-PL" sz="2400" b="0" i="1" smtClean="0">
                                      <a:latin typeface="Cambria Math"/>
                                    </a:rPr>
                                    <m:t>𝑅</m:t>
                                  </m:r>
                                </m:e>
                              </m:acc>
                            </m:e>
                            <m:sub>
                              <m:r>
                                <a:rPr lang="pl-PL" altLang="pl-PL" sz="2400" b="0" i="1" smtClean="0">
                                  <a:latin typeface="Cambria Math"/>
                                </a:rPr>
                                <m:t>ś</m:t>
                              </m:r>
                              <m:r>
                                <a:rPr lang="pl-PL" altLang="pl-PL" sz="2400" b="0" i="1" smtClean="0">
                                  <a:latin typeface="Cambria Math"/>
                                </a:rPr>
                                <m:t>𝑚</m:t>
                              </m:r>
                            </m:sub>
                          </m:sSub>
                        </m:e>
                      </m:acc>
                      <m:r>
                        <a:rPr lang="pl-PL" altLang="pl-PL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pl-PL" altLang="pl-PL" sz="24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l-PL" altLang="pl-PL" sz="24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pl-PL" altLang="pl-PL" sz="2400" b="0" i="1" smtClean="0">
                              <a:latin typeface="Cambria Math"/>
                            </a:rPr>
                            <m:t>𝑀</m:t>
                          </m:r>
                        </m:den>
                      </m:f>
                      <m:nary>
                        <m:naryPr>
                          <m:chr m:val="∑"/>
                          <m:supHide m:val="on"/>
                          <m:ctrlPr>
                            <a:rPr lang="pl-PL" altLang="pl-PL" sz="2400" b="0" i="1" smtClean="0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pl-PL" altLang="pl-PL" sz="2400" b="0" i="1" smtClean="0">
                              <a:latin typeface="Cambria Math"/>
                            </a:rPr>
                            <m:t>𝑖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pl-PL" altLang="pl-PL" sz="24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pl-PL" altLang="pl-PL" sz="2400" b="0" i="1" smtClean="0">
                                  <a:latin typeface="Cambria Math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pl-PL" altLang="pl-PL" sz="2400" b="0" i="1" smtClean="0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  <m:acc>
                            <m:accPr>
                              <m:chr m:val="̇"/>
                              <m:ctrlPr>
                                <a:rPr lang="pl-PL" altLang="pl-PL" sz="2400" b="0" i="1" smtClean="0">
                                  <a:latin typeface="Cambria Math"/>
                                </a:rPr>
                              </m:ctrlPr>
                            </m:accPr>
                            <m:e>
                              <m:sSub>
                                <m:sSubPr>
                                  <m:ctrlPr>
                                    <a:rPr lang="pl-PL" altLang="pl-PL" sz="2400" b="0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⃗"/>
                                      <m:ctrlPr>
                                        <a:rPr lang="pl-PL" altLang="pl-PL" sz="2400" b="0" i="1" smtClean="0">
                                          <a:latin typeface="Cambria Math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pl-PL" altLang="pl-PL" sz="2400" b="0" i="1" smtClean="0">
                                          <a:latin typeface="Cambria Math"/>
                                        </a:rPr>
                                        <m:t>𝑟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pl-PL" altLang="pl-PL" sz="2400" b="0" i="1" smtClean="0">
                                      <a:latin typeface="Cambria Math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acc>
                        </m:e>
                      </m:nary>
                      <m:r>
                        <a:rPr lang="pl-PL" altLang="pl-PL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pl-PL" altLang="pl-PL" sz="24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l-PL" altLang="pl-PL" sz="24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pl-PL" altLang="pl-PL" sz="2400" b="0" i="1" smtClean="0">
                              <a:latin typeface="Cambria Math"/>
                            </a:rPr>
                            <m:t>𝑀</m:t>
                          </m:r>
                        </m:den>
                      </m:f>
                      <m:nary>
                        <m:naryPr>
                          <m:chr m:val="∑"/>
                          <m:supHide m:val="on"/>
                          <m:ctrlPr>
                            <a:rPr lang="pl-PL" altLang="pl-PL" sz="2400" b="0" i="1" smtClean="0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pl-PL" altLang="pl-PL" sz="2400" b="0" i="1" smtClean="0">
                              <a:latin typeface="Cambria Math"/>
                            </a:rPr>
                            <m:t>𝑖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pl-PL" altLang="pl-PL" sz="24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pl-PL" altLang="pl-PL" sz="2400" b="0" i="1" smtClean="0">
                                  <a:latin typeface="Cambria Math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pl-PL" altLang="pl-PL" sz="2400" b="0" i="1" smtClean="0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  <m:sSub>
                            <m:sSubPr>
                              <m:ctrlPr>
                                <a:rPr lang="pl-PL" altLang="pl-PL" sz="24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pl-PL" altLang="pl-PL" sz="2400" b="0" i="1" smtClean="0"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pl-PL" altLang="pl-PL" sz="2400" b="0" i="1" smtClean="0">
                                      <a:latin typeface="Cambria Math"/>
                                    </a:rPr>
                                    <m:t>𝑣</m:t>
                                  </m:r>
                                </m:e>
                              </m:acc>
                            </m:e>
                            <m:sub>
                              <m:r>
                                <a:rPr lang="pl-PL" altLang="pl-PL" sz="2400" b="0" i="1" smtClean="0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</m:e>
                      </m:nary>
                      <m:r>
                        <a:rPr lang="pl-PL" altLang="pl-PL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pl-PL" altLang="pl-PL" sz="24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l-PL" altLang="pl-PL" sz="24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pl-PL" altLang="pl-PL" sz="2400" b="0" i="1" smtClean="0">
                              <a:latin typeface="Cambria Math"/>
                            </a:rPr>
                            <m:t>𝑀</m:t>
                          </m:r>
                        </m:den>
                      </m:f>
                      <m:nary>
                        <m:naryPr>
                          <m:chr m:val="∑"/>
                          <m:supHide m:val="on"/>
                          <m:ctrlPr>
                            <a:rPr lang="pl-PL" altLang="pl-PL" sz="2400" b="0" i="1" smtClean="0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pl-PL" altLang="pl-PL" sz="2400" b="0" i="1" smtClean="0">
                              <a:latin typeface="Cambria Math"/>
                            </a:rPr>
                            <m:t>𝑖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pl-PL" altLang="pl-PL" sz="24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pl-PL" altLang="pl-PL" sz="2400" b="0" i="1" smtClean="0"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pl-PL" altLang="pl-PL" sz="2400" b="0" i="1" smtClean="0">
                                      <a:latin typeface="Cambria Math"/>
                                    </a:rPr>
                                    <m:t>𝑝</m:t>
                                  </m:r>
                                </m:e>
                              </m:acc>
                            </m:e>
                            <m:sub>
                              <m:r>
                                <a:rPr lang="pl-PL" altLang="pl-PL" sz="2400" b="0" i="1" smtClean="0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pl-PL" altLang="pl-PL" dirty="0" smtClean="0"/>
              </a:p>
              <a:p>
                <a:endParaRPr lang="pl-PL" altLang="pl-PL" sz="1000" dirty="0" smtClean="0"/>
              </a:p>
              <a:p>
                <a:r>
                  <a:rPr lang="pl-PL" altLang="pl-PL" dirty="0" smtClean="0"/>
                  <a:t>Równanie ruchu (postępowego) środka masy: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acc>
                      <m:accPr>
                        <m:chr m:val="̇"/>
                        <m:ctrlPr>
                          <a:rPr lang="pl-PL" altLang="pl-PL" sz="2400" b="0" i="1" smtClean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pl-PL" altLang="pl-PL" sz="2400" b="0" i="1" smtClean="0">
                                <a:latin typeface="Cambria Math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pl-PL" altLang="pl-PL" sz="2400" b="0" i="1" smtClean="0"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pl-PL" altLang="pl-PL" sz="2400" b="0" i="1" smtClean="0">
                                    <a:latin typeface="Cambria Math"/>
                                  </a:rPr>
                                  <m:t>𝑃</m:t>
                                </m:r>
                              </m:e>
                            </m:acc>
                          </m:e>
                          <m:sub>
                            <m:r>
                              <a:rPr lang="pl-PL" altLang="pl-PL" sz="2400" b="0" i="1" smtClean="0">
                                <a:latin typeface="Cambria Math"/>
                              </a:rPr>
                              <m:t>ś</m:t>
                            </m:r>
                            <m:r>
                              <a:rPr lang="pl-PL" altLang="pl-PL" sz="2400" b="0" i="1" smtClean="0">
                                <a:latin typeface="Cambria Math"/>
                              </a:rPr>
                              <m:t>𝑚</m:t>
                            </m:r>
                          </m:sub>
                        </m:sSub>
                      </m:e>
                    </m:acc>
                    <m:r>
                      <a:rPr lang="pl-PL" altLang="pl-PL" sz="2400" b="0" i="1" smtClean="0">
                        <a:latin typeface="Cambria Math"/>
                      </a:rPr>
                      <m:t>=</m:t>
                    </m:r>
                    <m:r>
                      <a:rPr lang="pl-PL" altLang="pl-PL" sz="2400" b="0" i="1" smtClean="0">
                        <a:latin typeface="Cambria Math"/>
                      </a:rPr>
                      <m:t>𝑀</m:t>
                    </m:r>
                    <m:acc>
                      <m:accPr>
                        <m:chr m:val="̈"/>
                        <m:ctrlPr>
                          <a:rPr lang="pl-PL" altLang="pl-PL" sz="2400" b="0" i="1" smtClean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pl-PL" altLang="pl-PL" sz="2400" b="0" i="1" smtClean="0">
                                <a:latin typeface="Cambria Math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pl-PL" altLang="pl-PL" sz="2400" b="0" i="1" smtClean="0"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pl-PL" altLang="pl-PL" sz="2400" b="0" i="1" smtClean="0">
                                    <a:latin typeface="Cambria Math"/>
                                  </a:rPr>
                                  <m:t>𝑅</m:t>
                                </m:r>
                              </m:e>
                            </m:acc>
                          </m:e>
                          <m:sub>
                            <m:r>
                              <a:rPr lang="pl-PL" altLang="pl-PL" sz="2400" b="0" i="1" smtClean="0">
                                <a:latin typeface="Cambria Math"/>
                              </a:rPr>
                              <m:t>ś</m:t>
                            </m:r>
                            <m:r>
                              <a:rPr lang="pl-PL" altLang="pl-PL" sz="2400" b="0" i="1" smtClean="0">
                                <a:latin typeface="Cambria Math"/>
                              </a:rPr>
                              <m:t>𝑚</m:t>
                            </m:r>
                          </m:sub>
                        </m:sSub>
                      </m:e>
                    </m:acc>
                    <m:r>
                      <a:rPr lang="pl-PL" altLang="pl-PL" sz="2400" b="0" i="1" smtClean="0">
                        <a:latin typeface="Cambria Math"/>
                      </a:rPr>
                      <m:t>=</m:t>
                    </m:r>
                    <m:r>
                      <a:rPr lang="pl-PL" altLang="pl-PL" sz="2400" b="0" i="1" smtClean="0">
                        <a:latin typeface="Cambria Math"/>
                      </a:rPr>
                      <m:t>𝑀</m:t>
                    </m:r>
                    <m:sSub>
                      <m:sSubPr>
                        <m:ctrlPr>
                          <a:rPr lang="pl-PL" altLang="pl-PL" sz="2400" b="0" i="1" smtClean="0">
                            <a:latin typeface="Cambria Math"/>
                          </a:rPr>
                        </m:ctrlPr>
                      </m:sSubPr>
                      <m:e>
                        <m:acc>
                          <m:accPr>
                            <m:chr m:val="⃗"/>
                            <m:ctrlPr>
                              <a:rPr lang="pl-PL" altLang="pl-PL" sz="2400" b="0" i="1" smtClean="0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pl-PL" altLang="pl-PL" sz="2400" b="0" i="1" smtClean="0">
                                <a:latin typeface="Cambria Math"/>
                              </a:rPr>
                              <m:t>𝐴</m:t>
                            </m:r>
                          </m:e>
                        </m:acc>
                      </m:e>
                      <m:sub>
                        <m:r>
                          <a:rPr lang="pl-PL" altLang="pl-PL" sz="2400" b="0" i="1" smtClean="0">
                            <a:latin typeface="Cambria Math"/>
                          </a:rPr>
                          <m:t>ś</m:t>
                        </m:r>
                        <m:r>
                          <a:rPr lang="pl-PL" altLang="pl-PL" sz="2400" b="0" i="1" smtClean="0">
                            <a:latin typeface="Cambria Math"/>
                          </a:rPr>
                          <m:t>𝑚</m:t>
                        </m:r>
                      </m:sub>
                    </m:sSub>
                  </m:oMath>
                </a14:m>
                <a:r>
                  <a:rPr lang="pl-PL" altLang="pl-PL" sz="2400" dirty="0" smtClean="0"/>
                  <a:t>,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l-PL" altLang="pl-PL" sz="2400" b="0" i="1" smtClean="0">
                            <a:latin typeface="Cambria Math"/>
                          </a:rPr>
                        </m:ctrlPr>
                      </m:sSubPr>
                      <m:e>
                        <m:acc>
                          <m:accPr>
                            <m:chr m:val="⃗"/>
                            <m:ctrlPr>
                              <a:rPr lang="pl-PL" altLang="pl-PL" sz="2400" b="0" i="1" smtClean="0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pl-PL" altLang="pl-PL" sz="2400" b="0" i="1" smtClean="0">
                                <a:latin typeface="Cambria Math"/>
                              </a:rPr>
                              <m:t>𝑃</m:t>
                            </m:r>
                          </m:e>
                        </m:acc>
                      </m:e>
                      <m:sub>
                        <m:r>
                          <a:rPr lang="pl-PL" altLang="pl-PL" sz="2400" b="0" i="1" smtClean="0">
                            <a:latin typeface="Cambria Math"/>
                          </a:rPr>
                          <m:t>ś</m:t>
                        </m:r>
                        <m:r>
                          <a:rPr lang="pl-PL" altLang="pl-PL" sz="2400" b="0" i="1" smtClean="0">
                            <a:latin typeface="Cambria Math"/>
                          </a:rPr>
                          <m:t>𝑚</m:t>
                        </m:r>
                      </m:sub>
                    </m:sSub>
                    <m:r>
                      <a:rPr lang="pl-PL" altLang="pl-PL" sz="2400" b="0" i="1" smtClean="0">
                        <a:latin typeface="Cambria Math"/>
                      </a:rPr>
                      <m:t>=</m:t>
                    </m:r>
                    <m:r>
                      <a:rPr lang="pl-PL" altLang="pl-PL" sz="2400" b="0" i="1" smtClean="0">
                        <a:latin typeface="Cambria Math"/>
                      </a:rPr>
                      <m:t>𝑀</m:t>
                    </m:r>
                    <m:sSub>
                      <m:sSubPr>
                        <m:ctrlPr>
                          <a:rPr lang="pl-PL" altLang="pl-PL" sz="2400" b="0" i="1" smtClean="0">
                            <a:latin typeface="Cambria Math"/>
                          </a:rPr>
                        </m:ctrlPr>
                      </m:sSubPr>
                      <m:e>
                        <m:acc>
                          <m:accPr>
                            <m:chr m:val="⃗"/>
                            <m:ctrlPr>
                              <a:rPr lang="pl-PL" altLang="pl-PL" sz="2400" b="0" i="1" smtClean="0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pl-PL" altLang="pl-PL" sz="2400" b="0" i="1" smtClean="0">
                                <a:latin typeface="Cambria Math"/>
                              </a:rPr>
                              <m:t>𝑉</m:t>
                            </m:r>
                          </m:e>
                        </m:acc>
                      </m:e>
                      <m:sub>
                        <m:r>
                          <a:rPr lang="pl-PL" altLang="pl-PL" sz="2400" b="0" i="1" smtClean="0">
                            <a:latin typeface="Cambria Math"/>
                          </a:rPr>
                          <m:t>ś</m:t>
                        </m:r>
                        <m:r>
                          <a:rPr lang="pl-PL" altLang="pl-PL" sz="2400" b="0" i="1" smtClean="0">
                            <a:latin typeface="Cambria Math"/>
                          </a:rPr>
                          <m:t>𝑚</m:t>
                        </m:r>
                      </m:sub>
                    </m:sSub>
                    <m:r>
                      <a:rPr lang="pl-PL" altLang="pl-PL" sz="24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pl-PL" altLang="pl-PL" sz="24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pl-PL" altLang="pl-PL" sz="24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pl-PL" altLang="pl-PL" sz="2400" b="0" i="1" smtClean="0">
                            <a:latin typeface="Cambria Math"/>
                          </a:rPr>
                          <m:t>𝑀</m:t>
                        </m:r>
                      </m:den>
                    </m:f>
                    <m:nary>
                      <m:naryPr>
                        <m:chr m:val="∑"/>
                        <m:supHide m:val="on"/>
                        <m:ctrlPr>
                          <a:rPr lang="pl-PL" altLang="pl-PL" sz="2400" b="0" i="1" smtClean="0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pl-PL" altLang="pl-PL" sz="2400" b="0" i="1" smtClean="0">
                            <a:latin typeface="Cambria Math"/>
                          </a:rPr>
                          <m:t>𝑖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pl-PL" altLang="pl-PL" sz="2400" b="0" i="1" smtClean="0">
                                <a:latin typeface="Cambria Math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pl-PL" altLang="pl-PL" sz="2400" b="0" i="1" smtClean="0"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pl-PL" altLang="pl-PL" sz="2400" b="0" i="1" smtClean="0">
                                    <a:latin typeface="Cambria Math"/>
                                  </a:rPr>
                                  <m:t>𝑝</m:t>
                                </m:r>
                              </m:e>
                            </m:acc>
                          </m:e>
                          <m:sub>
                            <m:r>
                              <a:rPr lang="pl-PL" altLang="pl-PL" sz="2400" b="0" i="1" smtClean="0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e>
                    </m:nary>
                  </m:oMath>
                </a14:m>
                <a:r>
                  <a:rPr lang="pl-PL" altLang="pl-PL" sz="2400" dirty="0" smtClean="0"/>
                  <a:t>, </a:t>
                </a:r>
                <a:br>
                  <a:rPr lang="pl-PL" altLang="pl-PL" sz="2400" dirty="0" smtClean="0"/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̇"/>
                          <m:ctrlPr>
                            <a:rPr lang="pl-PL" altLang="pl-PL" sz="2400" b="0" i="1" smtClean="0">
                              <a:latin typeface="Cambria Math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pl-PL" altLang="pl-PL" sz="24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pl-PL" altLang="pl-PL" sz="2400" b="0" i="1" smtClean="0"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pl-PL" altLang="pl-PL" sz="2400" b="0" i="1" smtClean="0">
                                      <a:latin typeface="Cambria Math"/>
                                    </a:rPr>
                                    <m:t>𝑃</m:t>
                                  </m:r>
                                </m:e>
                              </m:acc>
                            </m:e>
                            <m:sub>
                              <m:r>
                                <a:rPr lang="pl-PL" altLang="pl-PL" sz="2400" b="0" i="1" smtClean="0">
                                  <a:latin typeface="Cambria Math"/>
                                </a:rPr>
                                <m:t>ś</m:t>
                              </m:r>
                              <m:r>
                                <a:rPr lang="pl-PL" altLang="pl-PL" sz="2400" b="0" i="1" smtClean="0">
                                  <a:latin typeface="Cambria Math"/>
                                </a:rPr>
                                <m:t>𝑚</m:t>
                              </m:r>
                            </m:sub>
                          </m:sSub>
                        </m:e>
                      </m:acc>
                      <m:r>
                        <a:rPr lang="pl-PL" altLang="pl-PL" sz="2400" b="0" i="1" smtClean="0"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pl-PL" altLang="pl-PL" sz="2400" b="0" i="1" smtClean="0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pl-PL" altLang="pl-PL" sz="2400" b="0" i="1" smtClean="0">
                              <a:latin typeface="Cambria Math"/>
                            </a:rPr>
                            <m:t>𝑖</m:t>
                          </m:r>
                        </m:sub>
                        <m:sup/>
                        <m:e>
                          <m:acc>
                            <m:accPr>
                              <m:chr m:val="̇"/>
                              <m:ctrlPr>
                                <a:rPr lang="pl-PL" altLang="pl-PL" sz="2400" b="0" i="1" smtClean="0">
                                  <a:latin typeface="Cambria Math"/>
                                </a:rPr>
                              </m:ctrlPr>
                            </m:accPr>
                            <m:e>
                              <m:sSub>
                                <m:sSubPr>
                                  <m:ctrlPr>
                                    <a:rPr lang="pl-PL" altLang="pl-PL" sz="2400" b="0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⃗"/>
                                      <m:ctrlPr>
                                        <a:rPr lang="pl-PL" altLang="pl-PL" sz="2400" b="0" i="1" smtClean="0">
                                          <a:latin typeface="Cambria Math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pl-PL" altLang="pl-PL" sz="2400" b="0" i="1" smtClean="0">
                                          <a:latin typeface="Cambria Math"/>
                                        </a:rPr>
                                        <m:t>𝑝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pl-PL" altLang="pl-PL" sz="2400" b="0" i="1" smtClean="0">
                                      <a:latin typeface="Cambria Math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acc>
                        </m:e>
                      </m:nary>
                      <m:r>
                        <a:rPr lang="pl-PL" altLang="pl-PL" sz="2400" b="0" i="1" smtClean="0"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pl-PL" altLang="pl-PL" sz="2400" b="0" i="1" smtClean="0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pl-PL" altLang="pl-PL" sz="2400" b="0" i="1" smtClean="0">
                              <a:latin typeface="Cambria Math"/>
                            </a:rPr>
                            <m:t>𝑖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pl-PL" altLang="pl-PL" sz="24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pl-PL" altLang="pl-PL" sz="2400" b="0" i="1" smtClean="0"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pl-PL" altLang="pl-PL" sz="2400" b="0" i="1" smtClean="0">
                                      <a:latin typeface="Cambria Math"/>
                                    </a:rPr>
                                    <m:t>𝐹</m:t>
                                  </m:r>
                                </m:e>
                              </m:acc>
                            </m:e>
                            <m:sub>
                              <m:r>
                                <a:rPr lang="pl-PL" altLang="pl-PL" sz="2400" b="0" i="1" smtClean="0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</m:e>
                      </m:nary>
                      <m:r>
                        <a:rPr lang="pl-PL" altLang="pl-PL" sz="2400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pl-PL" altLang="pl-PL" sz="2400" b="0" i="1" smtClean="0">
                              <a:latin typeface="Cambria Math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pl-PL" altLang="pl-PL" sz="2400" b="0" i="1" smtClean="0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pl-PL" altLang="pl-PL" sz="2400" b="0" i="1" smtClean="0">
                                  <a:latin typeface="Cambria Math"/>
                                </a:rPr>
                                <m:t>𝐹</m:t>
                              </m:r>
                            </m:e>
                          </m:acc>
                        </m:e>
                        <m:sub>
                          <m:r>
                            <a:rPr lang="pl-PL" altLang="pl-PL" sz="2400" b="0" i="1" smtClean="0">
                              <a:latin typeface="Cambria Math"/>
                            </a:rPr>
                            <m:t>ś</m:t>
                          </m:r>
                          <m:r>
                            <a:rPr lang="pl-PL" altLang="pl-PL" sz="2400" b="0" i="1" smtClean="0">
                              <a:latin typeface="Cambria Math"/>
                            </a:rPr>
                            <m:t>𝑚</m:t>
                          </m:r>
                        </m:sub>
                      </m:sSub>
                    </m:oMath>
                  </m:oMathPara>
                </a14:m>
                <a:endParaRPr lang="pl-PL" altLang="pl-PL" sz="2400" dirty="0" smtClean="0"/>
              </a:p>
            </p:txBody>
          </p:sp>
        </mc:Choice>
        <mc:Fallback xmlns="">
          <p:sp>
            <p:nvSpPr>
              <p:cNvPr id="8195" name="Symbol zastępczy zawartości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412776"/>
                <a:ext cx="8686800" cy="5400600"/>
              </a:xfrm>
              <a:blipFill rotWithShape="1">
                <a:blip r:embed="rId2"/>
                <a:stretch>
                  <a:fillRect l="-1544" t="-1467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8197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8198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8200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8202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8203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8204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2" name="pole tekstowe 1"/>
          <p:cNvSpPr txBox="1"/>
          <p:nvPr/>
        </p:nvSpPr>
        <p:spPr>
          <a:xfrm>
            <a:off x="395536" y="6021288"/>
            <a:ext cx="2274982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pl-PL" dirty="0" smtClean="0"/>
              <a:t>Analog równania dla</a:t>
            </a:r>
          </a:p>
          <a:p>
            <a:r>
              <a:rPr lang="pl-PL" dirty="0" smtClean="0"/>
              <a:t>punktu materialnego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mtClean="0"/>
              <a:t>Środek masy</a:t>
            </a:r>
          </a:p>
        </p:txBody>
      </p:sp>
      <p:sp>
        <p:nvSpPr>
          <p:cNvPr id="8195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043488"/>
          </a:xfrm>
        </p:spPr>
        <p:txBody>
          <a:bodyPr/>
          <a:lstStyle/>
          <a:p>
            <a:pPr>
              <a:defRPr/>
            </a:pPr>
            <a:endParaRPr lang="pl-PL" dirty="0" smtClean="0"/>
          </a:p>
          <a:p>
            <a:pPr>
              <a:defRPr/>
            </a:pPr>
            <a:r>
              <a:rPr lang="pl-PL" dirty="0" smtClean="0"/>
              <a:t>Równania ruchu takie same </a:t>
            </a:r>
            <a:br>
              <a:rPr lang="pl-PL" dirty="0" smtClean="0"/>
            </a:br>
            <a:r>
              <a:rPr lang="pl-PL" dirty="0" smtClean="0"/>
              <a:t>jak dla punktu materialnego!</a:t>
            </a:r>
          </a:p>
          <a:p>
            <a:pPr>
              <a:defRPr/>
            </a:pPr>
            <a:endParaRPr lang="pl-PL" dirty="0" smtClean="0"/>
          </a:p>
          <a:p>
            <a:pPr>
              <a:defRPr/>
            </a:pPr>
            <a:r>
              <a:rPr lang="pl-PL" dirty="0" smtClean="0"/>
              <a:t>Do opisu środka masy można użyć modułu</a:t>
            </a:r>
            <a:br>
              <a:rPr lang="pl-PL" dirty="0" smtClean="0"/>
            </a:br>
            <a:r>
              <a:rPr lang="pl-PL" dirty="0" smtClean="0"/>
              <a:t>do dynamiki punktu materialnego </a:t>
            </a:r>
            <a:br>
              <a:rPr lang="pl-PL" dirty="0" smtClean="0"/>
            </a:br>
            <a:r>
              <a:rPr lang="pl-PL" dirty="0" smtClean="0"/>
              <a:t>(całkowanie równania Newtona </a:t>
            </a:r>
            <a:br>
              <a:rPr lang="pl-PL" dirty="0" smtClean="0"/>
            </a:br>
            <a:r>
              <a:rPr lang="pl-PL" dirty="0" smtClean="0"/>
              <a:t> np</a:t>
            </a:r>
            <a:r>
              <a:rPr lang="pl-PL" dirty="0"/>
              <a:t>. </a:t>
            </a:r>
            <a:r>
              <a:rPr lang="pl-PL" dirty="0" smtClean="0"/>
              <a:t>algorytmem </a:t>
            </a:r>
            <a:r>
              <a:rPr lang="pl-PL" dirty="0" err="1" smtClean="0"/>
              <a:t>Verleta</a:t>
            </a:r>
            <a:r>
              <a:rPr lang="pl-PL" dirty="0" smtClean="0"/>
              <a:t>)</a:t>
            </a: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9221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9222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9223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9224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9225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9226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mtClean="0"/>
              <a:t>Kinematyka bryły sztywnej</a:t>
            </a:r>
          </a:p>
        </p:txBody>
      </p:sp>
      <p:sp>
        <p:nvSpPr>
          <p:cNvPr id="1024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altLang="pl-PL" smtClean="0"/>
              <a:t>Oznaczenia:</a:t>
            </a:r>
          </a:p>
        </p:txBody>
      </p:sp>
      <p:pic>
        <p:nvPicPr>
          <p:cNvPr id="10244" name="Obraz 3" descr="C4.R03.2 Obrót wektora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0" y="2428875"/>
            <a:ext cx="6072188" cy="328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mtClean="0"/>
              <a:t>Kinematyka bryły sztywnej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267" name="Symbol zastępczy zawartości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4972050"/>
              </a:xfrm>
            </p:spPr>
            <p:txBody>
              <a:bodyPr/>
              <a:lstStyle/>
              <a:p>
                <a:r>
                  <a:rPr lang="pl-PL" altLang="pl-PL" dirty="0" smtClean="0">
                    <a:solidFill>
                      <a:srgbClr val="0070C0"/>
                    </a:solidFill>
                  </a:rPr>
                  <a:t>Wektor prędkości kołowej</a:t>
                </a:r>
              </a:p>
              <a:p>
                <a:endParaRPr lang="pl-PL" altLang="pl-PL" sz="1800" dirty="0" smtClean="0"/>
              </a:p>
              <a:p>
                <a:r>
                  <a:rPr lang="pl-PL" altLang="pl-PL" dirty="0" smtClean="0"/>
                  <a:t>Rotujący układ odniesienia – pochodna </a:t>
                </a:r>
                <a:r>
                  <a:rPr lang="pl-PL" altLang="pl-PL" dirty="0" err="1" smtClean="0"/>
                  <a:t>wekt</a:t>
                </a:r>
                <a:r>
                  <a:rPr lang="pl-PL" altLang="pl-PL" dirty="0" smtClean="0"/>
                  <a:t>.</a:t>
                </a:r>
              </a:p>
              <a:p>
                <a:pPr marL="0" indent="0">
                  <a:buNone/>
                </a:pPr>
                <a:r>
                  <a:rPr lang="pl-PL" altLang="pl-PL" sz="2400" b="0" dirty="0" smtClean="0"/>
                  <a:t>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l-PL" altLang="pl-PL" sz="2400" b="0" i="1" smtClean="0">
                            <a:latin typeface="Cambria Math"/>
                          </a:rPr>
                        </m:ctrlPr>
                      </m:sSubPr>
                      <m:e>
                        <m:d>
                          <m:dPr>
                            <m:ctrlPr>
                              <a:rPr lang="pl-PL" altLang="pl-PL" sz="2400" b="0" i="1" smtClean="0">
                                <a:latin typeface="Cambria Math"/>
                              </a:rPr>
                            </m:ctrlPr>
                          </m:dPr>
                          <m:e>
                            <m:acc>
                              <m:accPr>
                                <m:chr m:val="̇"/>
                                <m:ctrlPr>
                                  <a:rPr lang="pl-PL" altLang="pl-PL" sz="2400" b="0" i="1" smtClean="0">
                                    <a:latin typeface="Cambria Math"/>
                                  </a:rPr>
                                </m:ctrlPr>
                              </m:accPr>
                              <m:e>
                                <m:acc>
                                  <m:accPr>
                                    <m:chr m:val="⃗"/>
                                    <m:ctrlPr>
                                      <a:rPr lang="pl-PL" altLang="pl-PL" sz="2400" b="0" i="1" smtClean="0">
                                        <a:latin typeface="Cambria Math"/>
                                      </a:rPr>
                                    </m:ctrlPr>
                                  </m:accPr>
                                  <m:e>
                                    <m:r>
                                      <a:rPr lang="pl-PL" altLang="pl-PL" sz="2400" b="0" i="1" smtClean="0">
                                        <a:latin typeface="Cambria Math"/>
                                      </a:rPr>
                                      <m:t>𝑏</m:t>
                                    </m:r>
                                  </m:e>
                                </m:acc>
                              </m:e>
                            </m:acc>
                          </m:e>
                        </m:d>
                      </m:e>
                      <m:sub>
                        <m:r>
                          <a:rPr lang="pl-PL" altLang="pl-PL" sz="2400" b="0" i="1" smtClean="0">
                            <a:latin typeface="Cambria Math"/>
                          </a:rPr>
                          <m:t>𝑂</m:t>
                        </m:r>
                      </m:sub>
                    </m:sSub>
                    <m:r>
                      <a:rPr lang="pl-PL" altLang="pl-PL" sz="2400" b="0" i="1" smtClean="0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pl-PL" altLang="pl-PL" sz="2400" b="0" i="1" smtClean="0">
                            <a:latin typeface="Cambria Math"/>
                          </a:rPr>
                        </m:ctrlPr>
                      </m:sSubPr>
                      <m:e>
                        <m:d>
                          <m:dPr>
                            <m:ctrlPr>
                              <a:rPr lang="pl-PL" altLang="pl-PL" sz="2400" b="0" i="1" smtClean="0">
                                <a:latin typeface="Cambria Math"/>
                              </a:rPr>
                            </m:ctrlPr>
                          </m:dPr>
                          <m:e>
                            <m:acc>
                              <m:accPr>
                                <m:chr m:val="̇"/>
                                <m:ctrlPr>
                                  <a:rPr lang="pl-PL" altLang="pl-PL" sz="2400" b="0" i="1" smtClean="0">
                                    <a:latin typeface="Cambria Math"/>
                                  </a:rPr>
                                </m:ctrlPr>
                              </m:accPr>
                              <m:e>
                                <m:acc>
                                  <m:accPr>
                                    <m:chr m:val="⃗"/>
                                    <m:ctrlPr>
                                      <a:rPr lang="pl-PL" altLang="pl-PL" sz="2400" b="0" i="1" smtClean="0">
                                        <a:latin typeface="Cambria Math"/>
                                      </a:rPr>
                                    </m:ctrlPr>
                                  </m:accPr>
                                  <m:e>
                                    <m:r>
                                      <a:rPr lang="pl-PL" altLang="pl-PL" sz="2400" b="0" i="1" smtClean="0">
                                        <a:latin typeface="Cambria Math"/>
                                      </a:rPr>
                                      <m:t>𝑏</m:t>
                                    </m:r>
                                  </m:e>
                                </m:acc>
                              </m:e>
                            </m:acc>
                          </m:e>
                        </m:d>
                      </m:e>
                      <m:sub>
                        <m:sSup>
                          <m:sSupPr>
                            <m:ctrlPr>
                              <a:rPr lang="pl-PL" altLang="pl-PL" sz="24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pl-PL" altLang="pl-PL" sz="2400" b="0" i="1" smtClean="0">
                                <a:latin typeface="Cambria Math"/>
                              </a:rPr>
                              <m:t>𝑂</m:t>
                            </m:r>
                          </m:e>
                          <m:sup>
                            <m:r>
                              <a:rPr lang="pl-PL" altLang="pl-PL" sz="2400" b="0" i="1" smtClean="0">
                                <a:latin typeface="Cambria Math"/>
                              </a:rPr>
                              <m:t>′</m:t>
                            </m:r>
                          </m:sup>
                        </m:sSup>
                      </m:sub>
                    </m:sSub>
                    <m:r>
                      <a:rPr lang="pl-PL" altLang="pl-PL" sz="2400" b="0" i="1" smtClean="0">
                        <a:latin typeface="Cambria Math"/>
                      </a:rPr>
                      <m:t>+</m:t>
                    </m:r>
                    <m:acc>
                      <m:accPr>
                        <m:chr m:val="⃗"/>
                        <m:ctrlPr>
                          <a:rPr lang="pl-PL" altLang="pl-PL" sz="2400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pl-PL" altLang="pl-PL" sz="2400" b="0" i="1" smtClean="0">
                            <a:latin typeface="Cambria Math"/>
                            <a:ea typeface="Cambria Math"/>
                          </a:rPr>
                          <m:t>𝜔</m:t>
                        </m:r>
                      </m:e>
                    </m:acc>
                    <m:r>
                      <a:rPr lang="pl-PL" altLang="pl-PL" sz="2400" b="0" i="1" smtClean="0">
                        <a:latin typeface="Cambria Math"/>
                        <a:ea typeface="Cambria Math"/>
                      </a:rPr>
                      <m:t>×</m:t>
                    </m:r>
                    <m:acc>
                      <m:accPr>
                        <m:chr m:val="⃗"/>
                        <m:ctrlPr>
                          <a:rPr lang="pl-PL" altLang="pl-PL" sz="2400" b="0" i="1" smtClean="0">
                            <a:latin typeface="Cambria Math"/>
                            <a:ea typeface="Cambria Math"/>
                          </a:rPr>
                        </m:ctrlPr>
                      </m:accPr>
                      <m:e>
                        <m:sSup>
                          <m:sSupPr>
                            <m:ctrlPr>
                              <a:rPr lang="pl-PL" altLang="pl-PL" sz="2400" b="0" i="1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pl-PL" altLang="pl-PL" sz="2400" b="0" i="1" smtClean="0">
                                <a:latin typeface="Cambria Math"/>
                                <a:ea typeface="Cambria Math"/>
                              </a:rPr>
                              <m:t>𝑏</m:t>
                            </m:r>
                          </m:e>
                          <m:sup>
                            <m:r>
                              <a:rPr lang="pl-PL" altLang="pl-PL" sz="2400" b="0" i="1" smtClean="0">
                                <a:latin typeface="Cambria Math"/>
                                <a:ea typeface="Cambria Math"/>
                              </a:rPr>
                              <m:t>′</m:t>
                            </m:r>
                          </m:sup>
                        </m:sSup>
                      </m:e>
                    </m:acc>
                  </m:oMath>
                </a14:m>
                <a:endParaRPr lang="pl-PL" altLang="pl-PL" dirty="0" smtClean="0"/>
              </a:p>
              <a:p>
                <a:endParaRPr lang="pl-PL" altLang="pl-PL" sz="1400" dirty="0" smtClean="0"/>
              </a:p>
              <a:p>
                <a:r>
                  <a:rPr lang="pl-PL" altLang="pl-PL" dirty="0" smtClean="0"/>
                  <a:t>Przykład: prędkość liniowa:</a:t>
                </a:r>
              </a:p>
              <a:p>
                <a:pPr marL="0" indent="0">
                  <a:buNone/>
                </a:pPr>
                <a:r>
                  <a:rPr lang="pl-PL" altLang="pl-PL" sz="2400" b="0" dirty="0" smtClean="0"/>
                  <a:t>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l-PL" altLang="pl-PL" sz="2400" b="0" i="1" smtClean="0">
                            <a:latin typeface="Cambria Math"/>
                          </a:rPr>
                        </m:ctrlPr>
                      </m:sSubPr>
                      <m:e>
                        <m:d>
                          <m:dPr>
                            <m:ctrlPr>
                              <a:rPr lang="pl-PL" altLang="pl-PL" sz="2400" b="0" i="1" smtClean="0">
                                <a:latin typeface="Cambria Math"/>
                              </a:rPr>
                            </m:ctrlPr>
                          </m:dPr>
                          <m:e>
                            <m:acc>
                              <m:accPr>
                                <m:chr m:val="̇"/>
                                <m:ctrlPr>
                                  <a:rPr lang="pl-PL" altLang="pl-PL" sz="2400" b="0" i="1" smtClean="0">
                                    <a:latin typeface="Cambria Math"/>
                                  </a:rPr>
                                </m:ctrlPr>
                              </m:accPr>
                              <m:e>
                                <m:acc>
                                  <m:accPr>
                                    <m:chr m:val="⃗"/>
                                    <m:ctrlPr>
                                      <a:rPr lang="pl-PL" altLang="pl-PL" sz="2400" b="0" i="1" smtClean="0">
                                        <a:latin typeface="Cambria Math"/>
                                      </a:rPr>
                                    </m:ctrlPr>
                                  </m:accPr>
                                  <m:e>
                                    <m:r>
                                      <a:rPr lang="pl-PL" altLang="pl-PL" sz="2400" b="0" i="1" smtClean="0">
                                        <a:latin typeface="Cambria Math"/>
                                      </a:rPr>
                                      <m:t>𝑟</m:t>
                                    </m:r>
                                  </m:e>
                                </m:acc>
                              </m:e>
                            </m:acc>
                          </m:e>
                        </m:d>
                      </m:e>
                      <m:sub>
                        <m:r>
                          <a:rPr lang="pl-PL" altLang="pl-PL" sz="2400" b="0" i="1" smtClean="0">
                            <a:latin typeface="Cambria Math"/>
                          </a:rPr>
                          <m:t>𝑂</m:t>
                        </m:r>
                      </m:sub>
                    </m:sSub>
                    <m:r>
                      <a:rPr lang="pl-PL" altLang="pl-PL" sz="2400" b="0" i="1" smtClean="0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pl-PL" altLang="pl-PL" sz="2400" b="0" i="1" smtClean="0">
                            <a:latin typeface="Cambria Math"/>
                          </a:rPr>
                        </m:ctrlPr>
                      </m:sSubPr>
                      <m:e>
                        <m:d>
                          <m:dPr>
                            <m:ctrlPr>
                              <a:rPr lang="pl-PL" altLang="pl-PL" sz="2400" b="0" i="1" smtClean="0">
                                <a:latin typeface="Cambria Math"/>
                              </a:rPr>
                            </m:ctrlPr>
                          </m:dPr>
                          <m:e>
                            <m:acc>
                              <m:accPr>
                                <m:chr m:val="̇"/>
                                <m:ctrlPr>
                                  <a:rPr lang="pl-PL" altLang="pl-PL" sz="2400" b="0" i="1" smtClean="0">
                                    <a:latin typeface="Cambria Math"/>
                                  </a:rPr>
                                </m:ctrlPr>
                              </m:accPr>
                              <m:e>
                                <m:acc>
                                  <m:accPr>
                                    <m:chr m:val="⃗"/>
                                    <m:ctrlPr>
                                      <a:rPr lang="pl-PL" altLang="pl-PL" sz="2400" b="0" i="1" smtClean="0">
                                        <a:latin typeface="Cambria Math"/>
                                      </a:rPr>
                                    </m:ctrlPr>
                                  </m:accPr>
                                  <m:e>
                                    <m:sSup>
                                      <m:sSupPr>
                                        <m:ctrlPr>
                                          <a:rPr lang="pl-PL" altLang="pl-PL" sz="2400" b="0" i="1" smtClean="0">
                                            <a:latin typeface="Cambria Math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pl-PL" altLang="pl-PL" sz="2400" b="0" i="1" smtClean="0">
                                            <a:latin typeface="Cambria Math"/>
                                          </a:rPr>
                                          <m:t>𝑟</m:t>
                                        </m:r>
                                      </m:e>
                                      <m:sup>
                                        <m:r>
                                          <a:rPr lang="pl-PL" altLang="pl-PL" sz="2400" b="0" i="1" smtClean="0">
                                            <a:latin typeface="Cambria Math"/>
                                          </a:rPr>
                                          <m:t>′</m:t>
                                        </m:r>
                                      </m:sup>
                                    </m:sSup>
                                  </m:e>
                                </m:acc>
                              </m:e>
                            </m:acc>
                          </m:e>
                        </m:d>
                      </m:e>
                      <m:sub>
                        <m:r>
                          <a:rPr lang="pl-PL" altLang="pl-PL" sz="2400" b="0" i="1" smtClean="0">
                            <a:latin typeface="Cambria Math"/>
                          </a:rPr>
                          <m:t>𝑂</m:t>
                        </m:r>
                      </m:sub>
                    </m:sSub>
                    <m:r>
                      <a:rPr lang="pl-PL" altLang="pl-PL" sz="2400" b="0" i="1" smtClean="0"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pl-PL" altLang="pl-PL" sz="2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d>
                          <m:dPr>
                            <m:ctrlPr>
                              <a:rPr lang="pl-PL" altLang="pl-PL" sz="24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acc>
                              <m:accPr>
                                <m:chr m:val="̇"/>
                                <m:ctrlPr>
                                  <a:rPr lang="pl-PL" altLang="pl-PL" sz="24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</m:ctrlPr>
                              </m:accPr>
                              <m:e>
                                <m:acc>
                                  <m:accPr>
                                    <m:chr m:val="⃗"/>
                                    <m:ctrlPr>
                                      <a:rPr lang="pl-PL" altLang="pl-PL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</m:ctrlPr>
                                  </m:accPr>
                                  <m:e>
                                    <m:sSub>
                                      <m:sSubPr>
                                        <m:ctrlPr>
                                          <a:rPr lang="pl-PL" altLang="pl-PL" sz="2400" b="0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pl-PL" altLang="pl-PL" sz="2400" b="0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/>
                                          </a:rPr>
                                          <m:t>𝑟</m:t>
                                        </m:r>
                                      </m:e>
                                      <m:sub>
                                        <m:r>
                                          <a:rPr lang="pl-PL" altLang="pl-PL" sz="2400" b="0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/>
                                          </a:rPr>
                                          <m:t>0</m:t>
                                        </m:r>
                                      </m:sub>
                                    </m:sSub>
                                  </m:e>
                                </m:acc>
                              </m:e>
                            </m:acc>
                          </m:e>
                        </m:d>
                      </m:e>
                      <m:sub>
                        <m:r>
                          <a:rPr lang="pl-PL" altLang="pl-PL" sz="2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𝑂</m:t>
                        </m:r>
                      </m:sub>
                    </m:sSub>
                    <m:r>
                      <a:rPr lang="pl-PL" altLang="pl-PL" sz="2400" b="0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pl-PL" altLang="pl-PL" sz="2400" b="0" i="1" smtClean="0">
                            <a:latin typeface="Cambria Math"/>
                          </a:rPr>
                        </m:ctrlPr>
                      </m:sSubPr>
                      <m:e>
                        <m:d>
                          <m:dPr>
                            <m:ctrlPr>
                              <a:rPr lang="pl-PL" altLang="pl-PL" sz="2400" b="0" i="1" smtClean="0">
                                <a:latin typeface="Cambria Math"/>
                              </a:rPr>
                            </m:ctrlPr>
                          </m:dPr>
                          <m:e>
                            <m:acc>
                              <m:accPr>
                                <m:chr m:val="̇"/>
                                <m:ctrlPr>
                                  <a:rPr lang="pl-PL" altLang="pl-PL" sz="2400" b="0" i="1" smtClean="0">
                                    <a:latin typeface="Cambria Math"/>
                                  </a:rPr>
                                </m:ctrlPr>
                              </m:accPr>
                              <m:e>
                                <m:acc>
                                  <m:accPr>
                                    <m:chr m:val="⃗"/>
                                    <m:ctrlPr>
                                      <a:rPr lang="pl-PL" altLang="pl-PL" sz="2400" b="0" i="1" smtClean="0">
                                        <a:latin typeface="Cambria Math"/>
                                      </a:rPr>
                                    </m:ctrlPr>
                                  </m:accPr>
                                  <m:e>
                                    <m:sSup>
                                      <m:sSupPr>
                                        <m:ctrlPr>
                                          <a:rPr lang="pl-PL" altLang="pl-PL" sz="2400" b="0" i="1" smtClean="0">
                                            <a:latin typeface="Cambria Math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pl-PL" altLang="pl-PL" sz="2400" b="0" i="1" smtClean="0">
                                            <a:latin typeface="Cambria Math"/>
                                          </a:rPr>
                                          <m:t>𝑟</m:t>
                                        </m:r>
                                      </m:e>
                                      <m:sup>
                                        <m:r>
                                          <a:rPr lang="pl-PL" altLang="pl-PL" sz="2400" b="0" i="1" smtClean="0">
                                            <a:latin typeface="Cambria Math"/>
                                          </a:rPr>
                                          <m:t>′</m:t>
                                        </m:r>
                                      </m:sup>
                                    </m:sSup>
                                  </m:e>
                                </m:acc>
                              </m:e>
                            </m:acc>
                          </m:e>
                        </m:d>
                      </m:e>
                      <m:sub>
                        <m:r>
                          <a:rPr lang="pl-PL" altLang="pl-PL" sz="2400" b="0" i="1" smtClean="0">
                            <a:latin typeface="Cambria Math"/>
                          </a:rPr>
                          <m:t>𝑂</m:t>
                        </m:r>
                      </m:sub>
                    </m:sSub>
                    <m:r>
                      <a:rPr lang="pl-PL" altLang="pl-PL" sz="2400" b="0" i="1" smtClean="0">
                        <a:latin typeface="Cambria Math"/>
                      </a:rPr>
                      <m:t>+</m:t>
                    </m:r>
                    <m:acc>
                      <m:accPr>
                        <m:chr m:val="⃗"/>
                        <m:ctrlPr>
                          <a:rPr lang="pl-PL" altLang="pl-PL" sz="2400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pl-PL" altLang="pl-PL" sz="2400" b="0" i="1" smtClean="0">
                            <a:latin typeface="Cambria Math"/>
                            <a:ea typeface="Cambria Math"/>
                          </a:rPr>
                          <m:t>𝜔</m:t>
                        </m:r>
                      </m:e>
                    </m:acc>
                    <m:r>
                      <a:rPr lang="pl-PL" altLang="pl-PL" sz="2400" b="0" i="1" smtClean="0">
                        <a:latin typeface="Cambria Math"/>
                        <a:ea typeface="Cambria Math"/>
                      </a:rPr>
                      <m:t>×</m:t>
                    </m:r>
                    <m:acc>
                      <m:accPr>
                        <m:chr m:val="⃗"/>
                        <m:ctrlPr>
                          <a:rPr lang="pl-PL" altLang="pl-PL" sz="2400" b="0" i="1" smtClean="0">
                            <a:latin typeface="Cambria Math"/>
                            <a:ea typeface="Cambria Math"/>
                          </a:rPr>
                        </m:ctrlPr>
                      </m:accPr>
                      <m:e>
                        <m:sSup>
                          <m:sSupPr>
                            <m:ctrlPr>
                              <a:rPr lang="pl-PL" altLang="pl-PL" sz="2400" b="0" i="1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pl-PL" altLang="pl-PL" sz="2400" b="0" i="1" smtClean="0">
                                <a:latin typeface="Cambria Math"/>
                                <a:ea typeface="Cambria Math"/>
                              </a:rPr>
                              <m:t>𝑟</m:t>
                            </m:r>
                          </m:e>
                          <m:sup>
                            <m:r>
                              <a:rPr lang="pl-PL" altLang="pl-PL" sz="2400" b="0" i="1" smtClean="0">
                                <a:latin typeface="Cambria Math"/>
                                <a:ea typeface="Cambria Math"/>
                              </a:rPr>
                              <m:t>′</m:t>
                            </m:r>
                          </m:sup>
                        </m:sSup>
                      </m:e>
                    </m:acc>
                    <m:r>
                      <a:rPr lang="pl-PL" altLang="pl-PL" sz="2400" b="0" i="1" smtClean="0"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pl-PL" altLang="pl-PL" sz="2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d>
                          <m:dPr>
                            <m:ctrlPr>
                              <a:rPr lang="pl-PL" altLang="pl-PL" sz="24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acc>
                              <m:accPr>
                                <m:chr m:val="̇"/>
                                <m:ctrlPr>
                                  <a:rPr lang="pl-PL" altLang="pl-PL" sz="24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</m:ctrlPr>
                              </m:accPr>
                              <m:e>
                                <m:acc>
                                  <m:accPr>
                                    <m:chr m:val="⃗"/>
                                    <m:ctrlPr>
                                      <a:rPr lang="pl-PL" altLang="pl-PL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</m:ctrlPr>
                                  </m:accPr>
                                  <m:e>
                                    <m:sSub>
                                      <m:sSubPr>
                                        <m:ctrlPr>
                                          <a:rPr lang="pl-PL" altLang="pl-PL" sz="2400" b="0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pl-PL" altLang="pl-PL" sz="2400" b="0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/>
                                          </a:rPr>
                                          <m:t>𝑟</m:t>
                                        </m:r>
                                      </m:e>
                                      <m:sub>
                                        <m:r>
                                          <a:rPr lang="pl-PL" altLang="pl-PL" sz="2400" b="0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/>
                                          </a:rPr>
                                          <m:t>0</m:t>
                                        </m:r>
                                      </m:sub>
                                    </m:sSub>
                                  </m:e>
                                </m:acc>
                              </m:e>
                            </m:acc>
                          </m:e>
                        </m:d>
                      </m:e>
                      <m:sub>
                        <m:r>
                          <a:rPr lang="pl-PL" altLang="pl-PL" sz="2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𝑂</m:t>
                        </m:r>
                      </m:sub>
                    </m:sSub>
                  </m:oMath>
                </a14:m>
                <a:r>
                  <a:rPr lang="pl-PL" altLang="pl-PL" sz="2400" dirty="0" smtClean="0"/>
                  <a:t>           0≠</a:t>
                </a:r>
                <a:r>
                  <a:rPr lang="pl-PL" altLang="pl-PL" sz="2400" i="1" dirty="0" smtClean="0"/>
                  <a:t>O</a:t>
                </a:r>
              </a:p>
              <a:p>
                <a:pPr marL="0" indent="0">
                  <a:buNone/>
                </a:pPr>
                <a:r>
                  <a:rPr lang="pl-PL" altLang="pl-PL" sz="2400" b="0" dirty="0" smtClean="0"/>
                  <a:t>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l-PL" altLang="pl-PL" sz="2400" b="0" i="1" smtClean="0">
                            <a:latin typeface="Cambria Math"/>
                          </a:rPr>
                        </m:ctrlPr>
                      </m:sSubPr>
                      <m:e>
                        <m:acc>
                          <m:accPr>
                            <m:chr m:val="⃗"/>
                            <m:ctrlPr>
                              <a:rPr lang="pl-PL" altLang="pl-PL" sz="2400" b="0" i="1" smtClean="0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pl-PL" altLang="pl-PL" sz="2400" b="0" i="1" smtClean="0">
                                <a:latin typeface="Cambria Math"/>
                              </a:rPr>
                              <m:t>𝑣</m:t>
                            </m:r>
                          </m:e>
                        </m:acc>
                      </m:e>
                      <m:sub>
                        <m:r>
                          <a:rPr lang="pl-PL" altLang="pl-PL" sz="2400" b="0" i="1" smtClean="0">
                            <a:latin typeface="Cambria Math"/>
                          </a:rPr>
                          <m:t>𝑂</m:t>
                        </m:r>
                      </m:sub>
                    </m:sSub>
                    <m:r>
                      <a:rPr lang="pl-PL" altLang="pl-PL" sz="2400" b="0" i="1" smtClean="0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pl-PL" altLang="pl-PL" sz="2400" b="0" i="1" smtClean="0">
                            <a:latin typeface="Cambria Math"/>
                          </a:rPr>
                        </m:ctrlPr>
                      </m:sSubPr>
                      <m:e>
                        <m:acc>
                          <m:accPr>
                            <m:chr m:val="⃗"/>
                            <m:ctrlPr>
                              <a:rPr lang="pl-PL" altLang="pl-PL" sz="2400" b="0" i="1" smtClean="0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pl-PL" altLang="pl-PL" sz="2400" b="0" i="1" smtClean="0">
                                <a:latin typeface="Cambria Math"/>
                              </a:rPr>
                              <m:t>𝑣</m:t>
                            </m:r>
                          </m:e>
                        </m:acc>
                      </m:e>
                      <m:sub>
                        <m:sSup>
                          <m:sSupPr>
                            <m:ctrlPr>
                              <a:rPr lang="pl-PL" altLang="pl-PL" sz="24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pl-PL" altLang="pl-PL" sz="2400" b="0" i="1" smtClean="0">
                                <a:latin typeface="Cambria Math"/>
                              </a:rPr>
                              <m:t>𝑂</m:t>
                            </m:r>
                          </m:e>
                          <m:sup>
                            <m:r>
                              <a:rPr lang="pl-PL" altLang="pl-PL" sz="2400" b="0" i="1" smtClean="0">
                                <a:latin typeface="Cambria Math"/>
                              </a:rPr>
                              <m:t>′</m:t>
                            </m:r>
                          </m:sup>
                        </m:sSup>
                      </m:sub>
                    </m:sSub>
                    <m:r>
                      <a:rPr lang="pl-PL" altLang="pl-PL" sz="2400" b="0" i="1" smtClean="0">
                        <a:latin typeface="Cambria Math"/>
                      </a:rPr>
                      <m:t>+</m:t>
                    </m:r>
                    <m:acc>
                      <m:accPr>
                        <m:chr m:val="⃗"/>
                        <m:ctrlPr>
                          <a:rPr lang="pl-PL" altLang="pl-PL" sz="2400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pl-PL" altLang="pl-PL" sz="2400" b="0" i="1" smtClean="0">
                            <a:latin typeface="Cambria Math"/>
                            <a:ea typeface="Cambria Math"/>
                          </a:rPr>
                          <m:t>𝜔</m:t>
                        </m:r>
                      </m:e>
                    </m:acc>
                    <m:r>
                      <a:rPr lang="pl-PL" altLang="pl-PL" sz="2400" b="0" i="1" smtClean="0">
                        <a:latin typeface="Cambria Math"/>
                        <a:ea typeface="Cambria Math"/>
                      </a:rPr>
                      <m:t>×</m:t>
                    </m:r>
                    <m:acc>
                      <m:accPr>
                        <m:chr m:val="⃗"/>
                        <m:ctrlPr>
                          <a:rPr lang="pl-PL" altLang="pl-PL" sz="2400" b="0" i="1" smtClean="0">
                            <a:latin typeface="Cambria Math"/>
                            <a:ea typeface="Cambria Math"/>
                          </a:rPr>
                        </m:ctrlPr>
                      </m:accPr>
                      <m:e>
                        <m:sSup>
                          <m:sSupPr>
                            <m:ctrlPr>
                              <a:rPr lang="pl-PL" altLang="pl-PL" sz="2400" b="0" i="1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pl-PL" altLang="pl-PL" sz="2400" b="0" i="1" smtClean="0">
                                <a:latin typeface="Cambria Math"/>
                                <a:ea typeface="Cambria Math"/>
                              </a:rPr>
                              <m:t>𝑟</m:t>
                            </m:r>
                          </m:e>
                          <m:sup>
                            <m:r>
                              <a:rPr lang="pl-PL" altLang="pl-PL" sz="2400" b="0" i="1" smtClean="0">
                                <a:latin typeface="Cambria Math"/>
                                <a:ea typeface="Cambria Math"/>
                              </a:rPr>
                              <m:t>′</m:t>
                            </m:r>
                          </m:sup>
                        </m:sSup>
                      </m:e>
                    </m:acc>
                    <m:r>
                      <a:rPr lang="pl-PL" altLang="pl-PL" sz="2400" b="0" i="1" smtClean="0"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pl-PL" altLang="pl-PL" sz="2400" b="0" i="1" smtClean="0">
                            <a:latin typeface="Cambria Math"/>
                          </a:rPr>
                        </m:ctrlPr>
                      </m:sSubPr>
                      <m:e>
                        <m:acc>
                          <m:accPr>
                            <m:chr m:val="⃗"/>
                            <m:ctrlPr>
                              <a:rPr lang="pl-PL" altLang="pl-PL" sz="2400" b="0" i="1" smtClean="0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pl-PL" altLang="pl-PL" sz="2400" b="0" i="1" smtClean="0">
                                <a:latin typeface="Cambria Math"/>
                              </a:rPr>
                              <m:t>𝑣</m:t>
                            </m:r>
                          </m:e>
                        </m:acc>
                      </m:e>
                      <m:sub>
                        <m:r>
                          <a:rPr lang="pl-PL" altLang="pl-PL" sz="2400" b="0" i="1" smtClean="0"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endParaRPr lang="pl-PL" altLang="pl-PL" sz="2400" dirty="0" smtClean="0"/>
              </a:p>
            </p:txBody>
          </p:sp>
        </mc:Choice>
        <mc:Fallback xmlns="">
          <p:sp>
            <p:nvSpPr>
              <p:cNvPr id="11267" name="Symbol zastępczy zawartości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4972050"/>
              </a:xfrm>
              <a:blipFill rotWithShape="1">
                <a:blip r:embed="rId2"/>
                <a:stretch>
                  <a:fillRect l="-1630" t="-1595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268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1126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11270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11271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11272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11274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11276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grpSp>
        <p:nvGrpSpPr>
          <p:cNvPr id="2" name="Grupa 20"/>
          <p:cNvGrpSpPr>
            <a:grpSpLocks/>
          </p:cNvGrpSpPr>
          <p:nvPr/>
        </p:nvGrpSpPr>
        <p:grpSpPr bwMode="auto">
          <a:xfrm>
            <a:off x="3193822" y="5857874"/>
            <a:ext cx="3146425" cy="655638"/>
            <a:chOff x="3357554" y="6000668"/>
            <a:chExt cx="3147015" cy="655184"/>
          </a:xfrm>
        </p:grpSpPr>
        <p:sp>
          <p:nvSpPr>
            <p:cNvPr id="11284" name="pole tekstowe 14"/>
            <p:cNvSpPr txBox="1">
              <a:spLocks noChangeArrowheads="1"/>
            </p:cNvSpPr>
            <p:nvPr/>
          </p:nvSpPr>
          <p:spPr bwMode="auto">
            <a:xfrm>
              <a:off x="3357554" y="6286520"/>
              <a:ext cx="3147015" cy="36933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pl-PL" altLang="pl-PL"/>
                <a:t>translacja układu odniesienia</a:t>
              </a:r>
            </a:p>
          </p:txBody>
        </p:sp>
        <p:cxnSp>
          <p:nvCxnSpPr>
            <p:cNvPr id="18" name="Łącznik prosty ze strzałką 17"/>
            <p:cNvCxnSpPr>
              <a:stCxn id="11284" idx="0"/>
            </p:cNvCxnSpPr>
            <p:nvPr/>
          </p:nvCxnSpPr>
          <p:spPr>
            <a:xfrm flipH="1" flipV="1">
              <a:off x="4429316" y="6000668"/>
              <a:ext cx="501746" cy="285852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pole tekstowe 19"/>
          <p:cNvSpPr txBox="1">
            <a:spLocks noChangeArrowheads="1"/>
          </p:cNvSpPr>
          <p:nvPr/>
        </p:nvSpPr>
        <p:spPr bwMode="auto">
          <a:xfrm>
            <a:off x="4357688" y="3140968"/>
            <a:ext cx="4417620" cy="677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pl-PL" altLang="pl-PL" dirty="0"/>
              <a:t>O – układ laboratoryjny (inercyjny)</a:t>
            </a:r>
          </a:p>
          <a:p>
            <a:pPr eaLnBrk="1" hangingPunct="1"/>
            <a:r>
              <a:rPr lang="pl-PL" altLang="pl-PL" dirty="0"/>
              <a:t>O’ – układ  obracający się z prędkością </a:t>
            </a:r>
            <a:r>
              <a:rPr lang="pl-PL" altLang="pl-PL" sz="2000" dirty="0">
                <a:latin typeface="Symbol" pitchFamily="18" charset="2"/>
              </a:rPr>
              <a:t>w</a:t>
            </a:r>
            <a:endParaRPr lang="pl-PL" altLang="pl-PL" dirty="0">
              <a:latin typeface="Symbol" pitchFamily="18" charset="2"/>
            </a:endParaRPr>
          </a:p>
        </p:txBody>
      </p:sp>
      <p:grpSp>
        <p:nvGrpSpPr>
          <p:cNvPr id="3" name="Grupa 28"/>
          <p:cNvGrpSpPr>
            <a:grpSpLocks/>
          </p:cNvGrpSpPr>
          <p:nvPr/>
        </p:nvGrpSpPr>
        <p:grpSpPr bwMode="auto">
          <a:xfrm>
            <a:off x="971600" y="5857874"/>
            <a:ext cx="2032000" cy="655639"/>
            <a:chOff x="1070992" y="6000767"/>
            <a:chExt cx="2031325" cy="655085"/>
          </a:xfrm>
        </p:grpSpPr>
        <p:sp>
          <p:nvSpPr>
            <p:cNvPr id="11282" name="pole tekstowe 21"/>
            <p:cNvSpPr txBox="1">
              <a:spLocks noChangeArrowheads="1"/>
            </p:cNvSpPr>
            <p:nvPr/>
          </p:nvSpPr>
          <p:spPr bwMode="auto">
            <a:xfrm>
              <a:off x="1070992" y="6286520"/>
              <a:ext cx="2031325" cy="36933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pl-PL" altLang="pl-PL"/>
                <a:t>ruch względem O’</a:t>
              </a:r>
            </a:p>
          </p:txBody>
        </p:sp>
        <p:cxnSp>
          <p:nvCxnSpPr>
            <p:cNvPr id="28" name="Łącznik prosty ze strzałką 27"/>
            <p:cNvCxnSpPr>
              <a:stCxn id="11282" idx="0"/>
            </p:cNvCxnSpPr>
            <p:nvPr/>
          </p:nvCxnSpPr>
          <p:spPr>
            <a:xfrm flipV="1">
              <a:off x="2086654" y="6000767"/>
              <a:ext cx="1" cy="285753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mtClean="0"/>
              <a:t>Dynamika bryły sztywnej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291" name="Symbol zastępczy zawartości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pl-PL" altLang="pl-PL" dirty="0" smtClean="0"/>
                  <a:t>Do bryły sztywnej przykładamy zewnętrzną niezrównoważoną siłę. </a:t>
                </a:r>
              </a:p>
              <a:p>
                <a:r>
                  <a:rPr lang="pl-PL" altLang="pl-PL" dirty="0" smtClean="0"/>
                  <a:t>Efektem będzie ruch </a:t>
                </a:r>
                <a:br>
                  <a:rPr lang="pl-PL" altLang="pl-PL" dirty="0" smtClean="0"/>
                </a:br>
                <a:r>
                  <a:rPr lang="pl-PL" altLang="pl-PL" dirty="0" smtClean="0"/>
                  <a:t>(postępowy środka masy + obroty)</a:t>
                </a:r>
              </a:p>
              <a:p>
                <a:endParaRPr lang="pl-PL" altLang="pl-PL" dirty="0" smtClean="0"/>
              </a:p>
              <a:p>
                <a:r>
                  <a:rPr lang="pl-PL" altLang="pl-PL" dirty="0" smtClean="0"/>
                  <a:t>Opis obrotów bryły – pojęcie momentu pędu</a:t>
                </a:r>
              </a:p>
              <a:p>
                <a:pPr marL="0" indent="0">
                  <a:buNone/>
                </a:pPr>
                <a:r>
                  <a:rPr lang="pl-PL" altLang="pl-PL" sz="2400" b="0" dirty="0" smtClean="0"/>
                  <a:t>   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pl-PL" altLang="pl-PL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pl-PL" altLang="pl-PL" b="0" i="1" smtClean="0">
                            <a:latin typeface="Cambria Math"/>
                          </a:rPr>
                          <m:t>𝐿</m:t>
                        </m:r>
                      </m:e>
                    </m:acc>
                    <m:r>
                      <a:rPr lang="pl-PL" altLang="pl-PL" b="0" i="1" smtClean="0">
                        <a:latin typeface="Cambria Math"/>
                      </a:rPr>
                      <m:t>=</m:t>
                    </m:r>
                    <m:nary>
                      <m:naryPr>
                        <m:chr m:val="∑"/>
                        <m:supHide m:val="on"/>
                        <m:ctrlPr>
                          <a:rPr lang="pl-PL" altLang="pl-PL" b="0" i="1" smtClean="0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pl-PL" altLang="pl-PL" b="0" i="1" smtClean="0">
                            <a:latin typeface="Cambria Math"/>
                          </a:rPr>
                          <m:t>𝑖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pl-PL" altLang="pl-PL" b="0" i="1" smtClean="0">
                                <a:latin typeface="Cambria Math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pl-PL" altLang="pl-PL" b="0" i="1" smtClean="0"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pl-PL" altLang="pl-PL" b="0" i="1" smtClean="0">
                                    <a:latin typeface="Cambria Math"/>
                                  </a:rPr>
                                  <m:t>𝑟</m:t>
                                </m:r>
                              </m:e>
                            </m:acc>
                          </m:e>
                          <m:sub>
                            <m:r>
                              <a:rPr lang="pl-PL" altLang="pl-PL" b="0" i="1" smtClean="0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  <m:r>
                          <a:rPr lang="pl-PL" altLang="pl-PL" b="0" i="1" smtClean="0">
                            <a:latin typeface="Cambria Math"/>
                            <a:ea typeface="Cambria Math"/>
                          </a:rPr>
                          <m:t>×</m:t>
                        </m:r>
                        <m:sSub>
                          <m:sSubPr>
                            <m:ctrlPr>
                              <a:rPr lang="pl-PL" altLang="pl-PL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pl-PL" altLang="pl-PL" b="0" i="1" smtClean="0">
                                <a:latin typeface="Cambria Math"/>
                              </a:rPr>
                              <m:t>𝑚</m:t>
                            </m:r>
                          </m:e>
                          <m:sub>
                            <m:r>
                              <a:rPr lang="pl-PL" altLang="pl-PL" b="0" i="1" smtClean="0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  <m:sSub>
                          <m:sSubPr>
                            <m:ctrlPr>
                              <a:rPr lang="pl-PL" altLang="pl-PL" b="0" i="1" smtClean="0">
                                <a:latin typeface="Cambria Math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pl-PL" altLang="pl-PL" b="0" i="1" smtClean="0"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pl-PL" altLang="pl-PL" b="0" i="1" smtClean="0">
                                    <a:latin typeface="Cambria Math"/>
                                  </a:rPr>
                                  <m:t>𝑣</m:t>
                                </m:r>
                              </m:e>
                            </m:acc>
                          </m:e>
                          <m:sub>
                            <m:r>
                              <a:rPr lang="pl-PL" altLang="pl-PL" b="0" i="1" smtClean="0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e>
                    </m:nary>
                  </m:oMath>
                </a14:m>
                <a:endParaRPr lang="pl-PL" altLang="pl-PL" dirty="0" smtClean="0"/>
              </a:p>
            </p:txBody>
          </p:sp>
        </mc:Choice>
        <mc:Fallback xmlns="">
          <p:sp>
            <p:nvSpPr>
              <p:cNvPr id="12291" name="Symbol zastępczy zawartości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1752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32726</TotalTime>
  <Words>1315</Words>
  <Application>Microsoft Office PowerPoint</Application>
  <PresentationFormat>Pokaz na ekranie (4:3)</PresentationFormat>
  <Paragraphs>235</Paragraphs>
  <Slides>33</Slides>
  <Notes>2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33</vt:i4>
      </vt:variant>
    </vt:vector>
  </HeadingPairs>
  <TitlesOfParts>
    <vt:vector size="34" baseType="lpstr">
      <vt:lpstr>Motyw pakietu Office</vt:lpstr>
      <vt:lpstr>Fizyka w grach</vt:lpstr>
      <vt:lpstr>Plan (1)</vt:lpstr>
      <vt:lpstr>Plan (2)</vt:lpstr>
      <vt:lpstr>Koncepcja bryły sztywnej</vt:lpstr>
      <vt:lpstr>Środek masy</vt:lpstr>
      <vt:lpstr>Środek masy</vt:lpstr>
      <vt:lpstr>Kinematyka bryły sztywnej</vt:lpstr>
      <vt:lpstr>Kinematyka bryły sztywnej</vt:lpstr>
      <vt:lpstr>Dynamika bryły sztywnej</vt:lpstr>
      <vt:lpstr>Moment pędu</vt:lpstr>
      <vt:lpstr>Moment bezwładności</vt:lpstr>
      <vt:lpstr>Tensor momentu bezwładności</vt:lpstr>
      <vt:lpstr>Tensor momentu bezwładności</vt:lpstr>
      <vt:lpstr>Dynamika bryły sztywnej</vt:lpstr>
      <vt:lpstr>Dynamika bryły sztywnej</vt:lpstr>
      <vt:lpstr>Równania ruchu</vt:lpstr>
      <vt:lpstr>Równania ruchu</vt:lpstr>
      <vt:lpstr>Macierz obrotu</vt:lpstr>
      <vt:lpstr>Macierz obrotu</vt:lpstr>
      <vt:lpstr>Operator gwiazdki</vt:lpstr>
      <vt:lpstr>Równanie ruchu obrotowego</vt:lpstr>
      <vt:lpstr>Ruch liniowy i kołowy</vt:lpstr>
      <vt:lpstr>Implementacja</vt:lpstr>
      <vt:lpstr>Implementacja</vt:lpstr>
      <vt:lpstr>Kwaterniony szybkie powtórzenie</vt:lpstr>
      <vt:lpstr>Kwaterniony</vt:lpstr>
      <vt:lpstr>Kwaterniony</vt:lpstr>
      <vt:lpstr>Kwaterniony jednostkowe</vt:lpstr>
      <vt:lpstr>Kwaterniony jednostkowe</vt:lpstr>
      <vt:lpstr>Kwaterniony jednostkowe</vt:lpstr>
      <vt:lpstr>Pochodna kwaternionu</vt:lpstr>
      <vt:lpstr>Równanie ruchu obrotowego</vt:lpstr>
      <vt:lpstr>Reprezentacje obrotów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XNA</dc:title>
  <dc:creator>Jacek Matulewski</dc:creator>
  <cp:lastModifiedBy>Jacek Matulewski</cp:lastModifiedBy>
  <cp:revision>266</cp:revision>
  <dcterms:created xsi:type="dcterms:W3CDTF">2009-01-30T09:30:43Z</dcterms:created>
  <dcterms:modified xsi:type="dcterms:W3CDTF">2021-10-12T09:59:32Z</dcterms:modified>
</cp:coreProperties>
</file>