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520" r:id="rId3"/>
    <p:sldId id="512" r:id="rId4"/>
    <p:sldId id="513" r:id="rId5"/>
    <p:sldId id="515" r:id="rId6"/>
    <p:sldId id="516" r:id="rId7"/>
    <p:sldId id="518" r:id="rId8"/>
    <p:sldId id="517" r:id="rId9"/>
    <p:sldId id="519" r:id="rId10"/>
    <p:sldId id="509" r:id="rId11"/>
    <p:sldId id="510" r:id="rId12"/>
    <p:sldId id="366" r:id="rId13"/>
    <p:sldId id="415" r:id="rId14"/>
    <p:sldId id="426" r:id="rId15"/>
    <p:sldId id="425" r:id="rId16"/>
    <p:sldId id="427" r:id="rId17"/>
    <p:sldId id="428" r:id="rId18"/>
    <p:sldId id="441" r:id="rId19"/>
    <p:sldId id="429" r:id="rId20"/>
    <p:sldId id="434" r:id="rId21"/>
    <p:sldId id="435" r:id="rId22"/>
    <p:sldId id="436" r:id="rId23"/>
    <p:sldId id="433" r:id="rId24"/>
    <p:sldId id="430" r:id="rId25"/>
    <p:sldId id="439" r:id="rId26"/>
    <p:sldId id="438" r:id="rId27"/>
    <p:sldId id="437" r:id="rId28"/>
    <p:sldId id="432" r:id="rId29"/>
    <p:sldId id="440" r:id="rId30"/>
    <p:sldId id="442" r:id="rId31"/>
    <p:sldId id="443" r:id="rId32"/>
    <p:sldId id="444" r:id="rId33"/>
    <p:sldId id="445" r:id="rId34"/>
    <p:sldId id="446" r:id="rId35"/>
    <p:sldId id="503" r:id="rId36"/>
    <p:sldId id="504" r:id="rId37"/>
    <p:sldId id="505" r:id="rId38"/>
    <p:sldId id="511" r:id="rId39"/>
    <p:sldId id="514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1" autoAdjust="0"/>
    <p:restoredTop sz="94660"/>
  </p:normalViewPr>
  <p:slideViewPr>
    <p:cSldViewPr>
      <p:cViewPr varScale="1">
        <p:scale>
          <a:sx n="91" d="100"/>
          <a:sy n="91" d="100"/>
        </p:scale>
        <p:origin x="86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9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4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8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1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8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7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9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2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F226-7368-43E6-AD2B-E5D477D610E0}" type="datetimeFigureOut">
              <a:rPr lang="pl-PL" smtClean="0"/>
              <a:t>19.10.2021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6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gilemanifesto.org/iso/pl/manifesto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P1cCnkvHMAhWI1ywKHT06ALsQjRwIBw&amp;url=http://alchetron.com/Ken-Schwaber-400274-W&amp;psig=AFQjCNFS_SQYeZz6DRHNSA9PMvzTLH54fQ&amp;ust=146412539612087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mplementingscrum.com/2006/09/11/the-classic-story-of-the-pig-and-chicke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l.wikipedia.org/wiki/Plik:Simple-kanban-board-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992888" cy="2756999"/>
          </a:xfrm>
        </p:spPr>
        <p:txBody>
          <a:bodyPr>
            <a:normAutofit/>
          </a:bodyPr>
          <a:lstStyle/>
          <a:p>
            <a:r>
              <a:rPr lang="pl-PL" sz="5400" b="1" dirty="0">
                <a:cs typeface="Times New Roman" panose="02020603050405020304" pitchFamily="18" charset="0"/>
              </a:rPr>
              <a:t>Inżynieria oprogramowania</a:t>
            </a:r>
            <a:br>
              <a:rPr lang="pl-PL" sz="5400" dirty="0">
                <a:cs typeface="Times New Roman" panose="02020603050405020304" pitchFamily="18" charset="0"/>
              </a:rPr>
            </a:br>
            <a:r>
              <a:rPr lang="pl-PL" sz="5400" dirty="0">
                <a:cs typeface="Times New Roman" panose="02020603050405020304" pitchFamily="18" charset="0"/>
              </a:rPr>
              <a:t>Metodyki wytwarzania</a:t>
            </a:r>
            <a:br>
              <a:rPr lang="pl-PL" sz="5400" dirty="0">
                <a:cs typeface="Times New Roman" panose="02020603050405020304" pitchFamily="18" charset="0"/>
              </a:rPr>
            </a:br>
            <a:r>
              <a:rPr lang="pl-PL" sz="5400" dirty="0">
                <a:cs typeface="Times New Roman" panose="02020603050405020304" pitchFamily="18" charset="0"/>
              </a:rPr>
              <a:t>oprogramowania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4414" y="5877272"/>
            <a:ext cx="7992888" cy="43204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WWW: http://www.fizyka.umk.pl/~jacek/dydaktyka/inzynieria/index.html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KIS, UMK</a:t>
            </a:r>
          </a:p>
          <a:p>
            <a:pPr algn="ctr"/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35772" y="598615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2016, 2020</a:t>
            </a: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9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Mityczny osobomiesiąc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Frederick P. Brooks, Jr. </a:t>
            </a:r>
            <a:r>
              <a:rPr lang="pl-PL" sz="2600" i="1" dirty="0"/>
              <a:t>Mityczny osobomiesiąc</a:t>
            </a:r>
            <a:r>
              <a:rPr lang="pl-PL" sz="2600" dirty="0"/>
              <a:t> (1986)</a:t>
            </a:r>
          </a:p>
          <a:p>
            <a:r>
              <a:rPr lang="pl-PL" sz="2600" dirty="0"/>
              <a:t>Praca w zespole nie musi oznaczać samych korzyści</a:t>
            </a:r>
            <a:br>
              <a:rPr lang="pl-PL" sz="2600" dirty="0"/>
            </a:br>
            <a:r>
              <a:rPr lang="pl-PL" sz="2600" dirty="0"/>
              <a:t>(dwie kobiety nie urodzą dziecka w 4 i pół miesiąca)</a:t>
            </a:r>
          </a:p>
          <a:p>
            <a:r>
              <a:rPr lang="pl-PL" sz="2600" dirty="0"/>
              <a:t>Podział zadań i współpraca wymaga przeznaczenia </a:t>
            </a:r>
            <a:br>
              <a:rPr lang="pl-PL" sz="2600" dirty="0"/>
            </a:br>
            <a:r>
              <a:rPr lang="pl-PL" sz="2600" dirty="0"/>
              <a:t>czasu na komunikację członków zespołu</a:t>
            </a:r>
          </a:p>
        </p:txBody>
      </p:sp>
      <p:sp>
        <p:nvSpPr>
          <p:cNvPr id="6" name="Elipsa 5"/>
          <p:cNvSpPr/>
          <p:nvPr/>
        </p:nvSpPr>
        <p:spPr>
          <a:xfrm>
            <a:off x="1331640" y="422108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300192" y="4139498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+1</a:t>
            </a:r>
            <a:r>
              <a:rPr lang="pl-PL" sz="2800" i="1" dirty="0"/>
              <a:t>t</a:t>
            </a:r>
          </a:p>
        </p:txBody>
      </p:sp>
      <p:sp>
        <p:nvSpPr>
          <p:cNvPr id="9" name="Elipsa 8"/>
          <p:cNvSpPr/>
          <p:nvPr/>
        </p:nvSpPr>
        <p:spPr>
          <a:xfrm>
            <a:off x="2915816" y="422108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300192" y="4139498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+2</a:t>
            </a:r>
            <a:r>
              <a:rPr lang="pl-PL" sz="2800" i="1" dirty="0"/>
              <a:t>t</a:t>
            </a:r>
          </a:p>
        </p:txBody>
      </p:sp>
      <p:cxnSp>
        <p:nvCxnSpPr>
          <p:cNvPr id="5" name="Łącznik prostoliniowy 4"/>
          <p:cNvCxnSpPr>
            <a:stCxn id="6" idx="6"/>
            <a:endCxn id="9" idx="2"/>
          </p:cNvCxnSpPr>
          <p:nvPr/>
        </p:nvCxnSpPr>
        <p:spPr>
          <a:xfrm>
            <a:off x="1691680" y="4401108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876256" y="413949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–1</a:t>
            </a:r>
            <a:r>
              <a:rPr lang="pl-PL" sz="2800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2" name="Elipsa 11"/>
          <p:cNvSpPr/>
          <p:nvPr/>
        </p:nvSpPr>
        <p:spPr>
          <a:xfrm>
            <a:off x="2051720" y="49545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oliniowy 13"/>
          <p:cNvCxnSpPr>
            <a:stCxn id="6" idx="5"/>
            <a:endCxn id="12" idx="1"/>
          </p:cNvCxnSpPr>
          <p:nvPr/>
        </p:nvCxnSpPr>
        <p:spPr>
          <a:xfrm>
            <a:off x="1638953" y="4528401"/>
            <a:ext cx="465494" cy="4788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6300192" y="4139498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+3</a:t>
            </a:r>
            <a:r>
              <a:rPr lang="pl-PL" sz="2800" i="1" dirty="0"/>
              <a:t>t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876256" y="413949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–2</a:t>
            </a:r>
            <a:r>
              <a:rPr lang="pl-PL" sz="2800" i="1" dirty="0">
                <a:solidFill>
                  <a:srgbClr val="FF0000"/>
                </a:solidFill>
              </a:rPr>
              <a:t>k</a:t>
            </a:r>
          </a:p>
        </p:txBody>
      </p:sp>
      <p:cxnSp>
        <p:nvCxnSpPr>
          <p:cNvPr id="20" name="Łącznik prostoliniowy 19"/>
          <p:cNvCxnSpPr>
            <a:stCxn id="9" idx="3"/>
            <a:endCxn id="12" idx="7"/>
          </p:cNvCxnSpPr>
          <p:nvPr/>
        </p:nvCxnSpPr>
        <p:spPr>
          <a:xfrm flipH="1">
            <a:off x="2359033" y="4528401"/>
            <a:ext cx="609510" cy="4788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6876256" y="413949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–3</a:t>
            </a:r>
            <a:r>
              <a:rPr lang="pl-PL" sz="2800" i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25" name="Symbol zastępczy zawartości 2"/>
          <p:cNvSpPr txBox="1">
            <a:spLocks/>
          </p:cNvSpPr>
          <p:nvPr/>
        </p:nvSpPr>
        <p:spPr>
          <a:xfrm>
            <a:off x="457200" y="5733256"/>
            <a:ext cx="8507288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600" dirty="0"/>
              <a:t>Przydzielenie dodatkowych osób do już opóźnionych prac, jeszcze bardziej zwiększa opóźnienie (</a:t>
            </a:r>
            <a:r>
              <a:rPr lang="pl-PL" sz="2600" b="1" dirty="0"/>
              <a:t>prawo Brooksa</a:t>
            </a:r>
            <a:r>
              <a:rPr lang="pl-PL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04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7" grpId="1"/>
      <p:bldP spid="9" grpId="0" animBg="1"/>
      <p:bldP spid="10" grpId="0"/>
      <p:bldP spid="10" grpId="1"/>
      <p:bldP spid="11" grpId="0"/>
      <p:bldP spid="11" grpId="1"/>
      <p:bldP spid="12" grpId="0" animBg="1"/>
      <p:bldP spid="18" grpId="0"/>
      <p:bldP spid="19" grpId="0"/>
      <p:bldP spid="19" grpId="1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Mityczny osobomiesiąc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Frederick P. Brooks, Jr. </a:t>
            </a:r>
            <a:r>
              <a:rPr lang="pl-PL" sz="2600" i="1" dirty="0"/>
              <a:t>Mityczny osobomiesiąc</a:t>
            </a:r>
            <a:r>
              <a:rPr lang="pl-PL" sz="2600" dirty="0"/>
              <a:t> (1986)</a:t>
            </a:r>
          </a:p>
          <a:p>
            <a:r>
              <a:rPr lang="pl-PL" sz="2600" dirty="0"/>
              <a:t>Zespół programistyczny na wzór zespołu chirurgicznego</a:t>
            </a:r>
          </a:p>
          <a:p>
            <a:r>
              <a:rPr lang="pl-PL" sz="2600" dirty="0"/>
              <a:t>Naczelny programista (</a:t>
            </a:r>
            <a:r>
              <a:rPr lang="pl-PL" sz="2600" i="1" dirty="0"/>
              <a:t>leader</a:t>
            </a:r>
            <a:r>
              <a:rPr lang="pl-PL" sz="2600" dirty="0"/>
              <a:t> zespołu)</a:t>
            </a:r>
          </a:p>
          <a:p>
            <a:pPr lvl="1"/>
            <a:r>
              <a:rPr lang="pl-PL" sz="2600" dirty="0"/>
              <a:t>jednorodność koncepcji systemu (ważne)</a:t>
            </a:r>
          </a:p>
          <a:p>
            <a:pPr lvl="1"/>
            <a:r>
              <a:rPr lang="pl-PL" sz="2600" dirty="0"/>
              <a:t>ograniczenie liczby „czynności komunikacyjnych”</a:t>
            </a:r>
          </a:p>
          <a:p>
            <a:r>
              <a:rPr lang="pl-PL" sz="2600" dirty="0"/>
              <a:t>Inne tezy:</a:t>
            </a:r>
          </a:p>
          <a:p>
            <a:pPr lvl="1"/>
            <a:r>
              <a:rPr lang="pl-PL" sz="2600" dirty="0"/>
              <a:t>harmonogramy się nie sprawdzają, ale są ważne</a:t>
            </a:r>
          </a:p>
          <a:p>
            <a:pPr lvl="1"/>
            <a:r>
              <a:rPr lang="pl-PL" sz="2600" dirty="0"/>
              <a:t>ograniczenie dokumentacji, narzędzie kontroli</a:t>
            </a:r>
          </a:p>
          <a:p>
            <a:pPr lvl="1"/>
            <a:r>
              <a:rPr lang="pl-PL" sz="2600" dirty="0"/>
              <a:t>pochwała </a:t>
            </a:r>
            <a:r>
              <a:rPr lang="pl-PL" sz="2600" dirty="0" err="1"/>
              <a:t>refaktoryzacji</a:t>
            </a:r>
            <a:r>
              <a:rPr lang="pl-PL" sz="2600" dirty="0"/>
              <a:t> (</a:t>
            </a:r>
            <a:r>
              <a:rPr lang="pl-PL" sz="2600"/>
              <a:t>pielęgnacja programu)</a:t>
            </a:r>
            <a:endParaRPr lang="pl-PL" sz="2600" dirty="0"/>
          </a:p>
          <a:p>
            <a:pPr lvl="1"/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77115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5384829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/>
          </a:p>
          <a:p>
            <a:r>
              <a:rPr lang="pl-PL" sz="2400" dirty="0"/>
              <a:t>JM: </a:t>
            </a:r>
            <a:r>
              <a:rPr lang="pl-PL" sz="2400" dirty="0">
                <a:solidFill>
                  <a:srgbClr val="004B00"/>
                </a:solidFill>
              </a:rPr>
              <a:t>To że jesteśmy zwinni i chętni do zmian, nie oznacza, że nie każemy sobie płacić za dodatkowe godziny spędzone nad kodem.</a:t>
            </a:r>
          </a:p>
          <a:p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Agile </a:t>
            </a:r>
            <a:r>
              <a:rPr lang="pl-PL" i="1" dirty="0" err="1"/>
              <a:t>Manifesto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3845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dirty="0"/>
              <a:t>Odkrywamy nowe metody programowania dzięki praktyce w programowaniu i wspieraniu w nim innych. </a:t>
            </a:r>
          </a:p>
          <a:p>
            <a:pPr marL="0" indent="0">
              <a:buNone/>
            </a:pPr>
            <a:r>
              <a:rPr lang="pl-PL" sz="2800" dirty="0"/>
              <a:t>W wyniku naszej pracy, zaczęliśmy bardziej cenić:</a:t>
            </a:r>
          </a:p>
          <a:p>
            <a:r>
              <a:rPr lang="pl-PL" sz="2800" b="1" dirty="0"/>
              <a:t>ludzi i interakcje</a:t>
            </a:r>
            <a:r>
              <a:rPr lang="pl-PL" sz="2800" dirty="0"/>
              <a:t> od procesów i narzędzi</a:t>
            </a:r>
          </a:p>
          <a:p>
            <a:r>
              <a:rPr lang="pl-PL" sz="2800" b="1" dirty="0"/>
              <a:t>działające oprogramowanie</a:t>
            </a:r>
            <a:r>
              <a:rPr lang="pl-PL" sz="2800" dirty="0"/>
              <a:t> od szczegółowej dokumentacji</a:t>
            </a:r>
          </a:p>
          <a:p>
            <a:r>
              <a:rPr lang="pl-PL" sz="2800" b="1" dirty="0"/>
              <a:t>współpracę z klientem</a:t>
            </a:r>
            <a:r>
              <a:rPr lang="pl-PL" sz="2800" dirty="0"/>
              <a:t> od negocjacji umów,</a:t>
            </a:r>
          </a:p>
          <a:p>
            <a:r>
              <a:rPr lang="pl-PL" sz="2800" b="1" dirty="0"/>
              <a:t>reagowanie na zmiany</a:t>
            </a:r>
            <a:r>
              <a:rPr lang="pl-PL" sz="2800" dirty="0"/>
              <a:t> od realizacji założonego planu.</a:t>
            </a:r>
          </a:p>
          <a:p>
            <a:pPr marL="0" indent="0">
              <a:buNone/>
            </a:pPr>
            <a:r>
              <a:rPr lang="pl-PL" sz="2800" dirty="0"/>
              <a:t>Oznacza to, że elementy wypisane po prawej są wartościowe,</a:t>
            </a:r>
            <a:br>
              <a:rPr lang="pl-PL" sz="2800" dirty="0"/>
            </a:br>
            <a:r>
              <a:rPr lang="pl-PL" sz="2800" dirty="0"/>
              <a:t>ale większą wartość mają dla nas te, które wypisano po lewej.</a:t>
            </a:r>
          </a:p>
        </p:txBody>
      </p:sp>
      <p:sp>
        <p:nvSpPr>
          <p:cNvPr id="4" name="pole tekstowe 3">
            <a:hlinkClick r:id="rId2"/>
          </p:cNvPr>
          <p:cNvSpPr txBox="1"/>
          <p:nvPr/>
        </p:nvSpPr>
        <p:spPr>
          <a:xfrm>
            <a:off x="338700" y="5877272"/>
            <a:ext cx="8370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/>
              <a:t>https://agilemanifesto.org/iso/pl/manifesto.html</a:t>
            </a:r>
          </a:p>
        </p:txBody>
      </p:sp>
    </p:spTree>
    <p:extLst>
      <p:ext uri="{BB962C8B-B14F-4D97-AF65-F5344CB8AC3E}">
        <p14:creationId xmlns:p14="http://schemas.microsoft.com/office/powerpoint/2010/main" val="17603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ykop.pl/cdn/c3201142/comment_2uKHikGqWOzgBBBQBPq4lJM4y7N4Q3CW,wat.jpg?author=xSQr&amp;auth=0332396f9efd483fadbb369d652c1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86725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5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err="1"/>
              <a:t>Scrum</a:t>
            </a:r>
            <a:r>
              <a:rPr lang="pl-PL" sz="2800" b="1" dirty="0"/>
              <a:t> Guide</a:t>
            </a:r>
            <a:r>
              <a:rPr lang="pl-PL" sz="2800" dirty="0"/>
              <a:t> (ok. 20 stron, także po polsku) </a:t>
            </a:r>
          </a:p>
          <a:p>
            <a:pPr marL="0" indent="0">
              <a:buNone/>
            </a:pPr>
            <a:r>
              <a:rPr lang="pl-PL" sz="2800" dirty="0" err="1"/>
              <a:t>Ken</a:t>
            </a:r>
            <a:r>
              <a:rPr lang="pl-PL" sz="2800" dirty="0"/>
              <a:t> </a:t>
            </a:r>
            <a:r>
              <a:rPr lang="pl-PL" sz="2800" dirty="0" err="1"/>
              <a:t>Schwaber</a:t>
            </a:r>
            <a:r>
              <a:rPr lang="pl-PL" sz="2800" dirty="0"/>
              <a:t> i Jeff Sutherland</a:t>
            </a:r>
          </a:p>
          <a:p>
            <a:pPr marL="0" indent="0">
              <a:buNone/>
            </a:pPr>
            <a:r>
              <a:rPr lang="pl-PL" sz="2800" i="1" dirty="0"/>
              <a:t>http://www.scrumguides.org/</a:t>
            </a:r>
          </a:p>
          <a:p>
            <a:pPr marL="0" indent="0">
              <a:buNone/>
            </a:pPr>
            <a:endParaRPr lang="pl-PL" sz="28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6" y="3501008"/>
            <a:ext cx="2014988" cy="2880320"/>
          </a:xfrm>
          <a:prstGeom prst="rect">
            <a:avLst/>
          </a:prstGeom>
        </p:spPr>
      </p:pic>
      <p:pic>
        <p:nvPicPr>
          <p:cNvPr id="1026" name="Picture 2" descr="http://landing.entech.com/wp-content/uploads/lkj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68" y="350100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947100" y="3131676"/>
            <a:ext cx="150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Ken</a:t>
            </a:r>
            <a:r>
              <a:rPr lang="pl-PL" dirty="0"/>
              <a:t> </a:t>
            </a:r>
            <a:r>
              <a:rPr lang="pl-PL" dirty="0" err="1"/>
              <a:t>Schwaber</a:t>
            </a:r>
            <a:endParaRPr lang="pl-PL" dirty="0"/>
          </a:p>
        </p:txBody>
      </p:sp>
      <p:pic>
        <p:nvPicPr>
          <p:cNvPr id="1028" name="Picture 4" descr="Microsoft. Sprawne zarządzanie projektami metodą Scrum - Ken Schwa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6342"/>
            <a:ext cx="2165675" cy="32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699792" y="6361583"/>
            <a:ext cx="2103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Uwaga! Słabe tłumaczenie</a:t>
            </a:r>
          </a:p>
        </p:txBody>
      </p:sp>
    </p:spTree>
    <p:extLst>
      <p:ext uri="{BB962C8B-B14F-4D97-AF65-F5344CB8AC3E}">
        <p14:creationId xmlns:p14="http://schemas.microsoft.com/office/powerpoint/2010/main" val="405910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Tradycyjne metodologie wytwarzania</a:t>
            </a:r>
            <a:r>
              <a:rPr lang="pl-PL" sz="2400" dirty="0"/>
              <a:t> oprogramowania dążą do szczegółowej </a:t>
            </a:r>
            <a:r>
              <a:rPr lang="pl-PL" sz="2400" b="1" dirty="0"/>
              <a:t>kontroli</a:t>
            </a:r>
            <a:r>
              <a:rPr lang="pl-PL" sz="2400" dirty="0"/>
              <a:t> całego procesu, w tym kontroli przydzielania zadań członkom zespołu oraz długoterminowego planowania prac, </a:t>
            </a:r>
            <a:br>
              <a:rPr lang="pl-PL" sz="2400" dirty="0"/>
            </a:br>
            <a:r>
              <a:rPr lang="pl-PL" sz="2400" dirty="0"/>
              <a:t>a następnie skrupulatnego rozliczania z postępów realizacji planu</a:t>
            </a:r>
            <a:br>
              <a:rPr lang="pl-PL" sz="2400" dirty="0"/>
            </a:br>
            <a:r>
              <a:rPr lang="pl-PL" sz="2400" dirty="0"/>
              <a:t>(por. </a:t>
            </a:r>
            <a:r>
              <a:rPr lang="pl-PL" sz="2400" dirty="0">
                <a:solidFill>
                  <a:srgbClr val="002060"/>
                </a:solidFill>
              </a:rPr>
              <a:t>kontrola lotów samolotów</a:t>
            </a:r>
            <a:r>
              <a:rPr lang="pl-PL" sz="2400" dirty="0"/>
              <a:t>, odpowiedzialni są kontrolerzy r. l.)</a:t>
            </a:r>
          </a:p>
          <a:p>
            <a:pPr marL="0" indent="0">
              <a:buNone/>
            </a:pPr>
            <a:r>
              <a:rPr lang="pl-PL" sz="2400" b="1" dirty="0"/>
              <a:t>Załamanie</a:t>
            </a:r>
            <a:r>
              <a:rPr lang="pl-PL" sz="2400" dirty="0"/>
              <a:t> scentralizowanej kontroli i systemu przydziału zadań</a:t>
            </a:r>
            <a:br>
              <a:rPr lang="pl-PL" sz="2400" dirty="0"/>
            </a:br>
            <a:r>
              <a:rPr lang="pl-PL" sz="2400" dirty="0"/>
              <a:t>wraz ze wzrostem złożoności projektów informatycznych</a:t>
            </a:r>
          </a:p>
          <a:p>
            <a:pPr marL="0" indent="0">
              <a:buNone/>
            </a:pPr>
            <a:r>
              <a:rPr lang="pl-PL" sz="2400" b="1" dirty="0" err="1"/>
              <a:t>Scrum</a:t>
            </a:r>
            <a:r>
              <a:rPr lang="pl-PL" sz="2400" dirty="0"/>
              <a:t> (jedna z metodologii zwinnych, </a:t>
            </a:r>
            <a:r>
              <a:rPr lang="pl-PL" sz="2400" i="1" dirty="0"/>
              <a:t>agile</a:t>
            </a:r>
            <a:r>
              <a:rPr lang="pl-PL" sz="2400" dirty="0"/>
              <a:t>) – zaufanie do zespołu, skrócenie okresów produkcji do </a:t>
            </a:r>
            <a:r>
              <a:rPr lang="pl-PL" sz="2400" b="1" dirty="0"/>
              <a:t>sprintów</a:t>
            </a:r>
            <a:r>
              <a:rPr lang="pl-PL" sz="2400" dirty="0"/>
              <a:t> (krótsza perspektywa),</a:t>
            </a:r>
            <a:br>
              <a:rPr lang="pl-PL" sz="2400" dirty="0"/>
            </a:br>
            <a:r>
              <a:rPr lang="pl-PL" sz="2400" dirty="0"/>
              <a:t>plan zastąpiony przez zaległości produktowe (</a:t>
            </a:r>
            <a:r>
              <a:rPr lang="pl-PL" sz="2400" i="1" dirty="0" err="1"/>
              <a:t>backlog</a:t>
            </a:r>
            <a:r>
              <a:rPr lang="pl-PL" sz="2400" dirty="0"/>
              <a:t>, spis zadań),</a:t>
            </a:r>
            <a:br>
              <a:rPr lang="pl-PL" sz="2400" dirty="0"/>
            </a:br>
            <a:r>
              <a:rPr lang="pl-PL" sz="2400" dirty="0"/>
              <a:t>zaangażowanie klienta – częste wydania z nowymi </a:t>
            </a:r>
            <a:r>
              <a:rPr lang="pl-PL" sz="2400" dirty="0" err="1"/>
              <a:t>funkcjonalnościmi</a:t>
            </a:r>
            <a:br>
              <a:rPr lang="pl-PL" sz="2400" dirty="0"/>
            </a:br>
            <a:r>
              <a:rPr lang="pl-PL" sz="2400" dirty="0"/>
              <a:t>(por. proste </a:t>
            </a:r>
            <a:r>
              <a:rPr lang="pl-PL" sz="2400" dirty="0">
                <a:solidFill>
                  <a:srgbClr val="002060"/>
                </a:solidFill>
              </a:rPr>
              <a:t>zasady ruchu drogowego</a:t>
            </a:r>
            <a:r>
              <a:rPr lang="pl-PL" sz="2400" dirty="0"/>
              <a:t>, odpowiedzialny jest kierowca)</a:t>
            </a:r>
          </a:p>
        </p:txBody>
      </p:sp>
    </p:spTree>
    <p:extLst>
      <p:ext uri="{BB962C8B-B14F-4D97-AF65-F5344CB8AC3E}">
        <p14:creationId xmlns:p14="http://schemas.microsoft.com/office/powerpoint/2010/main" val="143428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Empiryczna kontrola procesu wytwarzania oprogramowania</a:t>
            </a:r>
            <a:br>
              <a:rPr lang="pl-PL" sz="2400" dirty="0"/>
            </a:br>
            <a:r>
              <a:rPr lang="pl-PL" sz="2400" dirty="0"/>
              <a:t>sposób na poradzenie sobie ze złożonością </a:t>
            </a:r>
            <a:r>
              <a:rPr lang="pl-PL" sz="2400" dirty="0">
                <a:sym typeface="Symbol"/>
              </a:rPr>
              <a:t></a:t>
            </a:r>
            <a:r>
              <a:rPr lang="pl-PL" sz="2400" dirty="0"/>
              <a:t> nieprzewidywalnością</a:t>
            </a:r>
          </a:p>
          <a:p>
            <a:pPr marL="0" indent="0">
              <a:buNone/>
            </a:pPr>
            <a:r>
              <a:rPr lang="pl-PL" sz="2400" b="1" dirty="0"/>
              <a:t>Widoczność</a:t>
            </a:r>
            <a:r>
              <a:rPr lang="pl-PL" sz="2400" dirty="0"/>
              <a:t> – projekt jest przejrzysty dla kierownictwa i dla klienta.</a:t>
            </a:r>
            <a:br>
              <a:rPr lang="pl-PL" sz="2400" dirty="0"/>
            </a:br>
            <a:r>
              <a:rPr lang="pl-PL" sz="2400" dirty="0"/>
              <a:t>Żadne problemy nie są ukrywane, jasne kryterium „zakończone”.</a:t>
            </a:r>
          </a:p>
          <a:p>
            <a:pPr marL="0" indent="0">
              <a:buNone/>
            </a:pPr>
            <a:r>
              <a:rPr lang="pl-PL" sz="2400" b="1" dirty="0"/>
              <a:t>Inspekcja</a:t>
            </a:r>
            <a:r>
              <a:rPr lang="pl-PL" sz="2400" dirty="0"/>
              <a:t> – częsta kontrola wszystkich aspektów rozwijanego oprogramowania i samego procesu (np. przeglądy jakości kodu)</a:t>
            </a:r>
          </a:p>
          <a:p>
            <a:pPr marL="0" indent="0">
              <a:buNone/>
            </a:pPr>
            <a:r>
              <a:rPr lang="pl-PL" sz="2400" b="1" dirty="0"/>
              <a:t>Adaptacja</a:t>
            </a:r>
            <a:r>
              <a:rPr lang="pl-PL" sz="2400" dirty="0"/>
              <a:t> – natychmiastowe wdrożenie zaleceń inspektora, aktualizowanie priorytetów przed każdym sprintem (przebiegiem)</a:t>
            </a:r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2400" dirty="0"/>
              <a:t>W SCRUM nie ma etapu szczegółowej analizy, przygotowywania SRS.</a:t>
            </a:r>
            <a:br>
              <a:rPr lang="pl-PL" sz="2400" dirty="0"/>
            </a:br>
            <a:r>
              <a:rPr lang="pl-PL" sz="2400" dirty="0"/>
              <a:t>Już do pierwszego przebiegu z klientem wybierana jest konkretna funkcjonalność, która powinna zostać zaimplementowana po </a:t>
            </a:r>
            <a:r>
              <a:rPr lang="pl-PL" sz="2400" dirty="0" err="1"/>
              <a:t>msc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Zastąpienie specyfikacji np. przez </a:t>
            </a:r>
            <a:r>
              <a:rPr lang="pl-PL" sz="2400" b="1" dirty="0"/>
              <a:t>przypadku użycia</a:t>
            </a:r>
            <a:r>
              <a:rPr lang="pl-PL" sz="2400" dirty="0"/>
              <a:t> (por. UML)</a:t>
            </a:r>
          </a:p>
        </p:txBody>
      </p:sp>
    </p:spTree>
    <p:extLst>
      <p:ext uri="{BB962C8B-B14F-4D97-AF65-F5344CB8AC3E}">
        <p14:creationId xmlns:p14="http://schemas.microsoft.com/office/powerpoint/2010/main" val="237830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093296"/>
            <a:ext cx="6464240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Struktura SCRUM</a:t>
            </a:r>
            <a:r>
              <a:rPr lang="pl-PL" sz="2800" dirty="0"/>
              <a:t> = przyrostowe iteracje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2" y="2132856"/>
            <a:ext cx="5131421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43076" y="5517232"/>
            <a:ext cx="3776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http://www.methodsandtools.com/archive/archive.php?id=18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107504" y="2276872"/>
            <a:ext cx="2686633" cy="1944216"/>
            <a:chOff x="107504" y="2276872"/>
            <a:chExt cx="2686633" cy="1944216"/>
          </a:xfrm>
        </p:grpSpPr>
        <p:sp>
          <p:nvSpPr>
            <p:cNvPr id="6" name="pole tekstowe 5"/>
            <p:cNvSpPr txBox="1"/>
            <p:nvPr/>
          </p:nvSpPr>
          <p:spPr>
            <a:xfrm>
              <a:off x="107504" y="2276872"/>
              <a:ext cx="2686633" cy="15696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400" b="1" dirty="0"/>
                <a:t>Zaległości produktu</a:t>
              </a:r>
              <a:br>
                <a:rPr lang="pl-PL" sz="2400" dirty="0"/>
              </a:br>
              <a:r>
                <a:rPr lang="pl-PL" sz="2400" dirty="0"/>
                <a:t>wybrane do </a:t>
              </a:r>
              <a:br>
                <a:rPr lang="pl-PL" sz="2400" dirty="0"/>
              </a:br>
              <a:r>
                <a:rPr lang="pl-PL" sz="2400" dirty="0"/>
                <a:t>implementacji</a:t>
              </a:r>
              <a:br>
                <a:rPr lang="pl-PL" sz="2400" dirty="0"/>
              </a:br>
              <a:r>
                <a:rPr lang="pl-PL" sz="2400" dirty="0"/>
                <a:t>w danej iteracji</a:t>
              </a:r>
            </a:p>
          </p:txBody>
        </p:sp>
        <p:cxnSp>
          <p:nvCxnSpPr>
            <p:cNvPr id="9" name="Łącznik prosty ze strzałką 8"/>
            <p:cNvCxnSpPr>
              <a:stCxn id="6" idx="2"/>
            </p:cNvCxnSpPr>
            <p:nvPr/>
          </p:nvCxnSpPr>
          <p:spPr>
            <a:xfrm>
              <a:off x="1450821" y="3846532"/>
              <a:ext cx="240859" cy="3745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a 23"/>
          <p:cNvGrpSpPr/>
          <p:nvPr/>
        </p:nvGrpSpPr>
        <p:grpSpPr>
          <a:xfrm>
            <a:off x="5220072" y="2958043"/>
            <a:ext cx="3816424" cy="830997"/>
            <a:chOff x="5220072" y="2958043"/>
            <a:chExt cx="3816424" cy="830997"/>
          </a:xfrm>
        </p:grpSpPr>
        <p:sp>
          <p:nvSpPr>
            <p:cNvPr id="5" name="pole tekstowe 4"/>
            <p:cNvSpPr txBox="1"/>
            <p:nvPr/>
          </p:nvSpPr>
          <p:spPr>
            <a:xfrm>
              <a:off x="5690644" y="2958043"/>
              <a:ext cx="3345852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400" b="1" dirty="0"/>
                <a:t>Sprint</a:t>
              </a:r>
              <a:r>
                <a:rPr lang="pl-PL" sz="2400" dirty="0"/>
                <a:t> (przebieg, iteracja)</a:t>
              </a:r>
              <a:br>
                <a:rPr lang="pl-PL" sz="2400" dirty="0"/>
              </a:br>
              <a:r>
                <a:rPr lang="pl-PL" sz="2400" dirty="0"/>
                <a:t>od 2 tyg. do miesiąca</a:t>
              </a: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 flipH="1">
              <a:off x="5220072" y="3373541"/>
              <a:ext cx="4705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a 24"/>
          <p:cNvGrpSpPr/>
          <p:nvPr/>
        </p:nvGrpSpPr>
        <p:grpSpPr>
          <a:xfrm>
            <a:off x="2987824" y="1427019"/>
            <a:ext cx="5817746" cy="1425917"/>
            <a:chOff x="2987824" y="1499027"/>
            <a:chExt cx="5817746" cy="1425917"/>
          </a:xfrm>
        </p:grpSpPr>
        <p:sp>
          <p:nvSpPr>
            <p:cNvPr id="7" name="pole tekstowe 6"/>
            <p:cNvSpPr txBox="1"/>
            <p:nvPr/>
          </p:nvSpPr>
          <p:spPr>
            <a:xfrm>
              <a:off x="2987824" y="1499027"/>
              <a:ext cx="5817746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Codzienne spotkania na stojąco (</a:t>
              </a:r>
              <a:r>
                <a:rPr lang="pl-PL" sz="2400" b="1" i="1" dirty="0" err="1"/>
                <a:t>daily</a:t>
              </a:r>
              <a:r>
                <a:rPr lang="pl-PL" sz="2400" b="1" i="1" dirty="0"/>
                <a:t> </a:t>
              </a:r>
              <a:r>
                <a:rPr lang="pl-PL" sz="2400" b="1" i="1" dirty="0" err="1"/>
                <a:t>scrum</a:t>
              </a:r>
              <a:r>
                <a:rPr lang="pl-PL" sz="2400" dirty="0"/>
                <a:t>)</a:t>
              </a:r>
              <a:br>
                <a:rPr lang="pl-PL" sz="2400" b="1" i="1" dirty="0"/>
              </a:br>
              <a:r>
                <a:rPr lang="pl-PL" sz="1600" dirty="0"/>
                <a:t>Ich cel to zabranie się do pracy, a nie myślenie o pracy</a:t>
              </a:r>
            </a:p>
          </p:txBody>
        </p:sp>
        <p:cxnSp>
          <p:nvCxnSpPr>
            <p:cNvPr id="16" name="Łącznik prosty ze strzałką 15"/>
            <p:cNvCxnSpPr/>
            <p:nvPr/>
          </p:nvCxnSpPr>
          <p:spPr>
            <a:xfrm>
              <a:off x="3331574" y="2206913"/>
              <a:ext cx="0" cy="7180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6228184" y="4365104"/>
            <a:ext cx="2748260" cy="1938992"/>
            <a:chOff x="6228184" y="4365104"/>
            <a:chExt cx="2748260" cy="1938992"/>
          </a:xfrm>
        </p:grpSpPr>
        <p:sp>
          <p:nvSpPr>
            <p:cNvPr id="19" name="pole tekstowe 18"/>
            <p:cNvSpPr txBox="1"/>
            <p:nvPr/>
          </p:nvSpPr>
          <p:spPr>
            <a:xfrm>
              <a:off x="6732240" y="4365104"/>
              <a:ext cx="2244204" cy="19389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400" b="1" dirty="0"/>
                <a:t>Przyrost </a:t>
              </a:r>
              <a:br>
                <a:rPr lang="pl-PL" sz="2400" b="1" dirty="0"/>
              </a:br>
              <a:r>
                <a:rPr lang="pl-PL" sz="2400" b="1" dirty="0"/>
                <a:t>funkcjonalności</a:t>
              </a:r>
              <a:r>
                <a:rPr lang="pl-PL" sz="2400" dirty="0"/>
                <a:t> </a:t>
              </a:r>
              <a:br>
                <a:rPr lang="pl-PL" sz="2400" dirty="0"/>
              </a:br>
              <a:r>
                <a:rPr lang="pl-PL" sz="2400" dirty="0"/>
                <a:t>produktu</a:t>
              </a:r>
            </a:p>
            <a:p>
              <a:r>
                <a:rPr lang="pl-PL" sz="2400" dirty="0"/>
                <a:t>(możliwy do </a:t>
              </a:r>
              <a:br>
                <a:rPr lang="pl-PL" sz="2400" dirty="0"/>
              </a:br>
              <a:r>
                <a:rPr lang="pl-PL" sz="2400" dirty="0"/>
                <a:t>wdrożenia)</a:t>
              </a:r>
            </a:p>
          </p:txBody>
        </p:sp>
        <p:cxnSp>
          <p:nvCxnSpPr>
            <p:cNvPr id="21" name="Łącznik prosty ze strzałką 20"/>
            <p:cNvCxnSpPr/>
            <p:nvPr/>
          </p:nvCxnSpPr>
          <p:spPr>
            <a:xfrm flipH="1">
              <a:off x="6228184" y="4365104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ole tekstowe 21"/>
          <p:cNvSpPr txBox="1"/>
          <p:nvPr/>
        </p:nvSpPr>
        <p:spPr>
          <a:xfrm>
            <a:off x="35496" y="4293096"/>
            <a:ext cx="143353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/>
              <a:t>Dziennik</a:t>
            </a:r>
          </a:p>
          <a:p>
            <a:r>
              <a:rPr lang="pl-PL" sz="2400" b="1" dirty="0"/>
              <a:t>Zaległości</a:t>
            </a:r>
          </a:p>
          <a:p>
            <a:r>
              <a:rPr lang="pl-PL" sz="1600" dirty="0"/>
              <a:t>(sortowany</a:t>
            </a:r>
          </a:p>
          <a:p>
            <a:r>
              <a:rPr lang="pl-PL" sz="1600" dirty="0"/>
              <a:t>według </a:t>
            </a:r>
            <a:r>
              <a:rPr lang="pl-PL" sz="1600" dirty="0" err="1"/>
              <a:t>aktual</a:t>
            </a:r>
            <a:r>
              <a:rPr lang="pl-PL" sz="1600" dirty="0"/>
              <a:t>.</a:t>
            </a:r>
            <a:br>
              <a:rPr lang="pl-PL" sz="1600" dirty="0"/>
            </a:br>
            <a:r>
              <a:rPr lang="pl-PL" sz="1600" dirty="0"/>
              <a:t>priorytetów)</a:t>
            </a:r>
          </a:p>
        </p:txBody>
      </p:sp>
    </p:spTree>
    <p:extLst>
      <p:ext uri="{BB962C8B-B14F-4D97-AF65-F5344CB8AC3E}">
        <p14:creationId xmlns:p14="http://schemas.microsoft.com/office/powerpoint/2010/main" val="9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SCRUM to iteracyjna metoda przyrostowa</a:t>
            </a:r>
            <a:br>
              <a:rPr lang="pl-PL" sz="2400" dirty="0"/>
            </a:br>
            <a:r>
              <a:rPr lang="pl-PL" sz="2400" dirty="0"/>
              <a:t>                    wytwarzania oprogramowania</a:t>
            </a:r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Reguły SCRUM: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1. reguła </a:t>
            </a:r>
            <a:r>
              <a:rPr lang="pl-PL" sz="2400" i="1" dirty="0" err="1">
                <a:solidFill>
                  <a:srgbClr val="002060"/>
                </a:solidFill>
              </a:rPr>
              <a:t>sashimi</a:t>
            </a:r>
            <a:r>
              <a:rPr lang="pl-PL" sz="2400" dirty="0">
                <a:solidFill>
                  <a:srgbClr val="002060"/>
                </a:solidFill>
              </a:rPr>
              <a:t> – każdy przyrost będący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    efektem pracy zespołu podczas sprintu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    musi być w pełni ukończony (def. „zrobione”), co obejmuje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    analizy, dokumentację, testy, itd. dla tego fragmentu produktu.</a:t>
            </a:r>
            <a:br>
              <a:rPr lang="pl-PL" sz="2400" dirty="0">
                <a:solidFill>
                  <a:srgbClr val="002060"/>
                </a:solidFill>
              </a:rPr>
            </a:br>
            <a:br>
              <a:rPr lang="pl-PL" sz="800" dirty="0"/>
            </a:br>
            <a:r>
              <a:rPr lang="pl-PL" sz="2400" dirty="0"/>
              <a:t>- Tylko działające oprogramowanie (produkt) </a:t>
            </a:r>
            <a:br>
              <a:rPr lang="pl-PL" sz="2400" dirty="0"/>
            </a:br>
            <a:r>
              <a:rPr lang="pl-PL" sz="2400" dirty="0"/>
              <a:t>   jest miarą postępu projektu. </a:t>
            </a:r>
            <a:br>
              <a:rPr lang="pl-PL" sz="2400" dirty="0"/>
            </a:br>
            <a:r>
              <a:rPr lang="pl-PL" sz="2400" dirty="0"/>
              <a:t>- Klient ocenia przydatność (do jego celów biznesowych) kolejnych, </a:t>
            </a:r>
            <a:br>
              <a:rPr lang="pl-PL" sz="2400" dirty="0"/>
            </a:br>
            <a:r>
              <a:rPr lang="pl-PL" sz="2400" dirty="0"/>
              <a:t>   w pełni funkcjonalnych wydań produktu.</a:t>
            </a:r>
            <a:br>
              <a:rPr lang="pl-PL" sz="2400" dirty="0"/>
            </a:br>
            <a:r>
              <a:rPr lang="pl-PL" sz="2400" dirty="0"/>
              <a:t>- Jeżeli przyrost nieukończony, to braki wpisywane są do zaległości.</a:t>
            </a:r>
          </a:p>
        </p:txBody>
      </p:sp>
      <p:pic>
        <p:nvPicPr>
          <p:cNvPr id="13314" name="Picture 2" descr="Znalezione obrazy dla zapytania sashi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9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Dziennik zaległości (</a:t>
            </a:r>
            <a:r>
              <a:rPr lang="pl-PL" sz="2400" i="1" dirty="0" err="1"/>
              <a:t>backlog</a:t>
            </a:r>
            <a:r>
              <a:rPr lang="pl-PL" sz="2400" dirty="0"/>
              <a:t>) jest stale sortowany zgodnie </a:t>
            </a:r>
            <a:br>
              <a:rPr lang="pl-PL" sz="2400" dirty="0"/>
            </a:br>
            <a:r>
              <a:rPr lang="pl-PL" sz="2400" dirty="0"/>
              <a:t>z aktualnymi priorytetami klienta. Może być zmieniany.</a:t>
            </a:r>
            <a:br>
              <a:rPr lang="pl-PL" sz="2400" dirty="0"/>
            </a:br>
            <a:r>
              <a:rPr lang="pl-PL" sz="2400" b="1" dirty="0"/>
              <a:t>Nie powinno się jednak zmieniać celów aktualnego sprintu</a:t>
            </a:r>
            <a:br>
              <a:rPr lang="pl-PL" sz="2400" dirty="0"/>
            </a:br>
            <a:r>
              <a:rPr lang="pl-PL" sz="2400" dirty="0"/>
              <a:t>(</a:t>
            </a:r>
            <a:r>
              <a:rPr lang="pl-PL" sz="2400" dirty="0">
                <a:sym typeface="Symbol"/>
              </a:rPr>
              <a:t></a:t>
            </a:r>
            <a:r>
              <a:rPr lang="pl-PL" sz="2400" dirty="0"/>
              <a:t> kryzysowe przerwanie sprintu powinno być sytuacją wyjątkową)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Reguły SCRUM: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2. brak zewnętrznego wpływu na przebieg sprintu, samoorganizacja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    (</a:t>
            </a:r>
            <a:r>
              <a:rPr lang="pl-PL" sz="2400" dirty="0">
                <a:solidFill>
                  <a:srgbClr val="002060"/>
                </a:solidFill>
                <a:sym typeface="Symbol"/>
              </a:rPr>
              <a:t></a:t>
            </a:r>
            <a:r>
              <a:rPr lang="pl-PL" sz="2400" dirty="0">
                <a:solidFill>
                  <a:srgbClr val="002060"/>
                </a:solidFill>
              </a:rPr>
              <a:t> skupienie na ustalonej pracy)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3. możliwa zmiana priorytetów zespołu podczas planowania sprintu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    (</a:t>
            </a:r>
            <a:r>
              <a:rPr lang="pl-PL" sz="2400" dirty="0">
                <a:solidFill>
                  <a:srgbClr val="002060"/>
                </a:solidFill>
                <a:sym typeface="Symbol"/>
              </a:rPr>
              <a:t></a:t>
            </a:r>
            <a:r>
              <a:rPr lang="pl-PL" sz="2400" dirty="0">
                <a:solidFill>
                  <a:srgbClr val="002060"/>
                </a:solidFill>
              </a:rPr>
              <a:t> najwyżej 14-30 dni straty)</a:t>
            </a:r>
          </a:p>
        </p:txBody>
      </p:sp>
    </p:spTree>
    <p:extLst>
      <p:ext uri="{BB962C8B-B14F-4D97-AF65-F5344CB8AC3E}">
        <p14:creationId xmlns:p14="http://schemas.microsoft.com/office/powerpoint/2010/main" val="226320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Trójkąt projektu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871817" y="1521455"/>
            <a:ext cx="158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Harold </a:t>
            </a:r>
            <a:r>
              <a:rPr lang="pl-PL" dirty="0" err="1"/>
              <a:t>Kerzner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011169" y="3270883"/>
            <a:ext cx="10134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jakość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821088" y="1398344"/>
            <a:ext cx="6430438" cy="3575016"/>
            <a:chOff x="821088" y="1398344"/>
            <a:chExt cx="6430438" cy="3575016"/>
          </a:xfrm>
        </p:grpSpPr>
        <p:sp>
          <p:nvSpPr>
            <p:cNvPr id="12" name="Trójkąt równoramienny 11"/>
            <p:cNvSpPr/>
            <p:nvPr/>
          </p:nvSpPr>
          <p:spPr>
            <a:xfrm>
              <a:off x="2659753" y="2060848"/>
              <a:ext cx="3660787" cy="2420069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821088" y="4480917"/>
              <a:ext cx="16360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600" dirty="0"/>
                <a:t>koszt/cena</a:t>
              </a: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6509720" y="4460565"/>
              <a:ext cx="74180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600" dirty="0"/>
                <a:t>czas</a:t>
              </a: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3974782" y="1398344"/>
              <a:ext cx="10307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600" dirty="0"/>
                <a:t>zakres</a:t>
              </a: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899592" y="5373216"/>
            <a:ext cx="70675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>
                <a:solidFill>
                  <a:srgbClr val="0070C0"/>
                </a:solidFill>
              </a:rPr>
              <a:t>Nie można zrobić szybko dużego i taniego projektu 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923231" y="5805264"/>
            <a:ext cx="3043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o dobrej jakości kodu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825233" y="5790753"/>
            <a:ext cx="40159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>
                <a:solidFill>
                  <a:schemeClr val="bg1">
                    <a:lumMod val="75000"/>
                  </a:schemeClr>
                </a:solidFill>
              </a:rPr>
              <a:t>(chyba, że w trakcie praktyk)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51520" y="2378330"/>
            <a:ext cx="5014385" cy="892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600" dirty="0"/>
              <a:t>Zmiana z jednego parametrów</a:t>
            </a:r>
            <a:br>
              <a:rPr lang="pl-PL" sz="2600" dirty="0"/>
            </a:br>
            <a:r>
              <a:rPr lang="pl-PL" sz="2600" dirty="0"/>
              <a:t>pociąga za sobą zmianę pozostałych</a:t>
            </a:r>
          </a:p>
        </p:txBody>
      </p:sp>
    </p:spTree>
    <p:extLst>
      <p:ext uri="{BB962C8B-B14F-4D97-AF65-F5344CB8AC3E}">
        <p14:creationId xmlns:p14="http://schemas.microsoft.com/office/powerpoint/2010/main" val="29847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0" grpId="0"/>
      <p:bldP spid="31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Świnie i kurczaki</a:t>
            </a:r>
          </a:p>
        </p:txBody>
      </p:sp>
      <p:pic>
        <p:nvPicPr>
          <p:cNvPr id="4" name="Picture 2" descr="www.implementingscrum.com -- Cartoon -- September 11, 2006 - Polish Translation of the Chicken and Pig Story in Scrum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7606"/>
            <a:ext cx="8479408" cy="298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0" y="5137447"/>
            <a:ext cx="368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http://www.implementingscrum.com/cartoons/</a:t>
            </a:r>
          </a:p>
        </p:txBody>
      </p:sp>
    </p:spTree>
    <p:extLst>
      <p:ext uri="{BB962C8B-B14F-4D97-AF65-F5344CB8AC3E}">
        <p14:creationId xmlns:p14="http://schemas.microsoft.com/office/powerpoint/2010/main" val="916063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Role w SCRUM (świnie):</a:t>
            </a:r>
          </a:p>
          <a:p>
            <a:pPr marL="0" indent="0">
              <a:buNone/>
            </a:pPr>
            <a:r>
              <a:rPr lang="pl-PL" sz="2400" b="1" dirty="0"/>
              <a:t>Właściciel produktu</a:t>
            </a:r>
            <a:r>
              <a:rPr lang="pl-PL" sz="2400" dirty="0"/>
              <a:t> (</a:t>
            </a:r>
            <a:r>
              <a:rPr lang="pl-PL" sz="2400" i="1" dirty="0" err="1"/>
              <a:t>product</a:t>
            </a:r>
            <a:r>
              <a:rPr lang="pl-PL" sz="2400" i="1" dirty="0"/>
              <a:t> </a:t>
            </a:r>
            <a:r>
              <a:rPr lang="pl-PL" sz="2400" i="1" dirty="0" err="1"/>
              <a:t>owner</a:t>
            </a:r>
            <a:r>
              <a:rPr lang="pl-PL" sz="2400" dirty="0"/>
              <a:t>) – zadania:</a:t>
            </a:r>
          </a:p>
          <a:p>
            <a:pPr marL="0" indent="0">
              <a:buNone/>
            </a:pPr>
            <a:r>
              <a:rPr lang="pl-PL" sz="2400" dirty="0"/>
              <a:t>- zbiera początkowe i ogólne wymagania, </a:t>
            </a:r>
            <a:br>
              <a:rPr lang="pl-PL" sz="2400" dirty="0"/>
            </a:br>
            <a:r>
              <a:rPr lang="pl-PL" sz="2400" dirty="0"/>
              <a:t>- ustala (nieostateczną) </a:t>
            </a:r>
            <a:r>
              <a:rPr lang="pl-PL" sz="2400" b="1" dirty="0"/>
              <a:t>wizję</a:t>
            </a:r>
            <a:r>
              <a:rPr lang="pl-PL" sz="2400" dirty="0"/>
              <a:t> gotowego produktu (zwrot inwestycji)</a:t>
            </a:r>
            <a:br>
              <a:rPr lang="pl-PL" sz="2400" dirty="0"/>
            </a:br>
            <a:r>
              <a:rPr lang="pl-PL" sz="2400" dirty="0"/>
              <a:t>- ustala plan wydań i akceptuje produkt wytworzony w przebiegu,</a:t>
            </a:r>
            <a:br>
              <a:rPr lang="pl-PL" sz="2400" dirty="0"/>
            </a:br>
            <a:r>
              <a:rPr lang="pl-PL" sz="2400" dirty="0"/>
              <a:t>- zarządza dziennikiem zaległości produktowych </a:t>
            </a:r>
            <a:br>
              <a:rPr lang="pl-PL" sz="2400" dirty="0"/>
            </a:br>
            <a:r>
              <a:rPr lang="pl-PL" sz="2400" dirty="0"/>
              <a:t>  (w tym sortowaniem zadań zgodnie z aktualnymi priorytetami)</a:t>
            </a:r>
            <a:endParaRPr lang="pl-PL" sz="8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2400" dirty="0"/>
              <a:t>Odpowiedzialność za:</a:t>
            </a:r>
            <a:br>
              <a:rPr lang="pl-PL" sz="2400" dirty="0"/>
            </a:br>
            <a:r>
              <a:rPr lang="pl-PL" sz="2400" dirty="0"/>
              <a:t>zwrot kosztów inwestycji produktu – wybór funkcjonalności, które </a:t>
            </a:r>
            <a:br>
              <a:rPr lang="pl-PL" sz="2400" dirty="0"/>
            </a:br>
            <a:r>
              <a:rPr lang="pl-PL" sz="2400" dirty="0"/>
              <a:t>rozwiązują problemy biznesowe klienta (</a:t>
            </a:r>
            <a:r>
              <a:rPr lang="pl-PL" sz="2400" dirty="0">
                <a:sym typeface="Symbol"/>
              </a:rPr>
              <a:t></a:t>
            </a:r>
            <a:r>
              <a:rPr lang="pl-PL" sz="2400" dirty="0"/>
              <a:t> sortowanie zaległości)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9839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Role w SCRUM (świnie):</a:t>
            </a:r>
          </a:p>
          <a:p>
            <a:pPr marL="0" indent="0">
              <a:buNone/>
            </a:pPr>
            <a:r>
              <a:rPr lang="pl-PL" sz="2400" b="1" dirty="0"/>
              <a:t>Zespół</a:t>
            </a:r>
            <a:r>
              <a:rPr lang="pl-PL" sz="2400" dirty="0"/>
              <a:t> (development team) – optymalnie składa się z 5-9 osób</a:t>
            </a:r>
            <a:br>
              <a:rPr lang="pl-PL" sz="2400" dirty="0"/>
            </a:br>
            <a:r>
              <a:rPr lang="pl-PL" sz="2400" dirty="0"/>
              <a:t>- zespół sam ustala cel przebiegu (biorąc pod uwagę priorytety), </a:t>
            </a:r>
            <a:br>
              <a:rPr lang="pl-PL" sz="2400" dirty="0"/>
            </a:br>
            <a:r>
              <a:rPr lang="pl-PL" sz="2400" dirty="0"/>
              <a:t>- autonomicznie rozdziela prace między siebie, </a:t>
            </a:r>
            <a:br>
              <a:rPr lang="pl-PL" sz="2400" dirty="0"/>
            </a:br>
            <a:r>
              <a:rPr lang="pl-PL" sz="2400" dirty="0"/>
              <a:t>- dba o jakość kodu (inspekcje, rewizje),</a:t>
            </a:r>
            <a:br>
              <a:rPr lang="pl-PL" sz="2400" dirty="0"/>
            </a:br>
            <a:r>
              <a:rPr lang="pl-PL" sz="2400" dirty="0"/>
              <a:t>- zmienia zaległości produktowe w nowe funkcjonalności produktu,</a:t>
            </a:r>
            <a:br>
              <a:rPr lang="pl-PL" sz="2400" dirty="0"/>
            </a:br>
            <a:r>
              <a:rPr lang="pl-PL" sz="2400" dirty="0"/>
              <a:t>- pod koniec przebiegu prezentuje efekty właścicielowi produktu</a:t>
            </a:r>
            <a:br>
              <a:rPr lang="pl-PL" sz="2400" dirty="0"/>
            </a:br>
            <a:endParaRPr lang="pl-PL" sz="800" dirty="0"/>
          </a:p>
          <a:p>
            <a:pPr marL="0" indent="0">
              <a:buNone/>
            </a:pPr>
            <a:r>
              <a:rPr lang="pl-PL" sz="2400" dirty="0"/>
              <a:t>Odpowiedzialność: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Zespół jest w pełni odpowiedzialny za zarządzanie samym sobą!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 zespole nie ma hierarchii lub innej struktury, która utrudniałaby komunikację. To nie znaczy, że nie uznaje się doświadczenia i stażu.</a:t>
            </a:r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2400" dirty="0"/>
              <a:t>Zarządzanie = przeprowadzanie inspekcji (</a:t>
            </a:r>
            <a:r>
              <a:rPr lang="pl-PL" sz="2400" dirty="0" err="1"/>
              <a:t>emp</a:t>
            </a:r>
            <a:r>
              <a:rPr lang="pl-PL" sz="2400" dirty="0"/>
              <a:t>. kontr.) </a:t>
            </a:r>
            <a:r>
              <a:rPr lang="pl-PL" sz="2400" dirty="0">
                <a:sym typeface="Symbol"/>
              </a:rPr>
              <a:t></a:t>
            </a:r>
            <a:r>
              <a:rPr lang="pl-PL" sz="2400" dirty="0"/>
              <a:t> adaptacja</a:t>
            </a:r>
          </a:p>
        </p:txBody>
      </p:sp>
    </p:spTree>
    <p:extLst>
      <p:ext uri="{BB962C8B-B14F-4D97-AF65-F5344CB8AC3E}">
        <p14:creationId xmlns:p14="http://schemas.microsoft.com/office/powerpoint/2010/main" val="73548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Role w SCRUM (świnie):</a:t>
            </a:r>
          </a:p>
          <a:p>
            <a:pPr marL="0" indent="0">
              <a:buNone/>
            </a:pPr>
            <a:r>
              <a:rPr lang="pl-PL" sz="2400" b="1" dirty="0" err="1"/>
              <a:t>Scrum</a:t>
            </a:r>
            <a:r>
              <a:rPr lang="pl-PL" sz="2400" b="1" dirty="0"/>
              <a:t> Master</a:t>
            </a:r>
            <a:r>
              <a:rPr lang="pl-PL" sz="2400" dirty="0"/>
              <a:t> – nie jest kierownikiem projektu (</a:t>
            </a:r>
            <a:r>
              <a:rPr lang="pl-PL" sz="2400" i="1" dirty="0" err="1"/>
              <a:t>project</a:t>
            </a:r>
            <a:r>
              <a:rPr lang="pl-PL" sz="2400" i="1" dirty="0"/>
              <a:t> manager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- </a:t>
            </a:r>
            <a:r>
              <a:rPr lang="pl-PL" sz="2400" b="1" dirty="0"/>
              <a:t>nie</a:t>
            </a:r>
            <a:r>
              <a:rPr lang="pl-PL" sz="2400" dirty="0"/>
              <a:t> kieruje zespołem – zespół sam się organizuje, </a:t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pl-PL" sz="2400" b="1" dirty="0"/>
              <a:t>nie</a:t>
            </a:r>
            <a:r>
              <a:rPr lang="pl-PL" sz="2400" dirty="0"/>
              <a:t> sprawdza postępów prac i </a:t>
            </a:r>
            <a:r>
              <a:rPr lang="pl-PL" sz="2400" b="1" dirty="0"/>
              <a:t>nie</a:t>
            </a:r>
            <a:r>
              <a:rPr lang="pl-PL" sz="2400" dirty="0"/>
              <a:t> rozdaje dziennych zadań,</a:t>
            </a:r>
            <a:br>
              <a:rPr lang="pl-PL" sz="2400" dirty="0"/>
            </a:br>
            <a:r>
              <a:rPr lang="pl-PL" sz="2400" dirty="0"/>
              <a:t>- zamiast szefa jest raczej trenerem (także właściciela produktu),</a:t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pl-PL" sz="2400" b="1" dirty="0">
                <a:solidFill>
                  <a:srgbClr val="002060"/>
                </a:solidFill>
              </a:rPr>
              <a:t>pilnuje przestrzegania zasad SCRUM</a:t>
            </a:r>
            <a:r>
              <a:rPr lang="pl-PL" sz="2400" dirty="0"/>
              <a:t>, pomaga wdrażać SCRUM,</a:t>
            </a:r>
            <a:br>
              <a:rPr lang="pl-PL" sz="2400" dirty="0"/>
            </a:br>
            <a:r>
              <a:rPr lang="pl-PL" sz="2400" dirty="0"/>
              <a:t>- dba o warunki pracy, usuwa przeszkody (techniczne i społeczne),</a:t>
            </a:r>
            <a:br>
              <a:rPr lang="pl-PL" sz="2400" dirty="0"/>
            </a:br>
            <a:r>
              <a:rPr lang="pl-PL" sz="2400" dirty="0"/>
              <a:t>  zarządza kryzysami i konfliktami, </a:t>
            </a:r>
            <a:r>
              <a:rPr lang="pl-PL" sz="2400" b="1" dirty="0">
                <a:solidFill>
                  <a:srgbClr val="002060"/>
                </a:solidFill>
              </a:rPr>
              <a:t>chroni zespół przed utrudnieniami</a:t>
            </a:r>
            <a:br>
              <a:rPr lang="pl-PL" sz="2400" dirty="0"/>
            </a:br>
            <a:r>
              <a:rPr lang="pl-PL" sz="2400" dirty="0"/>
              <a:t>- chroni zespół przed właścicielem produktu i działem marketingu,</a:t>
            </a:r>
            <a:br>
              <a:rPr lang="pl-PL" sz="2400" dirty="0"/>
            </a:br>
            <a:r>
              <a:rPr lang="pl-PL" sz="2400" dirty="0"/>
              <a:t>   ale również dba o dobrą komunikację z właścicielem produktu </a:t>
            </a:r>
            <a:r>
              <a:rPr lang="pl-PL" sz="2400" dirty="0">
                <a:sym typeface="Symbol"/>
              </a:rPr>
              <a:t>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- </a:t>
            </a:r>
            <a:r>
              <a:rPr lang="pl-PL" sz="2400" b="1" dirty="0">
                <a:solidFill>
                  <a:srgbClr val="002060"/>
                </a:solidFill>
              </a:rPr>
              <a:t>dba o otwartość</a:t>
            </a:r>
            <a:r>
              <a:rPr lang="pl-PL" sz="2400" dirty="0"/>
              <a:t> i prawdziwość informacji o postępie prac,</a:t>
            </a:r>
            <a:br>
              <a:rPr lang="pl-PL" sz="2400" dirty="0"/>
            </a:br>
            <a:r>
              <a:rPr lang="pl-PL" sz="2400" dirty="0"/>
              <a:t>   informuje wszystkie strony (także kurczaki) o ew. trudnościach,</a:t>
            </a:r>
            <a:br>
              <a:rPr lang="pl-PL" sz="2400" dirty="0"/>
            </a:br>
            <a:r>
              <a:rPr lang="pl-PL" sz="2400" dirty="0"/>
              <a:t>- dba o integrację zespołu</a:t>
            </a:r>
          </a:p>
        </p:txBody>
      </p:sp>
    </p:spTree>
    <p:extLst>
      <p:ext uri="{BB962C8B-B14F-4D97-AF65-F5344CB8AC3E}">
        <p14:creationId xmlns:p14="http://schemas.microsoft.com/office/powerpoint/2010/main" val="544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Role w SCRUM: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6" y="2132856"/>
            <a:ext cx="51435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7883" y="5517232"/>
            <a:ext cx="5558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http://www.ioz.pwr.wroc.pl/pracownicy/kuchta/Joanna_P%C5%82askonka_Scrum.pdf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4067944" y="2679303"/>
            <a:ext cx="4345732" cy="461665"/>
            <a:chOff x="4067944" y="2679303"/>
            <a:chExt cx="4345732" cy="461665"/>
          </a:xfrm>
        </p:grpSpPr>
        <p:sp>
          <p:nvSpPr>
            <p:cNvPr id="4" name="pole tekstowe 3"/>
            <p:cNvSpPr txBox="1"/>
            <p:nvPr/>
          </p:nvSpPr>
          <p:spPr>
            <a:xfrm>
              <a:off x="5763592" y="2679303"/>
              <a:ext cx="265008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Właściciel produktu</a:t>
              </a:r>
            </a:p>
          </p:txBody>
        </p:sp>
        <p:cxnSp>
          <p:nvCxnSpPr>
            <p:cNvPr id="7" name="Łącznik prosty ze strzałką 6"/>
            <p:cNvCxnSpPr>
              <a:stCxn id="4" idx="1"/>
            </p:cNvCxnSpPr>
            <p:nvPr/>
          </p:nvCxnSpPr>
          <p:spPr>
            <a:xfrm flipH="1" flipV="1">
              <a:off x="4067944" y="2910135"/>
              <a:ext cx="169564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a 16"/>
          <p:cNvGrpSpPr/>
          <p:nvPr/>
        </p:nvGrpSpPr>
        <p:grpSpPr>
          <a:xfrm>
            <a:off x="5220072" y="4581128"/>
            <a:ext cx="2502810" cy="461665"/>
            <a:chOff x="5220072" y="4581128"/>
            <a:chExt cx="2502810" cy="461665"/>
          </a:xfrm>
        </p:grpSpPr>
        <p:sp>
          <p:nvSpPr>
            <p:cNvPr id="8" name="pole tekstowe 7"/>
            <p:cNvSpPr txBox="1"/>
            <p:nvPr/>
          </p:nvSpPr>
          <p:spPr>
            <a:xfrm>
              <a:off x="5796136" y="4581128"/>
              <a:ext cx="192674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400" dirty="0" err="1"/>
                <a:t>Scrum</a:t>
              </a:r>
              <a:r>
                <a:rPr lang="pl-PL" sz="2400" dirty="0"/>
                <a:t> Master</a:t>
              </a:r>
            </a:p>
          </p:txBody>
        </p:sp>
        <p:cxnSp>
          <p:nvCxnSpPr>
            <p:cNvPr id="10" name="Łącznik prosty ze strzałką 9"/>
            <p:cNvCxnSpPr>
              <a:stCxn id="8" idx="1"/>
            </p:cNvCxnSpPr>
            <p:nvPr/>
          </p:nvCxnSpPr>
          <p:spPr>
            <a:xfrm flipH="1" flipV="1">
              <a:off x="5220072" y="4811960"/>
              <a:ext cx="57606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/>
          <p:cNvGrpSpPr/>
          <p:nvPr/>
        </p:nvGrpSpPr>
        <p:grpSpPr>
          <a:xfrm>
            <a:off x="5004048" y="3717032"/>
            <a:ext cx="1791208" cy="461665"/>
            <a:chOff x="5004048" y="3717032"/>
            <a:chExt cx="1791208" cy="461665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796136" y="3717032"/>
              <a:ext cx="99912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Zespół</a:t>
              </a:r>
            </a:p>
          </p:txBody>
        </p:sp>
        <p:cxnSp>
          <p:nvCxnSpPr>
            <p:cNvPr id="13" name="Łącznik prosty ze strzałką 12"/>
            <p:cNvCxnSpPr>
              <a:stCxn id="11" idx="1"/>
            </p:cNvCxnSpPr>
            <p:nvPr/>
          </p:nvCxnSpPr>
          <p:spPr>
            <a:xfrm flipH="1" flipV="1">
              <a:off x="5004048" y="3947864"/>
              <a:ext cx="79208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77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Role w SCRUM (świnie):</a:t>
            </a:r>
          </a:p>
          <a:p>
            <a:pPr marL="0" indent="0">
              <a:buNone/>
            </a:pPr>
            <a:r>
              <a:rPr lang="pl-PL" sz="2400" dirty="0" err="1"/>
              <a:t>Ken</a:t>
            </a:r>
            <a:r>
              <a:rPr lang="pl-PL" sz="2400" dirty="0"/>
              <a:t> </a:t>
            </a:r>
            <a:r>
              <a:rPr lang="pl-PL" sz="2400" dirty="0" err="1"/>
              <a:t>Schwaber</a:t>
            </a:r>
            <a:r>
              <a:rPr lang="pl-PL" sz="2400" dirty="0"/>
              <a:t>:</a:t>
            </a:r>
            <a:br>
              <a:rPr lang="pl-PL" sz="2400" dirty="0"/>
            </a:br>
            <a:r>
              <a:rPr lang="pl-PL" sz="2400" dirty="0"/>
              <a:t>Ważnym zadaniem </a:t>
            </a:r>
            <a:r>
              <a:rPr lang="pl-PL" sz="2400" dirty="0" err="1"/>
              <a:t>Scrum</a:t>
            </a:r>
            <a:r>
              <a:rPr lang="pl-PL" sz="2400" dirty="0"/>
              <a:t> Mastera jest dbanie o to, żeby zespół </a:t>
            </a:r>
            <a:br>
              <a:rPr lang="pl-PL" sz="2400" dirty="0"/>
            </a:br>
            <a:r>
              <a:rPr lang="pl-PL" sz="2400" dirty="0"/>
              <a:t>i właściciel produktu skupiali się na tym, co może zostać zrobione, </a:t>
            </a:r>
            <a:br>
              <a:rPr lang="pl-PL" sz="2400" dirty="0"/>
            </a:br>
            <a:r>
              <a:rPr lang="pl-PL" sz="2400" dirty="0"/>
              <a:t>a nie przeżywali frustracji z powodu rzeczy, które aktualnie </a:t>
            </a:r>
            <a:br>
              <a:rPr lang="pl-PL" sz="2400" dirty="0"/>
            </a:br>
            <a:r>
              <a:rPr lang="pl-PL" sz="2400" dirty="0"/>
              <a:t>nie mogą być wykonane. </a:t>
            </a:r>
            <a:r>
              <a:rPr lang="pl-PL" sz="2400" b="1" dirty="0">
                <a:solidFill>
                  <a:srgbClr val="002060"/>
                </a:solidFill>
              </a:rPr>
              <a:t>SCRUM to „sztuka rzeczy możliwych”.</a:t>
            </a:r>
          </a:p>
          <a:p>
            <a:pPr marL="0" indent="0">
              <a:buNone/>
            </a:pPr>
            <a:endParaRPr lang="pl-PL" sz="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400" dirty="0"/>
              <a:t>Ważne jest ograniczenie perspektywy czasowej do 30 dni:</a:t>
            </a:r>
            <a:br>
              <a:rPr lang="pl-PL" sz="2400" dirty="0"/>
            </a:br>
            <a:r>
              <a:rPr lang="pl-PL" sz="2400" dirty="0"/>
              <a:t>- pozwala zespołowi na skupienie się na bieżących zadaniach, </a:t>
            </a:r>
            <a:br>
              <a:rPr lang="pl-PL" sz="2400" dirty="0"/>
            </a:br>
            <a:r>
              <a:rPr lang="pl-PL" sz="2400" dirty="0"/>
              <a:t>   ogranicza chaos zadań, krótkoterminowe plany działania,</a:t>
            </a:r>
            <a:br>
              <a:rPr lang="pl-PL" sz="2400" dirty="0"/>
            </a:br>
            <a:r>
              <a:rPr lang="pl-PL" sz="2400" dirty="0"/>
              <a:t>- utrzymuje zainteresowanie udziałowców projektem</a:t>
            </a:r>
            <a:br>
              <a:rPr lang="pl-PL" sz="2400" dirty="0"/>
            </a:br>
            <a:r>
              <a:rPr lang="pl-PL" sz="2400" dirty="0"/>
              <a:t>  (widzą </a:t>
            </a:r>
            <a:r>
              <a:rPr lang="pl-PL" sz="2400" b="1" dirty="0">
                <a:solidFill>
                  <a:srgbClr val="002060"/>
                </a:solidFill>
              </a:rPr>
              <a:t>efekty</a:t>
            </a:r>
            <a:r>
              <a:rPr lang="pl-PL" sz="2400" dirty="0"/>
              <a:t> i mają wpływ na </a:t>
            </a:r>
            <a:r>
              <a:rPr lang="pl-PL" sz="2400" b="1" dirty="0">
                <a:solidFill>
                  <a:srgbClr val="002060"/>
                </a:solidFill>
              </a:rPr>
              <a:t>wybieranie celów</a:t>
            </a:r>
            <a:r>
              <a:rPr lang="pl-PL" sz="2400" dirty="0"/>
              <a:t> kolejnych iteracji)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8618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err="1"/>
              <a:t>Daily</a:t>
            </a:r>
            <a:r>
              <a:rPr lang="pl-PL" sz="2400" b="1" dirty="0"/>
              <a:t> </a:t>
            </a:r>
            <a:r>
              <a:rPr lang="pl-PL" sz="2400" b="1" dirty="0" err="1"/>
              <a:t>scrum</a:t>
            </a:r>
            <a:r>
              <a:rPr lang="pl-PL" sz="2400" dirty="0"/>
              <a:t> – prowadzone przez </a:t>
            </a:r>
            <a:r>
              <a:rPr lang="pl-PL" sz="2400" dirty="0" err="1"/>
              <a:t>Scrum</a:t>
            </a:r>
            <a:r>
              <a:rPr lang="pl-PL" sz="2400" dirty="0"/>
              <a:t> Mastera codzienne spotkanie przed rozpoczęciem pracy, nie dłuższe niż kwadrans </a:t>
            </a:r>
            <a:br>
              <a:rPr lang="pl-PL" sz="2400" dirty="0"/>
            </a:br>
            <a:r>
              <a:rPr lang="pl-PL" sz="2400" dirty="0"/>
              <a:t>(mogą być prowadzone na stojąco przy tablicy </a:t>
            </a:r>
            <a:r>
              <a:rPr lang="pl-PL" sz="2400" dirty="0" err="1"/>
              <a:t>Kanban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 err="1"/>
              <a:t>Scrum</a:t>
            </a:r>
            <a:r>
              <a:rPr lang="pl-PL" sz="2400" dirty="0"/>
              <a:t> Master zadaje każdemu członkowi zespołu trzy pytania:</a:t>
            </a:r>
            <a:br>
              <a:rPr lang="pl-PL" sz="2400" dirty="0"/>
            </a:br>
            <a:r>
              <a:rPr lang="pl-PL" sz="2400" dirty="0"/>
              <a:t>1. Co zrobiłeś od ostatniego codziennego spotkania </a:t>
            </a:r>
            <a:r>
              <a:rPr lang="pl-PL" sz="2400" dirty="0" err="1"/>
              <a:t>Scrum</a:t>
            </a:r>
            <a:r>
              <a:rPr lang="pl-PL" sz="2400" dirty="0"/>
              <a:t>?</a:t>
            </a:r>
            <a:br>
              <a:rPr lang="pl-PL" sz="2400" dirty="0"/>
            </a:br>
            <a:r>
              <a:rPr lang="pl-PL" sz="2400" dirty="0"/>
              <a:t>2. Co zrobisz do następnego spotkania (zobowiązanie)?</a:t>
            </a:r>
            <a:br>
              <a:rPr lang="pl-PL" sz="2400" dirty="0"/>
            </a:br>
            <a:r>
              <a:rPr lang="pl-PL" sz="2400" dirty="0"/>
              <a:t>3. Co przeszkadza Ci w pracy?</a:t>
            </a:r>
          </a:p>
          <a:p>
            <a:pPr marL="0" indent="0">
              <a:buNone/>
            </a:pPr>
            <a:r>
              <a:rPr lang="pl-PL" sz="2400" dirty="0"/>
              <a:t>Uwaga! To nie oznacza, że </a:t>
            </a:r>
            <a:r>
              <a:rPr lang="pl-PL" sz="2400" dirty="0" err="1"/>
              <a:t>Scrum</a:t>
            </a:r>
            <a:r>
              <a:rPr lang="pl-PL" sz="2400" dirty="0"/>
              <a:t> Master:</a:t>
            </a:r>
            <a:br>
              <a:rPr lang="pl-PL" sz="2400" dirty="0"/>
            </a:br>
            <a:r>
              <a:rPr lang="pl-PL" sz="2400" dirty="0"/>
              <a:t>1. Sprawdza i ocenia postępy prac</a:t>
            </a:r>
            <a:br>
              <a:rPr lang="pl-PL" sz="2400" dirty="0"/>
            </a:br>
            <a:r>
              <a:rPr lang="pl-PL" sz="2400" dirty="0"/>
              <a:t>2. Przydziela zadania na kolejny dzień</a:t>
            </a:r>
            <a:br>
              <a:rPr lang="pl-PL" sz="2400" dirty="0"/>
            </a:br>
            <a:r>
              <a:rPr lang="pl-PL" sz="2400" dirty="0"/>
              <a:t>3. Bezpośrednio wspiera zespół w tworzeniu kodu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Celem spotkania jest zabranie się do pracy, a nie myślenie o pracy</a:t>
            </a:r>
            <a:br>
              <a:rPr lang="pl-PL" sz="2400" dirty="0"/>
            </a:br>
            <a:r>
              <a:rPr lang="pl-PL" sz="2400" dirty="0"/>
              <a:t>W razie problemów: spotkanie w mniejszych grupach po </a:t>
            </a:r>
            <a:r>
              <a:rPr lang="pl-PL" sz="2400" i="1" dirty="0" err="1"/>
              <a:t>daily</a:t>
            </a:r>
            <a:r>
              <a:rPr lang="pl-PL" sz="2400" i="1" dirty="0"/>
              <a:t> </a:t>
            </a:r>
            <a:r>
              <a:rPr lang="pl-PL" sz="2400" i="1" dirty="0" err="1"/>
              <a:t>scrum</a:t>
            </a:r>
            <a:endParaRPr lang="pl-PL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6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Kurczaki – obserwatorzy:</a:t>
            </a:r>
          </a:p>
          <a:p>
            <a:pPr marL="0" indent="0">
              <a:buNone/>
            </a:pPr>
            <a:r>
              <a:rPr lang="pl-PL" sz="2400" dirty="0"/>
              <a:t>Wszystkie osoby zainteresowane sukcesem projektu, w tym:</a:t>
            </a:r>
            <a:br>
              <a:rPr lang="pl-PL" sz="2400" dirty="0"/>
            </a:br>
            <a:r>
              <a:rPr lang="pl-PL" sz="2400" dirty="0"/>
              <a:t>- zarząd firmy,</a:t>
            </a:r>
            <a:br>
              <a:rPr lang="pl-PL" sz="2400" dirty="0"/>
            </a:br>
            <a:r>
              <a:rPr lang="pl-PL" sz="2400" dirty="0"/>
              <a:t>- dział marketingu,</a:t>
            </a:r>
            <a:br>
              <a:rPr lang="pl-PL" sz="2400" dirty="0"/>
            </a:br>
            <a:r>
              <a:rPr lang="pl-PL" sz="2400" dirty="0"/>
              <a:t>- klienci (finansujący projekt),</a:t>
            </a:r>
            <a:br>
              <a:rPr lang="pl-PL" sz="2400" dirty="0"/>
            </a:br>
            <a:r>
              <a:rPr lang="pl-PL" sz="2400" dirty="0"/>
              <a:t>- przyszli użytkownicy produktu.</a:t>
            </a:r>
            <a:br>
              <a:rPr lang="pl-PL" sz="2400" dirty="0"/>
            </a:br>
            <a:endParaRPr lang="pl-PL" sz="800" dirty="0"/>
          </a:p>
          <a:p>
            <a:pPr marL="0" indent="0">
              <a:buNone/>
            </a:pPr>
            <a:r>
              <a:rPr lang="pl-PL" sz="2400" dirty="0"/>
              <a:t>Nie są zaangażowani w wytwarzanie oprogramowania.</a:t>
            </a:r>
            <a:br>
              <a:rPr lang="pl-PL" sz="2400" dirty="0"/>
            </a:br>
            <a:r>
              <a:rPr lang="pl-PL" sz="2400" dirty="0"/>
              <a:t>W trakcie sprintu kontakt z kurczakami poprzez właściciela produktu.</a:t>
            </a:r>
            <a:br>
              <a:rPr lang="pl-PL" sz="2400" dirty="0"/>
            </a:br>
            <a:br>
              <a:rPr lang="pl-PL" sz="800" dirty="0"/>
            </a:br>
            <a:r>
              <a:rPr lang="pl-PL" sz="2400" b="1" dirty="0"/>
              <a:t>Plan</a:t>
            </a:r>
            <a:r>
              <a:rPr lang="pl-PL" sz="2400" dirty="0"/>
              <a:t> sprintu/całego procesu:</a:t>
            </a:r>
            <a:br>
              <a:rPr lang="pl-PL" sz="2400" dirty="0"/>
            </a:br>
            <a:r>
              <a:rPr lang="pl-PL" sz="2400" dirty="0"/>
              <a:t>- Jakich zmian oczekują klienci po zakończeniu sprintu/procesu?</a:t>
            </a:r>
            <a:br>
              <a:rPr lang="pl-PL" sz="2400" dirty="0"/>
            </a:br>
            <a:r>
              <a:rPr lang="pl-PL" sz="2400" dirty="0"/>
              <a:t>- Jakie są postępy po ostatnim sprincie?</a:t>
            </a:r>
            <a:br>
              <a:rPr lang="pl-PL" sz="2400" dirty="0"/>
            </a:br>
            <a:r>
              <a:rPr lang="pl-PL" sz="2400" dirty="0"/>
              <a:t>- Weryfikacja opłacalności inwestycji i wiarygodności zespołu.</a:t>
            </a:r>
          </a:p>
        </p:txBody>
      </p:sp>
    </p:spTree>
    <p:extLst>
      <p:ext uri="{BB962C8B-B14F-4D97-AF65-F5344CB8AC3E}">
        <p14:creationId xmlns:p14="http://schemas.microsoft.com/office/powerpoint/2010/main" val="2343197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</a:t>
            </a:r>
            <a:r>
              <a:rPr lang="pl-PL" dirty="0" err="1"/>
              <a:t>Kanban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err="1"/>
              <a:t>Kanban</a:t>
            </a:r>
            <a:r>
              <a:rPr lang="pl-PL" sz="2400" dirty="0"/>
              <a:t> (jap.) = widoczny spis</a:t>
            </a:r>
            <a:br>
              <a:rPr lang="pl-PL" sz="2400" dirty="0"/>
            </a:br>
            <a:r>
              <a:rPr lang="pl-PL" sz="2400" dirty="0"/>
              <a:t>KANBAN oznacza też metodologię prowadzenia projektów </a:t>
            </a:r>
            <a:br>
              <a:rPr lang="pl-PL" sz="2400" dirty="0"/>
            </a:br>
            <a:r>
              <a:rPr lang="pl-PL" sz="2400" dirty="0"/>
              <a:t>(por. </a:t>
            </a:r>
            <a:r>
              <a:rPr lang="pl-PL" sz="2400" i="1" dirty="0"/>
              <a:t>Toyota Management System</a:t>
            </a:r>
            <a:r>
              <a:rPr lang="pl-PL" sz="2400" dirty="0"/>
              <a:t>), w której kładzie się nacisk na ograniczenie bezczynności pracowników i ograniczenie zapasów.</a:t>
            </a:r>
          </a:p>
        </p:txBody>
      </p:sp>
      <p:pic>
        <p:nvPicPr>
          <p:cNvPr id="3078" name="Picture 6" descr="https://upload.wikimedia.org/wikipedia/commons/thumb/d/d3/Simple-kanban-board-.jpg/400px-Simple-kanban-board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0033"/>
            <a:ext cx="3810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0" y="5744289"/>
            <a:ext cx="2988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https://pl.wikipedia.org/wiki/Tablica_kanban</a:t>
            </a:r>
          </a:p>
        </p:txBody>
      </p:sp>
      <p:pic>
        <p:nvPicPr>
          <p:cNvPr id="3080" name="Picture 8" descr="xqa_076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3440033"/>
            <a:ext cx="3826396" cy="25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355976" y="6032321"/>
            <a:ext cx="4538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http://www.xqa.com.ar/visualmanagement/2009/06/kanban-boards/</a:t>
            </a:r>
          </a:p>
        </p:txBody>
      </p:sp>
    </p:spTree>
    <p:extLst>
      <p:ext uri="{BB962C8B-B14F-4D97-AF65-F5344CB8AC3E}">
        <p14:creationId xmlns:p14="http://schemas.microsoft.com/office/powerpoint/2010/main" val="271231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Raporty ze sprintów</a:t>
            </a:r>
            <a:r>
              <a:rPr lang="pl-PL" sz="2400" dirty="0"/>
              <a:t> – pełna przejrzystość</a:t>
            </a:r>
          </a:p>
          <a:p>
            <a:pPr marL="0" indent="0">
              <a:buNone/>
            </a:pPr>
            <a:r>
              <a:rPr lang="pl-PL" sz="2400" dirty="0"/>
              <a:t>Wspólna dla świń i kurczaków definicja „zrobione”</a:t>
            </a:r>
          </a:p>
          <a:p>
            <a:pPr marL="0" indent="0">
              <a:buNone/>
            </a:pPr>
            <a:r>
              <a:rPr lang="pl-PL" sz="2400" dirty="0"/>
              <a:t>Po sprincie cztery raporty (mogą być zwykłe arkusze, bez opisów):</a:t>
            </a:r>
            <a:br>
              <a:rPr lang="pl-PL" sz="2400" dirty="0"/>
            </a:br>
            <a:r>
              <a:rPr lang="pl-PL" sz="2400" dirty="0"/>
              <a:t>1. Lista zaległości produktu sprzed ostatniego sprintu</a:t>
            </a:r>
            <a:br>
              <a:rPr lang="pl-PL" sz="2400" dirty="0"/>
            </a:br>
            <a:r>
              <a:rPr lang="pl-PL" sz="2400" dirty="0"/>
              <a:t>2. Aktualna lista zaległości produktu (po bieżącym sprincie)</a:t>
            </a:r>
            <a:br>
              <a:rPr lang="pl-PL" sz="2400" dirty="0"/>
            </a:br>
            <a:r>
              <a:rPr lang="pl-PL" sz="2400" dirty="0"/>
              <a:t>3. Raport zmian (szczegółowa lista różnic 2. – 1.)</a:t>
            </a:r>
            <a:br>
              <a:rPr lang="pl-PL" sz="2400" dirty="0"/>
            </a:br>
            <a:r>
              <a:rPr lang="pl-PL" sz="2400" dirty="0"/>
              <a:t>4. Wygasający raport zaległości produktowych </a:t>
            </a:r>
            <a:br>
              <a:rPr lang="pl-PL" sz="2400" dirty="0"/>
            </a:br>
            <a:r>
              <a:rPr lang="pl-PL" sz="2400" dirty="0"/>
              <a:t>    (może być w postaci wykresu </a:t>
            </a:r>
            <a:br>
              <a:rPr lang="pl-PL" sz="2400" dirty="0"/>
            </a:br>
            <a:r>
              <a:rPr lang="pl-PL" sz="2400" dirty="0"/>
              <a:t>     wypalania, </a:t>
            </a:r>
            <a:r>
              <a:rPr lang="pl-PL" sz="2400" i="1" dirty="0" err="1"/>
              <a:t>burnout</a:t>
            </a:r>
            <a:r>
              <a:rPr lang="pl-PL" sz="2400" i="1" dirty="0"/>
              <a:t> chart</a:t>
            </a:r>
            <a:r>
              <a:rPr lang="pl-PL" sz="2400" dirty="0"/>
              <a:t>)</a:t>
            </a:r>
          </a:p>
        </p:txBody>
      </p:sp>
      <p:pic>
        <p:nvPicPr>
          <p:cNvPr id="5122" name="Picture 2" descr="http://4pm.pl/wp-content/uploads/2015/12/4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3"/>
            <a:ext cx="4496830" cy="222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1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Model kaskadowy (</a:t>
            </a:r>
            <a:r>
              <a:rPr lang="pl-PL" i="1" dirty="0" err="1"/>
              <a:t>waterfall</a:t>
            </a:r>
            <a:r>
              <a:rPr lang="pl-PL" dirty="0"/>
              <a:t>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C84B75E-D3C7-4B62-9FBE-AE7ED469BBBC}"/>
              </a:ext>
            </a:extLst>
          </p:cNvPr>
          <p:cNvSpPr txBox="1"/>
          <p:nvPr/>
        </p:nvSpPr>
        <p:spPr>
          <a:xfrm>
            <a:off x="4301612" y="4437112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Wikipedia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F2E1A9D-5DAA-491C-83AE-2EBE3130E912}"/>
              </a:ext>
            </a:extLst>
          </p:cNvPr>
          <p:cNvSpPr txBox="1"/>
          <p:nvPr/>
        </p:nvSpPr>
        <p:spPr>
          <a:xfrm>
            <a:off x="473574" y="5013176"/>
            <a:ext cx="84014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Przeznaczony do </a:t>
            </a:r>
            <a:r>
              <a:rPr lang="pl-PL" sz="2600" b="1" dirty="0"/>
              <a:t>zarządzania</a:t>
            </a:r>
            <a:r>
              <a:rPr lang="pl-PL" sz="2600" dirty="0"/>
              <a:t> tworzeniem </a:t>
            </a:r>
            <a:r>
              <a:rPr lang="pl-PL" sz="2600" b="1" dirty="0"/>
              <a:t>dużych projektów</a:t>
            </a:r>
            <a:r>
              <a:rPr lang="pl-PL" sz="2600" dirty="0"/>
              <a:t> </a:t>
            </a:r>
          </a:p>
          <a:p>
            <a:r>
              <a:rPr lang="pl-PL" sz="2600" dirty="0"/>
              <a:t>informatycznych (artykuł Winstona </a:t>
            </a:r>
            <a:r>
              <a:rPr lang="pl-PL" sz="2600" dirty="0" err="1"/>
              <a:t>Royce’a</a:t>
            </a:r>
            <a:r>
              <a:rPr lang="pl-PL" sz="2600" dirty="0"/>
              <a:t> z 1970)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226878B-C42F-49B6-8177-E2C51403EE97}"/>
              </a:ext>
            </a:extLst>
          </p:cNvPr>
          <p:cNvSpPr txBox="1"/>
          <p:nvPr/>
        </p:nvSpPr>
        <p:spPr>
          <a:xfrm>
            <a:off x="2276968" y="1547500"/>
            <a:ext cx="640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specyfikacja </a:t>
            </a:r>
            <a:r>
              <a:rPr lang="pl-PL" b="1" dirty="0"/>
              <a:t>wymagań</a:t>
            </a:r>
            <a:r>
              <a:rPr lang="pl-PL" dirty="0"/>
              <a:t> (SRS = </a:t>
            </a:r>
            <a:r>
              <a:rPr lang="en-US" i="1" dirty="0"/>
              <a:t>software requirements specification</a:t>
            </a:r>
            <a:r>
              <a:rPr lang="pl-PL" dirty="0"/>
              <a:t>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3EDC80-FFD1-4206-931B-F0F5FC59D58A}"/>
              </a:ext>
            </a:extLst>
          </p:cNvPr>
          <p:cNvSpPr txBox="1"/>
          <p:nvPr/>
        </p:nvSpPr>
        <p:spPr>
          <a:xfrm>
            <a:off x="2781534" y="2046694"/>
            <a:ext cx="574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analiza wymagań (jednoznaczność, spójność, kompletność)</a:t>
            </a:r>
          </a:p>
        </p:txBody>
      </p:sp>
      <p:pic>
        <p:nvPicPr>
          <p:cNvPr id="1026" name="Picture 2" descr="Plik:POL model kaskadowy.svg">
            <a:extLst>
              <a:ext uri="{FF2B5EF4-FFF2-40B4-BE49-F238E27FC236}">
                <a16:creationId xmlns:a16="http://schemas.microsoft.com/office/drawing/2014/main" id="{EE70E76F-5940-4815-AFDD-E8136FF2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2" y="1628800"/>
            <a:ext cx="4783297" cy="30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9325B56-C2DF-46EF-A12F-6B9AD577DD5E}"/>
              </a:ext>
            </a:extLst>
          </p:cNvPr>
          <p:cNvSpPr txBox="1"/>
          <p:nvPr/>
        </p:nvSpPr>
        <p:spPr>
          <a:xfrm>
            <a:off x="3457445" y="2755301"/>
            <a:ext cx="532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przetłumaczenie wymagań na techniczny plan projektu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894D3AC-AADA-4AAA-8FCA-EA186F3B6F4A}"/>
              </a:ext>
            </a:extLst>
          </p:cNvPr>
          <p:cNvSpPr txBox="1"/>
          <p:nvPr/>
        </p:nvSpPr>
        <p:spPr>
          <a:xfrm>
            <a:off x="4939196" y="3510675"/>
            <a:ext cx="414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Bardzo trudny ewentualny powrót z tego </a:t>
            </a:r>
          </a:p>
          <a:p>
            <a:r>
              <a:rPr lang="pl-PL" dirty="0"/>
              <a:t>etapu do etapu projektu, analizy lub planu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5FF06CC9-4765-4128-AEB8-0793B09799E9}"/>
              </a:ext>
            </a:extLst>
          </p:cNvPr>
          <p:cNvCxnSpPr>
            <a:cxnSpLocks/>
          </p:cNvCxnSpPr>
          <p:nvPr/>
        </p:nvCxnSpPr>
        <p:spPr>
          <a:xfrm>
            <a:off x="2054585" y="3964513"/>
            <a:ext cx="10052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a 20">
            <a:extLst>
              <a:ext uri="{FF2B5EF4-FFF2-40B4-BE49-F238E27FC236}">
                <a16:creationId xmlns:a16="http://schemas.microsoft.com/office/drawing/2014/main" id="{DCC09AF6-8792-41B0-ABAC-C1E2DA757067}"/>
              </a:ext>
            </a:extLst>
          </p:cNvPr>
          <p:cNvGrpSpPr/>
          <p:nvPr/>
        </p:nvGrpSpPr>
        <p:grpSpPr>
          <a:xfrm>
            <a:off x="131110" y="2046694"/>
            <a:ext cx="1923475" cy="2102485"/>
            <a:chOff x="131110" y="2046694"/>
            <a:chExt cx="1923475" cy="2102485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19A57B29-D2A0-42A3-9883-708BA64A29BF}"/>
                </a:ext>
              </a:extLst>
            </p:cNvPr>
            <p:cNvSpPr txBox="1"/>
            <p:nvPr/>
          </p:nvSpPr>
          <p:spPr>
            <a:xfrm>
              <a:off x="131110" y="3779847"/>
              <a:ext cx="1923475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/>
                  </a:solidFill>
                </a:rPr>
                <a:t>Kontakt z klientem</a:t>
              </a:r>
            </a:p>
          </p:txBody>
        </p:sp>
        <p:cxnSp>
          <p:nvCxnSpPr>
            <p:cNvPr id="11" name="Łącznik prosty ze strzałką 10">
              <a:extLst>
                <a:ext uri="{FF2B5EF4-FFF2-40B4-BE49-F238E27FC236}">
                  <a16:creationId xmlns:a16="http://schemas.microsoft.com/office/drawing/2014/main" id="{BE291591-6317-4C6C-8B24-4152B6DB7E78}"/>
                </a:ext>
              </a:extLst>
            </p:cNvPr>
            <p:cNvCxnSpPr/>
            <p:nvPr/>
          </p:nvCxnSpPr>
          <p:spPr>
            <a:xfrm flipV="1">
              <a:off x="755576" y="2046694"/>
              <a:ext cx="0" cy="17450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D17DBBE9-9B9A-43E4-8480-E041B2ADF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1640" y="2570286"/>
              <a:ext cx="0" cy="12214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wal 15">
            <a:extLst>
              <a:ext uri="{FF2B5EF4-FFF2-40B4-BE49-F238E27FC236}">
                <a16:creationId xmlns:a16="http://schemas.microsoft.com/office/drawing/2014/main" id="{F39360CE-79C2-45FA-8553-319699752068}"/>
              </a:ext>
            </a:extLst>
          </p:cNvPr>
          <p:cNvSpPr/>
          <p:nvPr/>
        </p:nvSpPr>
        <p:spPr>
          <a:xfrm>
            <a:off x="1691680" y="2416026"/>
            <a:ext cx="2088227" cy="123393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88AEB63C-BC72-4D02-B161-7891C8281369}"/>
              </a:ext>
            </a:extLst>
          </p:cNvPr>
          <p:cNvGrpSpPr/>
          <p:nvPr/>
        </p:nvGrpSpPr>
        <p:grpSpPr>
          <a:xfrm>
            <a:off x="920600" y="3622570"/>
            <a:ext cx="2387961" cy="1161204"/>
            <a:chOff x="920600" y="3622570"/>
            <a:chExt cx="2387961" cy="1161204"/>
          </a:xfrm>
        </p:grpSpPr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AE9FF1F6-7191-4AC9-856D-8D3703590B2E}"/>
                </a:ext>
              </a:extLst>
            </p:cNvPr>
            <p:cNvSpPr txBox="1"/>
            <p:nvPr/>
          </p:nvSpPr>
          <p:spPr>
            <a:xfrm>
              <a:off x="920600" y="4414442"/>
              <a:ext cx="2387961" cy="3693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2"/>
                  </a:solidFill>
                </a:rPr>
                <a:t>Tu klient jest nieobecny</a:t>
              </a:r>
            </a:p>
          </p:txBody>
        </p:sp>
        <p:cxnSp>
          <p:nvCxnSpPr>
            <p:cNvPr id="20" name="Łącznik prosty ze strzałką 19">
              <a:extLst>
                <a:ext uri="{FF2B5EF4-FFF2-40B4-BE49-F238E27FC236}">
                  <a16:creationId xmlns:a16="http://schemas.microsoft.com/office/drawing/2014/main" id="{5CAC43C0-372A-4C33-8056-0CE05F6780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784" y="3622570"/>
              <a:ext cx="0" cy="79187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B637812-AD33-419F-9351-C9C5B1A7A8D1}"/>
              </a:ext>
            </a:extLst>
          </p:cNvPr>
          <p:cNvSpPr txBox="1"/>
          <p:nvPr/>
        </p:nvSpPr>
        <p:spPr>
          <a:xfrm>
            <a:off x="457200" y="5880794"/>
            <a:ext cx="85220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dirty="0"/>
              <a:t>Przetargi</a:t>
            </a:r>
            <a:r>
              <a:rPr lang="pl-PL" sz="2600" dirty="0"/>
              <a:t> – wymóg dokładnego opisu przedmiotu zamówienia</a:t>
            </a:r>
          </a:p>
          <a:p>
            <a:r>
              <a:rPr lang="pl-PL" sz="2600" dirty="0"/>
              <a:t>i zakaz jego zmiany w trakcie realizacji umów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7DDBB11-65D5-4AE1-9CA7-771C700DFB2F}"/>
              </a:ext>
            </a:extLst>
          </p:cNvPr>
          <p:cNvSpPr txBox="1"/>
          <p:nvPr/>
        </p:nvSpPr>
        <p:spPr>
          <a:xfrm>
            <a:off x="5159769" y="4210035"/>
            <a:ext cx="392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Wdrożenie</a:t>
            </a:r>
            <a:r>
              <a:rPr lang="pl-PL" dirty="0"/>
              <a:t> i zderzenie z rzeczywistością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8C71C1D-292C-4542-98F9-17F65E25FFAB}"/>
              </a:ext>
            </a:extLst>
          </p:cNvPr>
          <p:cNvSpPr txBox="1"/>
          <p:nvPr/>
        </p:nvSpPr>
        <p:spPr>
          <a:xfrm>
            <a:off x="5342204" y="2305964"/>
            <a:ext cx="307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>
                <a:solidFill>
                  <a:schemeClr val="bg1">
                    <a:lumMod val="65000"/>
                  </a:schemeClr>
                </a:solidFill>
              </a:rPr>
              <a:t>tu także studium wykonalności</a:t>
            </a:r>
          </a:p>
        </p:txBody>
      </p:sp>
    </p:spTree>
    <p:extLst>
      <p:ext uri="{BB962C8B-B14F-4D97-AF65-F5344CB8AC3E}">
        <p14:creationId xmlns:p14="http://schemas.microsoft.com/office/powerpoint/2010/main" val="5804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 animBg="1"/>
      <p:bldP spid="26" grpId="0"/>
      <p:bldP spid="24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6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Przebieg sprintu w SCRUM:</a:t>
            </a:r>
          </a:p>
        </p:txBody>
      </p:sp>
      <p:pic>
        <p:nvPicPr>
          <p:cNvPr id="3076" name="Picture 4" descr="https://d37ilspz70gwlj.cloudfront.net/wp-content/static/images/resources/Scrum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552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4725144"/>
            <a:ext cx="4880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1. Planowanie sprintu</a:t>
            </a:r>
          </a:p>
          <a:p>
            <a:r>
              <a:rPr lang="pl-PL" sz="2400" dirty="0"/>
              <a:t>2. Sprint (w tym codzienne spotkania)</a:t>
            </a:r>
          </a:p>
          <a:p>
            <a:r>
              <a:rPr lang="pl-PL" sz="2400" dirty="0"/>
              <a:t>3. Przegląd sprintu</a:t>
            </a:r>
          </a:p>
          <a:p>
            <a:r>
              <a:rPr lang="pl-PL" sz="2400" dirty="0"/>
              <a:t>4. Retrospekcja</a:t>
            </a:r>
          </a:p>
        </p:txBody>
      </p:sp>
    </p:spTree>
    <p:extLst>
      <p:ext uri="{BB962C8B-B14F-4D97-AF65-F5344CB8AC3E}">
        <p14:creationId xmlns:p14="http://schemas.microsoft.com/office/powerpoint/2010/main" val="3347463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Przebieg sprintu w SCRUM:</a:t>
            </a:r>
          </a:p>
        </p:txBody>
      </p:sp>
      <p:pic>
        <p:nvPicPr>
          <p:cNvPr id="3076" name="Picture 4" descr="https://d37ilspz70gwlj.cloudfront.net/wp-content/static/images/resources/Scrum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552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4725144"/>
            <a:ext cx="88386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1. </a:t>
            </a:r>
            <a:r>
              <a:rPr lang="pl-PL" sz="2400" b="1" dirty="0"/>
              <a:t>Planowanie sprintu</a:t>
            </a:r>
            <a:r>
              <a:rPr lang="pl-PL" sz="2400" dirty="0"/>
              <a:t> – pierwszy dzień cyklu, maksymalnie 8 godz.</a:t>
            </a:r>
          </a:p>
          <a:p>
            <a:r>
              <a:rPr lang="pl-PL" sz="2400" dirty="0"/>
              <a:t>     a. określenie zaległości produktowych (maks. 4 godz.)</a:t>
            </a:r>
          </a:p>
          <a:p>
            <a:r>
              <a:rPr lang="pl-PL" sz="2400" dirty="0"/>
              <a:t>     b. ustalenie zaległości dla najbliższego sprintu (zobowiązanie </a:t>
            </a:r>
            <a:r>
              <a:rPr lang="pl-PL" sz="2400" dirty="0" err="1"/>
              <a:t>zesp</a:t>
            </a:r>
            <a:r>
              <a:rPr lang="pl-PL" sz="2400" dirty="0"/>
              <a:t>.)</a:t>
            </a:r>
          </a:p>
          <a:p>
            <a:endParaRPr lang="pl-PL" sz="800" dirty="0"/>
          </a:p>
          <a:p>
            <a:r>
              <a:rPr lang="pl-PL" sz="2400" dirty="0"/>
              <a:t>Obecni: właściciel, </a:t>
            </a:r>
            <a:r>
              <a:rPr lang="pl-PL" sz="2400" dirty="0" err="1"/>
              <a:t>Scrum</a:t>
            </a:r>
            <a:r>
              <a:rPr lang="pl-PL" sz="2400" dirty="0"/>
              <a:t> Master, zespół, zaproszone kurczaki</a:t>
            </a:r>
            <a:br>
              <a:rPr lang="pl-PL" sz="2400" dirty="0"/>
            </a:br>
            <a:r>
              <a:rPr lang="pl-PL" sz="2400" dirty="0"/>
              <a:t>Efekt: lista zadań do najbliższego sprintu</a:t>
            </a:r>
          </a:p>
        </p:txBody>
      </p:sp>
    </p:spTree>
    <p:extLst>
      <p:ext uri="{BB962C8B-B14F-4D97-AF65-F5344CB8AC3E}">
        <p14:creationId xmlns:p14="http://schemas.microsoft.com/office/powerpoint/2010/main" val="3055254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Przebieg sprintu w SCRUM:</a:t>
            </a:r>
          </a:p>
        </p:txBody>
      </p:sp>
      <p:pic>
        <p:nvPicPr>
          <p:cNvPr id="3076" name="Picture 4" descr="https://d37ilspz70gwlj.cloudfront.net/wp-content/static/images/resources/Scrum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552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4725144"/>
            <a:ext cx="779822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2. </a:t>
            </a:r>
            <a:r>
              <a:rPr lang="pl-PL" sz="2400" b="1" dirty="0"/>
              <a:t>Sprint</a:t>
            </a:r>
            <a:r>
              <a:rPr lang="pl-PL" sz="2400" dirty="0"/>
              <a:t> – maksymalnie 30 dni (minimum dwa tygodnie)</a:t>
            </a:r>
          </a:p>
          <a:p>
            <a:r>
              <a:rPr lang="pl-PL" sz="2400" dirty="0"/>
              <a:t>    - realizacja przez zespół zobowiązań, zakaz ingerencji</a:t>
            </a:r>
          </a:p>
          <a:p>
            <a:r>
              <a:rPr lang="pl-PL" sz="2400" dirty="0"/>
              <a:t>    - codzienne spotkania (tylko zespół i </a:t>
            </a:r>
            <a:r>
              <a:rPr lang="pl-PL" sz="2400" dirty="0" err="1"/>
              <a:t>Scrum</a:t>
            </a:r>
            <a:r>
              <a:rPr lang="pl-PL" sz="2400" dirty="0"/>
              <a:t> Master)</a:t>
            </a:r>
          </a:p>
          <a:p>
            <a:endParaRPr lang="pl-PL" sz="800" dirty="0"/>
          </a:p>
          <a:p>
            <a:r>
              <a:rPr lang="pl-PL" sz="2400" dirty="0"/>
              <a:t>Efekt: gotowy do wdrożenia produkt z nową funkcjonalnością</a:t>
            </a:r>
          </a:p>
        </p:txBody>
      </p:sp>
    </p:spTree>
    <p:extLst>
      <p:ext uri="{BB962C8B-B14F-4D97-AF65-F5344CB8AC3E}">
        <p14:creationId xmlns:p14="http://schemas.microsoft.com/office/powerpoint/2010/main" val="261276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Przebieg sprintu w SCRUM:</a:t>
            </a:r>
          </a:p>
        </p:txBody>
      </p:sp>
      <p:pic>
        <p:nvPicPr>
          <p:cNvPr id="3076" name="Picture 4" descr="https://d37ilspz70gwlj.cloudfront.net/wp-content/static/images/resources/Scrum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552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4725144"/>
            <a:ext cx="91178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3. </a:t>
            </a:r>
            <a:r>
              <a:rPr lang="pl-PL" sz="2400" b="1" dirty="0"/>
              <a:t>Przegląd sprintu</a:t>
            </a:r>
            <a:r>
              <a:rPr lang="pl-PL" sz="2400" dirty="0"/>
              <a:t> – ostatni dzień cyklu, maksymalnie 4 godz.</a:t>
            </a:r>
            <a:br>
              <a:rPr lang="pl-PL" sz="2400" dirty="0"/>
            </a:br>
            <a:r>
              <a:rPr lang="pl-PL" sz="2400" dirty="0"/>
              <a:t>    - przygotowanie do przeglądu – ok. 1 godz.</a:t>
            </a:r>
            <a:br>
              <a:rPr lang="pl-PL" sz="2400" dirty="0"/>
            </a:br>
            <a:r>
              <a:rPr lang="pl-PL" sz="2400" dirty="0"/>
              <a:t>    - prezentacja właścicielowi produktu i kurczakom wykonanej </a:t>
            </a:r>
            <a:br>
              <a:rPr lang="pl-PL" sz="2400" dirty="0"/>
            </a:br>
            <a:r>
              <a:rPr lang="pl-PL" sz="2400" dirty="0"/>
              <a:t>      funkcjonalności (prezentowane jest tylko to, co w pełni „zrobione”)</a:t>
            </a:r>
            <a:br>
              <a:rPr lang="pl-PL" sz="2400" dirty="0"/>
            </a:br>
            <a:r>
              <a:rPr lang="pl-PL" sz="2400" dirty="0"/>
              <a:t>    - to jest czas na komentarze i krytykę udziałowców (kurczaków)</a:t>
            </a:r>
          </a:p>
        </p:txBody>
      </p:sp>
    </p:spTree>
    <p:extLst>
      <p:ext uri="{BB962C8B-B14F-4D97-AF65-F5344CB8AC3E}">
        <p14:creationId xmlns:p14="http://schemas.microsoft.com/office/powerpoint/2010/main" val="1468922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Przebieg sprintu w SCRUM:</a:t>
            </a:r>
          </a:p>
        </p:txBody>
      </p:sp>
      <p:pic>
        <p:nvPicPr>
          <p:cNvPr id="3076" name="Picture 4" descr="https://d37ilspz70gwlj.cloudfront.net/wp-content/static/images/resources/Scrum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552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4725144"/>
            <a:ext cx="860075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4. </a:t>
            </a:r>
            <a:r>
              <a:rPr lang="pl-PL" sz="2400" b="1" dirty="0"/>
              <a:t>Retrospekcja</a:t>
            </a:r>
            <a:r>
              <a:rPr lang="pl-PL" sz="2400" dirty="0"/>
              <a:t> – ostatni dzień cyklu, maksymalnie 3 godz.</a:t>
            </a:r>
            <a:br>
              <a:rPr lang="pl-PL" sz="2400" dirty="0"/>
            </a:br>
            <a:r>
              <a:rPr lang="pl-PL" sz="2400" dirty="0"/>
              <a:t>    - tylko członkowie zespołu (już po wyjściu kurczaków)</a:t>
            </a:r>
            <a:br>
              <a:rPr lang="pl-PL" sz="2400" dirty="0"/>
            </a:br>
            <a:r>
              <a:rPr lang="pl-PL" sz="2400" dirty="0"/>
              <a:t>    - Co poszło dobrze podczas sprintu? Co może zostać poprawione?</a:t>
            </a:r>
          </a:p>
          <a:p>
            <a:br>
              <a:rPr lang="pl-PL" sz="800" dirty="0"/>
            </a:br>
            <a:r>
              <a:rPr lang="pl-PL" sz="2400" dirty="0"/>
              <a:t>Cel: poprawienie funkcjonowania zespołu i wdrożenia SCRUM</a:t>
            </a:r>
          </a:p>
        </p:txBody>
      </p:sp>
    </p:spTree>
    <p:extLst>
      <p:ext uri="{BB962C8B-B14F-4D97-AF65-F5344CB8AC3E}">
        <p14:creationId xmlns:p14="http://schemas.microsoft.com/office/powerpoint/2010/main" val="1348593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SCRUM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Przebieg sprintu w SCRUM:</a:t>
            </a:r>
          </a:p>
        </p:txBody>
      </p:sp>
      <p:pic>
        <p:nvPicPr>
          <p:cNvPr id="3076" name="Picture 4" descr="https://d37ilspz70gwlj.cloudfront.net/wp-content/static/images/resources/Scrum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552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4725144"/>
            <a:ext cx="89484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Product backlog refinement</a:t>
            </a:r>
            <a:r>
              <a:rPr lang="pl-PL" sz="2400" dirty="0"/>
              <a:t> (dawniej grooming, </a:t>
            </a:r>
            <a:r>
              <a:rPr lang="pl-PL" sz="2400" dirty="0" err="1"/>
              <a:t>oporządanie</a:t>
            </a:r>
            <a:r>
              <a:rPr lang="pl-PL" sz="2400" dirty="0"/>
              <a:t>) – </a:t>
            </a:r>
            <a:br>
              <a:rPr lang="pl-PL" sz="2400" dirty="0"/>
            </a:br>
            <a:r>
              <a:rPr lang="pl-PL" sz="2400" dirty="0"/>
              <a:t>dodatkowe, nieobowiązkowe cykliczne spotkania PO, SM i zespołu</a:t>
            </a:r>
          </a:p>
          <a:p>
            <a:r>
              <a:rPr lang="pl-PL" sz="2400" dirty="0"/>
              <a:t>na którym poprawiany (doprecyzowany) jest </a:t>
            </a:r>
            <a:r>
              <a:rPr lang="pl-PL" sz="2400" dirty="0" err="1"/>
              <a:t>backlog</a:t>
            </a:r>
            <a:r>
              <a:rPr lang="pl-PL" sz="2400" dirty="0"/>
              <a:t>, przegląd i </a:t>
            </a:r>
          </a:p>
          <a:p>
            <a:r>
              <a:rPr lang="pl-PL" sz="2400" dirty="0"/>
              <a:t>omówienie zaległości, korekta estymacji czasu, jaki zajmą zadania</a:t>
            </a:r>
          </a:p>
          <a:p>
            <a:br>
              <a:rPr lang="pl-PL" sz="800" dirty="0"/>
            </a:br>
            <a:r>
              <a:rPr lang="pl-PL" sz="2400" dirty="0"/>
              <a:t>Cel: poprawienie jakości </a:t>
            </a:r>
            <a:r>
              <a:rPr lang="pl-PL" sz="2400" dirty="0" err="1"/>
              <a:t>backlogu</a:t>
            </a:r>
            <a:r>
              <a:rPr lang="pl-PL" sz="2400" dirty="0"/>
              <a:t> (nie w kontekście bieżącego sprintu)</a:t>
            </a:r>
          </a:p>
        </p:txBody>
      </p:sp>
    </p:spTree>
    <p:extLst>
      <p:ext uri="{BB962C8B-B14F-4D97-AF65-F5344CB8AC3E}">
        <p14:creationId xmlns:p14="http://schemas.microsoft.com/office/powerpoint/2010/main" val="3835715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gotowego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Cały produkt, elementy </a:t>
            </a:r>
            <a:r>
              <a:rPr lang="pl-PL" sz="2400" dirty="0" err="1"/>
              <a:t>backlogu</a:t>
            </a:r>
            <a:r>
              <a:rPr lang="pl-PL" sz="2400" dirty="0"/>
              <a:t>, jak i część wybrana na dany sprint lub </a:t>
            </a:r>
            <a:r>
              <a:rPr lang="pl-PL" sz="2400" dirty="0" err="1"/>
              <a:t>release</a:t>
            </a:r>
            <a:r>
              <a:rPr lang="pl-PL" sz="2400" dirty="0"/>
              <a:t> powinna mieć wyraźnie określoną definicję „gotowego” </a:t>
            </a:r>
            <a:br>
              <a:rPr lang="pl-PL" sz="2400" dirty="0"/>
            </a:br>
            <a:r>
              <a:rPr lang="pl-PL" sz="2400" dirty="0"/>
              <a:t>(ang. </a:t>
            </a:r>
            <a:r>
              <a:rPr lang="pl-PL" sz="2400" dirty="0" err="1"/>
              <a:t>definition</a:t>
            </a:r>
            <a:r>
              <a:rPr lang="pl-PL" sz="2400" dirty="0"/>
              <a:t> of „</a:t>
            </a:r>
            <a:r>
              <a:rPr lang="pl-PL" sz="2400" dirty="0" err="1"/>
              <a:t>done</a:t>
            </a:r>
            <a:r>
              <a:rPr lang="pl-PL" sz="2400" dirty="0"/>
              <a:t>”, </a:t>
            </a:r>
            <a:r>
              <a:rPr lang="pl-PL" sz="2400" b="1" dirty="0" err="1"/>
              <a:t>DoD</a:t>
            </a:r>
            <a:r>
              <a:rPr lang="pl-PL" sz="2400" dirty="0"/>
              <a:t>).</a:t>
            </a:r>
          </a:p>
          <a:p>
            <a:pPr marL="0" indent="0">
              <a:buNone/>
            </a:pPr>
            <a:r>
              <a:rPr lang="pl-PL" sz="2400" dirty="0"/>
              <a:t>Wszyscy członkowie zespołu oraz klienci powinni ją znać i rozumieć.</a:t>
            </a:r>
          </a:p>
          <a:p>
            <a:pPr marL="0" indent="0">
              <a:buNone/>
            </a:pPr>
            <a:r>
              <a:rPr lang="pl-PL" sz="2400" dirty="0" err="1"/>
              <a:t>DoD</a:t>
            </a:r>
            <a:r>
              <a:rPr lang="pl-PL" sz="2400" dirty="0"/>
              <a:t> to </a:t>
            </a:r>
            <a:r>
              <a:rPr lang="pl-PL" sz="2400" b="1" dirty="0"/>
              <a:t>lista czynności</a:t>
            </a:r>
            <a:r>
              <a:rPr lang="pl-PL" sz="2400" dirty="0"/>
              <a:t>, jaką należy wykonać (napisanie kodu z komentarzami, testów jednostkowych i integracyjne, notatki itp.)</a:t>
            </a:r>
          </a:p>
          <a:p>
            <a:pPr marL="0" indent="0">
              <a:buNone/>
            </a:pPr>
            <a:r>
              <a:rPr lang="pl-PL" sz="2400" dirty="0" err="1"/>
              <a:t>Dod</a:t>
            </a:r>
            <a:r>
              <a:rPr lang="pl-PL" sz="2400" dirty="0"/>
              <a:t> to podstawowy </a:t>
            </a:r>
            <a:r>
              <a:rPr lang="pl-PL" sz="2400" b="1" dirty="0"/>
              <a:t>mechanizm raportowania postępu</a:t>
            </a:r>
            <a:r>
              <a:rPr lang="pl-PL" sz="2400" dirty="0"/>
              <a:t> w zespole</a:t>
            </a:r>
            <a:br>
              <a:rPr lang="pl-PL" sz="2400" dirty="0"/>
            </a:br>
            <a:r>
              <a:rPr lang="pl-PL" sz="2400" dirty="0"/>
              <a:t>(stwierdzenie „to zostało zrobione” musi być jednoznaczne)</a:t>
            </a:r>
          </a:p>
          <a:p>
            <a:pPr marL="0" indent="0">
              <a:buNone/>
            </a:pPr>
            <a:r>
              <a:rPr lang="pl-PL" sz="2400" dirty="0" err="1"/>
              <a:t>Dod</a:t>
            </a:r>
            <a:r>
              <a:rPr lang="pl-PL" sz="2400" dirty="0"/>
              <a:t> musi być </a:t>
            </a:r>
            <a:r>
              <a:rPr lang="pl-PL" sz="2400" b="1" dirty="0"/>
              <a:t>oparte na rzeczywistości</a:t>
            </a:r>
            <a:r>
              <a:rPr lang="pl-PL" sz="2400" dirty="0"/>
              <a:t> (mierzalne parametry)</a:t>
            </a:r>
          </a:p>
          <a:p>
            <a:pPr marL="0" indent="0">
              <a:buNone/>
            </a:pPr>
            <a:r>
              <a:rPr lang="pl-PL" sz="2400" dirty="0"/>
              <a:t>Definicja gotowego nie jest tym samym co wymagania funkcjonalne</a:t>
            </a:r>
            <a:br>
              <a:rPr lang="pl-PL" sz="2400" dirty="0"/>
            </a:br>
            <a:r>
              <a:rPr lang="pl-PL" sz="2400" dirty="0"/>
              <a:t>(uzupełnia ją, dbając o jakość kodu źródłowego </a:t>
            </a:r>
            <a:r>
              <a:rPr lang="pl-PL" sz="2400"/>
              <a:t>i samego procesu)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62845" y="6570930"/>
            <a:ext cx="6075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https://www.scrumalliance.org/community/articles/2008/september/what-is-definition-of-done-(dod)</a:t>
            </a:r>
          </a:p>
        </p:txBody>
      </p:sp>
    </p:spTree>
    <p:extLst>
      <p:ext uri="{BB962C8B-B14F-4D97-AF65-F5344CB8AC3E}">
        <p14:creationId xmlns:p14="http://schemas.microsoft.com/office/powerpoint/2010/main" val="4174221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materiały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err="1"/>
              <a:t>Scrum</a:t>
            </a:r>
            <a:r>
              <a:rPr lang="pl-PL" sz="2400" dirty="0"/>
              <a:t> Guide </a:t>
            </a:r>
            <a:br>
              <a:rPr lang="pl-PL" sz="2400" dirty="0"/>
            </a:br>
            <a:r>
              <a:rPr lang="pl-PL" sz="2000" i="1" dirty="0"/>
              <a:t>http://www.scrumguides.org/scrum-guide.html</a:t>
            </a:r>
            <a:endParaRPr lang="pl-PL" sz="2400" i="1" dirty="0"/>
          </a:p>
          <a:p>
            <a:pPr marL="0" indent="0">
              <a:buNone/>
            </a:pPr>
            <a:r>
              <a:rPr lang="pl-PL" sz="2400" dirty="0" err="1"/>
              <a:t>ScrumLab</a:t>
            </a:r>
            <a:r>
              <a:rPr lang="pl-PL" sz="2400" dirty="0"/>
              <a:t> Open </a:t>
            </a:r>
            <a:br>
              <a:rPr lang="pl-PL" sz="2400" dirty="0"/>
            </a:br>
            <a:r>
              <a:rPr lang="pl-PL" sz="2000" i="1" dirty="0"/>
              <a:t>https://www.scruminc.com/scrumlab-open/ </a:t>
            </a:r>
            <a:endParaRPr lang="pl-PL" sz="2400" i="1" dirty="0"/>
          </a:p>
          <a:p>
            <a:pPr marL="0" indent="0">
              <a:buNone/>
            </a:pPr>
            <a:r>
              <a:rPr lang="pl-PL" sz="2400" dirty="0"/>
              <a:t>Słownik (mapa metra)</a:t>
            </a:r>
            <a:r>
              <a:rPr lang="pl-PL" sz="2400" i="1" dirty="0"/>
              <a:t> </a:t>
            </a:r>
            <a:br>
              <a:rPr lang="pl-PL" sz="2400" i="1" dirty="0"/>
            </a:br>
            <a:r>
              <a:rPr lang="pl-PL" sz="2000" i="1" dirty="0"/>
              <a:t>https://www.agilealliance.org/agile101/subway-map-to-agile-practices/</a:t>
            </a:r>
            <a:endParaRPr lang="pl-PL" sz="24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62845" y="6570930"/>
            <a:ext cx="6075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https://www.scrumalliance.org/community/articles/2008/september/what-is-definition-of-done-(dod)</a:t>
            </a:r>
          </a:p>
        </p:txBody>
      </p:sp>
    </p:spTree>
    <p:extLst>
      <p:ext uri="{BB962C8B-B14F-4D97-AF65-F5344CB8AC3E}">
        <p14:creationId xmlns:p14="http://schemas.microsoft.com/office/powerpoint/2010/main" val="216139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Metodyki zarządzania projektami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6DDD4D7-C744-4933-90FE-118A1E74582C}"/>
              </a:ext>
            </a:extLst>
          </p:cNvPr>
          <p:cNvSpPr txBox="1"/>
          <p:nvPr/>
        </p:nvSpPr>
        <p:spPr>
          <a:xfrm>
            <a:off x="466530" y="1484784"/>
            <a:ext cx="57581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Model </a:t>
            </a:r>
            <a:r>
              <a:rPr lang="pl-PL" sz="2600" b="1" dirty="0"/>
              <a:t>kaskadowy</a:t>
            </a:r>
            <a:r>
              <a:rPr lang="pl-PL" sz="2600" dirty="0"/>
              <a:t> vs model </a:t>
            </a:r>
            <a:r>
              <a:rPr lang="pl-PL" sz="2600" b="1" dirty="0"/>
              <a:t>przyrostowy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51F035-ADEE-4927-8C11-447CD8697467}"/>
              </a:ext>
            </a:extLst>
          </p:cNvPr>
          <p:cNvSpPr txBox="1"/>
          <p:nvPr/>
        </p:nvSpPr>
        <p:spPr>
          <a:xfrm>
            <a:off x="3355556" y="2341329"/>
            <a:ext cx="4024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Jeżeli użyteczne są poszczególne moduły </a:t>
            </a:r>
            <a:br>
              <a:rPr lang="pl-PL" dirty="0"/>
            </a:br>
            <a:r>
              <a:rPr lang="pl-PL" dirty="0"/>
              <a:t>(fragmenty zaplanowanego systemu)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F2E1485-1CED-454C-BA06-ADA3676E32D6}"/>
              </a:ext>
            </a:extLst>
          </p:cNvPr>
          <p:cNvSpPr txBox="1"/>
          <p:nvPr/>
        </p:nvSpPr>
        <p:spPr>
          <a:xfrm>
            <a:off x="3385168" y="2987660"/>
            <a:ext cx="341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Zakłada częste kontakty z klientem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F80824A-7FE5-4633-96C8-8D49E552EBEE}"/>
              </a:ext>
            </a:extLst>
          </p:cNvPr>
          <p:cNvSpPr txBox="1"/>
          <p:nvPr/>
        </p:nvSpPr>
        <p:spPr>
          <a:xfrm>
            <a:off x="3385168" y="1956920"/>
            <a:ext cx="17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Nie tylko SCRUM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7809898E-27F2-4CF8-A0EC-46CEAEF111DF}"/>
              </a:ext>
            </a:extLst>
          </p:cNvPr>
          <p:cNvGrpSpPr/>
          <p:nvPr/>
        </p:nvGrpSpPr>
        <p:grpSpPr>
          <a:xfrm>
            <a:off x="457200" y="3573016"/>
            <a:ext cx="6450633" cy="1543165"/>
            <a:chOff x="457200" y="3573016"/>
            <a:chExt cx="6450633" cy="1543165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40338959-F028-4126-90CB-D13A273C8261}"/>
                </a:ext>
              </a:extLst>
            </p:cNvPr>
            <p:cNvSpPr txBox="1"/>
            <p:nvPr/>
          </p:nvSpPr>
          <p:spPr>
            <a:xfrm>
              <a:off x="457200" y="3573016"/>
              <a:ext cx="53182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600" dirty="0"/>
                <a:t>Prototypowanie (model prototypowy)</a:t>
              </a: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88665972-1B38-4741-89F5-877494455BE6}"/>
                </a:ext>
              </a:extLst>
            </p:cNvPr>
            <p:cNvSpPr txBox="1"/>
            <p:nvPr/>
          </p:nvSpPr>
          <p:spPr>
            <a:xfrm>
              <a:off x="467544" y="4069741"/>
              <a:ext cx="644028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Dobry sposób na ustalenie tego, co tak naprawdę potrzebuje klient</a:t>
              </a:r>
            </a:p>
            <a:p>
              <a:endParaRPr lang="pl-PL" sz="800" dirty="0"/>
            </a:p>
            <a:p>
              <a:r>
                <a:rPr lang="pl-PL" dirty="0"/>
                <a:t>Klient może nie rozumieć ilości pracy włożonej w rozwój systemu </a:t>
              </a:r>
              <a:br>
                <a:rPr lang="pl-PL" dirty="0"/>
              </a:br>
              <a:r>
                <a:rPr lang="pl-PL" dirty="0"/>
                <a:t>(produkt wygląda jak prototyp)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DD4F89F-32A2-4CB5-8C72-DBB01AFFA4ED}"/>
              </a:ext>
            </a:extLst>
          </p:cNvPr>
          <p:cNvGrpSpPr/>
          <p:nvPr/>
        </p:nvGrpSpPr>
        <p:grpSpPr>
          <a:xfrm>
            <a:off x="457200" y="5445224"/>
            <a:ext cx="8427051" cy="1119469"/>
            <a:chOff x="457200" y="5445224"/>
            <a:chExt cx="8427051" cy="1119469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6788EB86-6786-47DB-8CB8-A08364CCAA6D}"/>
                </a:ext>
              </a:extLst>
            </p:cNvPr>
            <p:cNvSpPr txBox="1"/>
            <p:nvPr/>
          </p:nvSpPr>
          <p:spPr>
            <a:xfrm>
              <a:off x="457200" y="5445224"/>
              <a:ext cx="84270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600" dirty="0"/>
                <a:t>Obecnie normą jest </a:t>
              </a:r>
              <a:r>
                <a:rPr lang="pl-PL" sz="2600" b="1" dirty="0"/>
                <a:t>iteracyjne</a:t>
              </a:r>
              <a:r>
                <a:rPr lang="pl-PL" sz="2600" dirty="0"/>
                <a:t> wytwarzanie oprogramowania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BBF37F0-E4B4-4FF5-B1A9-A669808F1FF9}"/>
                </a:ext>
              </a:extLst>
            </p:cNvPr>
            <p:cNvSpPr txBox="1"/>
            <p:nvPr/>
          </p:nvSpPr>
          <p:spPr>
            <a:xfrm>
              <a:off x="467544" y="5918362"/>
              <a:ext cx="7752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To dotyczy także tzw. tradycyjnych metodyk </a:t>
              </a:r>
              <a:br>
                <a:rPr lang="pl-PL" dirty="0"/>
              </a:br>
              <a:r>
                <a:rPr lang="pl-PL" dirty="0"/>
                <a:t>(</a:t>
              </a:r>
              <a:r>
                <a:rPr lang="pl-PL" dirty="0" err="1"/>
                <a:t>Rational</a:t>
              </a:r>
              <a:r>
                <a:rPr lang="pl-PL" dirty="0"/>
                <a:t> </a:t>
              </a:r>
              <a:r>
                <a:rPr lang="pl-PL" dirty="0" err="1"/>
                <a:t>Unified</a:t>
              </a:r>
              <a:r>
                <a:rPr lang="pl-PL" dirty="0"/>
                <a:t> </a:t>
              </a:r>
              <a:r>
                <a:rPr lang="pl-PL" dirty="0" err="1"/>
                <a:t>Process</a:t>
              </a:r>
              <a:r>
                <a:rPr lang="pl-PL" dirty="0"/>
                <a:t>, Open </a:t>
              </a:r>
              <a:r>
                <a:rPr lang="pl-PL" dirty="0" err="1"/>
                <a:t>Unified</a:t>
              </a:r>
              <a:r>
                <a:rPr lang="pl-PL" dirty="0"/>
                <a:t> </a:t>
              </a:r>
              <a:r>
                <a:rPr lang="pl-PL" dirty="0" err="1"/>
                <a:t>Process</a:t>
              </a:r>
              <a:r>
                <a:rPr lang="pl-PL" dirty="0"/>
                <a:t>, </a:t>
              </a:r>
              <a:r>
                <a:rPr lang="pl-PL" dirty="0" err="1"/>
                <a:t>OpenUP</a:t>
              </a:r>
              <a:r>
                <a:rPr lang="pl-PL" dirty="0"/>
                <a:t>/</a:t>
              </a:r>
              <a:r>
                <a:rPr lang="pl-PL" dirty="0" err="1"/>
                <a:t>basic</a:t>
              </a:r>
              <a:r>
                <a:rPr lang="pl-PL" dirty="0"/>
                <a:t> – zob. Wikipedia)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AEF9737D-1A13-4FAC-964A-A44AB0D70884}"/>
              </a:ext>
            </a:extLst>
          </p:cNvPr>
          <p:cNvGrpSpPr/>
          <p:nvPr/>
        </p:nvGrpSpPr>
        <p:grpSpPr>
          <a:xfrm>
            <a:off x="3363686" y="1484784"/>
            <a:ext cx="4409188" cy="3892759"/>
            <a:chOff x="3363686" y="1484784"/>
            <a:chExt cx="4409188" cy="3892759"/>
          </a:xfrm>
        </p:grpSpPr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F11D05D3-C3CD-4A7D-8F2B-59B69C6F6046}"/>
                </a:ext>
              </a:extLst>
            </p:cNvPr>
            <p:cNvSpPr/>
            <p:nvPr/>
          </p:nvSpPr>
          <p:spPr>
            <a:xfrm>
              <a:off x="6156176" y="1741714"/>
              <a:ext cx="1616698" cy="3635829"/>
            </a:xfrm>
            <a:custGeom>
              <a:avLst/>
              <a:gdLst>
                <a:gd name="connsiteX0" fmla="*/ 1524000 w 2541340"/>
                <a:gd name="connsiteY0" fmla="*/ 3635829 h 3635829"/>
                <a:gd name="connsiteX1" fmla="*/ 2481943 w 2541340"/>
                <a:gd name="connsiteY1" fmla="*/ 718457 h 3635829"/>
                <a:gd name="connsiteX2" fmla="*/ 0 w 2541340"/>
                <a:gd name="connsiteY2" fmla="*/ 0 h 363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340" h="3635829">
                  <a:moveTo>
                    <a:pt x="1524000" y="3635829"/>
                  </a:moveTo>
                  <a:cubicBezTo>
                    <a:pt x="2129971" y="2480128"/>
                    <a:pt x="2735943" y="1324428"/>
                    <a:pt x="2481943" y="718457"/>
                  </a:cubicBezTo>
                  <a:cubicBezTo>
                    <a:pt x="2227943" y="112486"/>
                    <a:pt x="1113971" y="56243"/>
                    <a:pt x="0" y="0"/>
                  </a:cubicBezTo>
                </a:path>
              </a:pathLst>
            </a:custGeom>
            <a:noFill/>
            <a:ln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57E73FC7-0591-4064-A8EC-DF443ED982D5}"/>
                </a:ext>
              </a:extLst>
            </p:cNvPr>
            <p:cNvSpPr/>
            <p:nvPr/>
          </p:nvSpPr>
          <p:spPr>
            <a:xfrm>
              <a:off x="3363686" y="1484784"/>
              <a:ext cx="2792490" cy="52750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3108F451-24A2-4B62-A2A9-C64585BBD11F}"/>
              </a:ext>
            </a:extLst>
          </p:cNvPr>
          <p:cNvGrpSpPr/>
          <p:nvPr/>
        </p:nvGrpSpPr>
        <p:grpSpPr>
          <a:xfrm>
            <a:off x="4723614" y="2576842"/>
            <a:ext cx="4206507" cy="4109787"/>
            <a:chOff x="2597740" y="1296777"/>
            <a:chExt cx="4206507" cy="4109787"/>
          </a:xfrm>
        </p:grpSpPr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21661B63-8A03-4076-9E68-79E4EE9F2099}"/>
                </a:ext>
              </a:extLst>
            </p:cNvPr>
            <p:cNvSpPr/>
            <p:nvPr/>
          </p:nvSpPr>
          <p:spPr>
            <a:xfrm>
              <a:off x="2597740" y="1296777"/>
              <a:ext cx="4206507" cy="410978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" name="Picture 2" descr="ModelSpiralny.svg">
              <a:extLst>
                <a:ext uri="{FF2B5EF4-FFF2-40B4-BE49-F238E27FC236}">
                  <a16:creationId xmlns:a16="http://schemas.microsoft.com/office/drawing/2014/main" id="{D6A96E3F-5843-4D32-9580-C3E6AD4B5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451435"/>
              <a:ext cx="3810000" cy="386715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Metodyki zarządzania projektami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6DDD4D7-C744-4933-90FE-118A1E74582C}"/>
              </a:ext>
            </a:extLst>
          </p:cNvPr>
          <p:cNvSpPr txBox="1"/>
          <p:nvPr/>
        </p:nvSpPr>
        <p:spPr>
          <a:xfrm>
            <a:off x="466530" y="1484784"/>
            <a:ext cx="50726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Model </a:t>
            </a:r>
            <a:r>
              <a:rPr lang="pl-PL" sz="2600" b="1" dirty="0"/>
              <a:t>liniowy</a:t>
            </a:r>
            <a:r>
              <a:rPr lang="pl-PL" sz="2600" dirty="0"/>
              <a:t> vs model </a:t>
            </a:r>
            <a:r>
              <a:rPr lang="pl-PL" sz="2600" b="1" dirty="0"/>
              <a:t>równoległy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DD435C5-DA54-46BF-9B0C-729F524D7F60}"/>
              </a:ext>
            </a:extLst>
          </p:cNvPr>
          <p:cNvSpPr txBox="1"/>
          <p:nvPr/>
        </p:nvSpPr>
        <p:spPr>
          <a:xfrm>
            <a:off x="2843808" y="1977227"/>
            <a:ext cx="4505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Jeżeli część modułów może działać niezależnie</a:t>
            </a:r>
          </a:p>
          <a:p>
            <a:r>
              <a:rPr lang="pl-PL" dirty="0"/>
              <a:t>(i jest osobno wartością dla klienta)</a:t>
            </a:r>
          </a:p>
          <a:p>
            <a:r>
              <a:rPr lang="pl-PL" dirty="0"/>
              <a:t>np. moduł księgowy i moduł magazynowy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C09DE66-FA9A-4EA1-B6CA-85CEED3E9E9B}"/>
              </a:ext>
            </a:extLst>
          </p:cNvPr>
          <p:cNvSpPr txBox="1"/>
          <p:nvPr/>
        </p:nvSpPr>
        <p:spPr>
          <a:xfrm>
            <a:off x="2840495" y="2900557"/>
            <a:ext cx="5267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Makro- vs </a:t>
            </a:r>
            <a:r>
              <a:rPr lang="pl-PL" b="1" dirty="0" err="1"/>
              <a:t>mikrorównoległość</a:t>
            </a:r>
            <a:endParaRPr lang="pl-PL" b="1" dirty="0"/>
          </a:p>
          <a:p>
            <a:r>
              <a:rPr lang="pl-PL" dirty="0"/>
              <a:t>mikro – równoległe zadania w obrębie iteracji (norma)</a:t>
            </a:r>
          </a:p>
          <a:p>
            <a:r>
              <a:rPr lang="pl-PL" dirty="0"/>
              <a:t>makro – osobny plan rozwoju z osobnymi iteracjami</a:t>
            </a:r>
            <a:br>
              <a:rPr lang="pl-PL" dirty="0"/>
            </a:br>
            <a:r>
              <a:rPr lang="pl-PL" dirty="0"/>
              <a:t>               (scalenie dopiero na pewnym etapie rozwoju)</a:t>
            </a:r>
          </a:p>
          <a:p>
            <a:r>
              <a:rPr lang="pl-PL" dirty="0"/>
              <a:t>Kwestia zależności od wspólnym modułów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66B11AC-0EB1-4854-A8FB-61E31FC0DD18}"/>
              </a:ext>
            </a:extLst>
          </p:cNvPr>
          <p:cNvSpPr txBox="1"/>
          <p:nvPr/>
        </p:nvSpPr>
        <p:spPr>
          <a:xfrm>
            <a:off x="2840495" y="4387013"/>
            <a:ext cx="55258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https://www.methodsandtools.com/archive/archive.php?id=12https://www.methodsandtools.com/archive/archive.php?id=12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ABAF992-EA28-4B7B-8996-C259EBDEC9B9}"/>
              </a:ext>
            </a:extLst>
          </p:cNvPr>
          <p:cNvSpPr txBox="1"/>
          <p:nvPr/>
        </p:nvSpPr>
        <p:spPr>
          <a:xfrm>
            <a:off x="457200" y="4880774"/>
            <a:ext cx="44814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>
                <a:solidFill>
                  <a:schemeClr val="tx2"/>
                </a:solidFill>
              </a:rPr>
              <a:t>Metodyki zwinne (powtórzenie)</a:t>
            </a:r>
            <a:endParaRPr lang="pl-PL" sz="2600" b="1" dirty="0">
              <a:solidFill>
                <a:schemeClr val="tx2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01DF04B-4FC2-4330-A39C-942BCE35D383}"/>
              </a:ext>
            </a:extLst>
          </p:cNvPr>
          <p:cNvSpPr txBox="1"/>
          <p:nvPr/>
        </p:nvSpPr>
        <p:spPr>
          <a:xfrm>
            <a:off x="466530" y="5342439"/>
            <a:ext cx="736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Model iteracyjno-przyrostowy, reakcja/alternatywa dla modelu kaskadowego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79B3C05-402E-40F5-826C-ADF4604BAC79}"/>
              </a:ext>
            </a:extLst>
          </p:cNvPr>
          <p:cNvSpPr txBox="1"/>
          <p:nvPr/>
        </p:nvSpPr>
        <p:spPr>
          <a:xfrm>
            <a:off x="467544" y="5661248"/>
            <a:ext cx="77656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Nacisk na </a:t>
            </a:r>
            <a:r>
              <a:rPr lang="pl-PL" b="1" dirty="0">
                <a:solidFill>
                  <a:schemeClr val="tx2"/>
                </a:solidFill>
              </a:rPr>
              <a:t>kontakt z klientem</a:t>
            </a:r>
            <a:r>
              <a:rPr lang="pl-PL" dirty="0">
                <a:solidFill>
                  <a:schemeClr val="tx2"/>
                </a:solidFill>
              </a:rPr>
              <a:t> (dłuższa perspektywa - </a:t>
            </a:r>
            <a:r>
              <a:rPr lang="pl-PL" dirty="0" err="1">
                <a:solidFill>
                  <a:schemeClr val="tx2"/>
                </a:solidFill>
              </a:rPr>
              <a:t>zadowolny</a:t>
            </a:r>
            <a:r>
              <a:rPr lang="pl-PL" dirty="0">
                <a:solidFill>
                  <a:schemeClr val="tx2"/>
                </a:solidFill>
              </a:rPr>
              <a:t> klient wróci)</a:t>
            </a:r>
          </a:p>
          <a:p>
            <a:endParaRPr lang="pl-PL" sz="200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Dopuszczenie ewolucji wymagań (i ich stopniowego doprecyzowania) - </a:t>
            </a:r>
            <a:r>
              <a:rPr lang="pl-PL" b="1" dirty="0">
                <a:solidFill>
                  <a:schemeClr val="tx2"/>
                </a:solidFill>
              </a:rPr>
              <a:t>adaptacja</a:t>
            </a:r>
          </a:p>
        </p:txBody>
      </p:sp>
    </p:spTree>
    <p:extLst>
      <p:ext uri="{BB962C8B-B14F-4D97-AF65-F5344CB8AC3E}">
        <p14:creationId xmlns:p14="http://schemas.microsoft.com/office/powerpoint/2010/main" val="26637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Model kaskadowy (</a:t>
            </a:r>
            <a:r>
              <a:rPr lang="pl-PL" i="1" dirty="0" err="1"/>
              <a:t>waterfall</a:t>
            </a:r>
            <a:r>
              <a:rPr lang="pl-PL" dirty="0"/>
              <a:t>)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223B447-BBA6-462C-92FC-404F0E8D103F}"/>
              </a:ext>
            </a:extLst>
          </p:cNvPr>
          <p:cNvSpPr txBox="1"/>
          <p:nvPr/>
        </p:nvSpPr>
        <p:spPr>
          <a:xfrm>
            <a:off x="371266" y="1268760"/>
            <a:ext cx="796596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Sztywność metodyki: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„balistyczny” wpływ klienta – wymóg przy przetargach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rygorystyczny podział na etapy (poszczególne moduły </a:t>
            </a:r>
            <a:br>
              <a:rPr lang="pl-PL" sz="2600" dirty="0"/>
            </a:br>
            <a:r>
              <a:rPr lang="pl-PL" sz="2600" dirty="0"/>
              <a:t>nie mogą być tworzone w swoim tempie)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poważny problem w razie konieczności zmian</a:t>
            </a:r>
            <a:br>
              <a:rPr lang="pl-PL" sz="2600" dirty="0"/>
            </a:br>
            <a:r>
              <a:rPr lang="pl-PL" sz="2600" dirty="0"/>
              <a:t>(koszty finansowe i czasowe)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nieodporne na niedoprecyzowane wymagania klienta</a:t>
            </a:r>
            <a:br>
              <a:rPr lang="pl-PL" sz="2600" dirty="0"/>
            </a:br>
            <a:r>
              <a:rPr lang="pl-PL" sz="2600" dirty="0"/>
              <a:t>(gotowy system spełnia SRS, ale nie </a:t>
            </a:r>
            <a:r>
              <a:rPr lang="pl-PL" sz="2600" b="1" dirty="0"/>
              <a:t>potrzeby klienta</a:t>
            </a:r>
            <a:r>
              <a:rPr lang="pl-PL" sz="2600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po wstępnych spotkaniach brak zaangażowania </a:t>
            </a:r>
            <a:br>
              <a:rPr lang="pl-PL" sz="2600" dirty="0"/>
            </a:br>
            <a:r>
              <a:rPr lang="pl-PL" sz="2600" dirty="0"/>
              <a:t>i utrata zainteresowania klienta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820E923-B8CC-42AB-8E94-2B717573F0FA}"/>
              </a:ext>
            </a:extLst>
          </p:cNvPr>
          <p:cNvSpPr txBox="1"/>
          <p:nvPr/>
        </p:nvSpPr>
        <p:spPr>
          <a:xfrm>
            <a:off x="371265" y="5373216"/>
            <a:ext cx="74925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Zalety: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bezpieczne dla </a:t>
            </a:r>
            <a:r>
              <a:rPr lang="pl-PL" sz="2600" i="1" dirty="0"/>
              <a:t>software </a:t>
            </a:r>
            <a:r>
              <a:rPr lang="pl-PL" sz="2600" i="1" dirty="0" err="1"/>
              <a:t>house</a:t>
            </a:r>
            <a:r>
              <a:rPr lang="pl-PL" sz="2600" dirty="0" err="1"/>
              <a:t>’u</a:t>
            </a:r>
            <a:r>
              <a:rPr lang="pl-PL" sz="2600" dirty="0"/>
              <a:t> (rozliczenie z SRS)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pozwala na stosunkowo precyzyjne planowanie</a:t>
            </a:r>
          </a:p>
        </p:txBody>
      </p:sp>
    </p:spTree>
    <p:extLst>
      <p:ext uri="{BB962C8B-B14F-4D97-AF65-F5344CB8AC3E}">
        <p14:creationId xmlns:p14="http://schemas.microsoft.com/office/powerpoint/2010/main" val="21542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Prawa Lehmana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4D71D7-BC52-470A-8030-4793B225D876}"/>
              </a:ext>
            </a:extLst>
          </p:cNvPr>
          <p:cNvSpPr txBox="1"/>
          <p:nvPr/>
        </p:nvSpPr>
        <p:spPr>
          <a:xfrm>
            <a:off x="445705" y="1417638"/>
            <a:ext cx="854323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dirty="0"/>
              <a:t>Rozwój oprogramowania nie kończy się na wdrożeniu:</a:t>
            </a:r>
            <a:endParaRPr lang="pl-P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czynności wymagane do zapewnienia działania </a:t>
            </a:r>
            <a:br>
              <a:rPr lang="pl-PL" sz="2600" dirty="0"/>
            </a:br>
            <a:r>
              <a:rPr lang="pl-PL" sz="2600" dirty="0"/>
              <a:t>oprogramowania (np. backupy) – to nas nie interesuje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konserwacja – poprawianie błędów przez okres gwarancji,</a:t>
            </a:r>
            <a:br>
              <a:rPr lang="pl-PL" sz="2600" dirty="0"/>
            </a:br>
            <a:r>
              <a:rPr lang="pl-PL" sz="2600" dirty="0"/>
              <a:t>optymalizacja wydajności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rozszerzanie funkcjonalności - nowe zamówienia </a:t>
            </a:r>
            <a:br>
              <a:rPr lang="pl-PL" sz="2600" dirty="0"/>
            </a:br>
            <a:r>
              <a:rPr lang="pl-PL" sz="2600" dirty="0"/>
              <a:t>→ ewolucja systemu (Lehman, 1969)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 err="1"/>
              <a:t>refaktoryzacja</a:t>
            </a:r>
            <a:r>
              <a:rPr lang="pl-PL" sz="2600" dirty="0"/>
              <a:t> (zmiany w kodzie bez zmiany </a:t>
            </a:r>
            <a:br>
              <a:rPr lang="pl-PL" sz="2600" dirty="0"/>
            </a:br>
            <a:r>
              <a:rPr lang="pl-PL" sz="2600" dirty="0"/>
              <a:t>jego funkcjonalności – warunek rozwoju oprogramowania)</a:t>
            </a:r>
            <a:br>
              <a:rPr lang="pl-PL" sz="2600" dirty="0"/>
            </a:br>
            <a:r>
              <a:rPr lang="pl-PL" sz="2600" dirty="0"/>
              <a:t>Problem: brak ewidentnej korzyści dla klienta</a:t>
            </a:r>
            <a:br>
              <a:rPr lang="pl-PL" sz="2600" dirty="0"/>
            </a:br>
            <a:r>
              <a:rPr lang="pl-PL" sz="2600" dirty="0"/>
              <a:t>(trzeba uzasadnić klientowi dlaczego ma za to płacić)</a:t>
            </a:r>
          </a:p>
        </p:txBody>
      </p:sp>
    </p:spTree>
    <p:extLst>
      <p:ext uri="{BB962C8B-B14F-4D97-AF65-F5344CB8AC3E}">
        <p14:creationId xmlns:p14="http://schemas.microsoft.com/office/powerpoint/2010/main" val="190619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Prawa Lehmana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223B447-BBA6-462C-92FC-404F0E8D103F}"/>
              </a:ext>
            </a:extLst>
          </p:cNvPr>
          <p:cNvSpPr txBox="1"/>
          <p:nvPr/>
        </p:nvSpPr>
        <p:spPr>
          <a:xfrm>
            <a:off x="179512" y="1417638"/>
            <a:ext cx="891590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dirty="0"/>
              <a:t>Klasyfikacja</a:t>
            </a:r>
            <a:r>
              <a:rPr lang="pl-PL" sz="2600" dirty="0"/>
              <a:t> projektów informatycznych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b="1" dirty="0"/>
              <a:t>S</a:t>
            </a:r>
            <a:r>
              <a:rPr lang="pl-PL" sz="2600" dirty="0"/>
              <a:t> – program napisany według dokładnej specyfikacji;</a:t>
            </a:r>
            <a:br>
              <a:rPr lang="pl-PL" sz="2600" dirty="0"/>
            </a:br>
            <a:r>
              <a:rPr lang="pl-PL" sz="2600" dirty="0"/>
              <a:t>      podczas rozwoju nie interesuje nas jego środowisko;</a:t>
            </a:r>
            <a:br>
              <a:rPr lang="pl-PL" sz="2600" dirty="0"/>
            </a:br>
            <a:r>
              <a:rPr lang="pl-PL" sz="2600" dirty="0"/>
              <a:t>      poprawność = zgodność z wymaganiami (→ testowanie)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b="1" dirty="0"/>
              <a:t>P</a:t>
            </a:r>
            <a:r>
              <a:rPr lang="pl-PL" sz="2600" dirty="0"/>
              <a:t> – program napisany tak, aby realizował pewną procedurę;</a:t>
            </a:r>
            <a:br>
              <a:rPr lang="pl-PL" sz="2600" dirty="0"/>
            </a:br>
            <a:r>
              <a:rPr lang="pl-PL" sz="2600" dirty="0"/>
              <a:t>       np. sklep – proces wyboru i zamawiania produktu</a:t>
            </a:r>
            <a:br>
              <a:rPr lang="pl-PL" sz="2600" dirty="0"/>
            </a:br>
            <a:r>
              <a:rPr lang="pl-PL" sz="2600" dirty="0"/>
              <a:t>       testy, wdrożenie = zderzenie z rzeczywistością środowiska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b="1" dirty="0"/>
              <a:t>E</a:t>
            </a:r>
            <a:r>
              <a:rPr lang="pl-PL" sz="2600" dirty="0"/>
              <a:t> – program określony poprzez zadania, jakie ma realizować</a:t>
            </a:r>
            <a:br>
              <a:rPr lang="pl-PL" sz="2600" dirty="0"/>
            </a:br>
            <a:r>
              <a:rPr lang="pl-PL" sz="2600" dirty="0"/>
              <a:t>      w środowisku, w którym będzie działać (~ wymagania);</a:t>
            </a:r>
            <a:br>
              <a:rPr lang="pl-PL" sz="2600" dirty="0"/>
            </a:br>
            <a:r>
              <a:rPr lang="pl-PL" sz="2600" dirty="0"/>
              <a:t>      </a:t>
            </a:r>
            <a:r>
              <a:rPr lang="pl-PL" sz="2600" b="1" dirty="0">
                <a:solidFill>
                  <a:schemeClr val="tx2"/>
                </a:solidFill>
              </a:rPr>
              <a:t>zmiany środowiska → ewolucja systemu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ACE21B-A53D-4987-93CF-C36A4833F4F3}"/>
              </a:ext>
            </a:extLst>
          </p:cNvPr>
          <p:cNvSpPr txBox="1"/>
          <p:nvPr/>
        </p:nvSpPr>
        <p:spPr>
          <a:xfrm>
            <a:off x="1086481" y="5373216"/>
            <a:ext cx="679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Oprogramowanie typu E, aby pozostawało użyteczne, musi ewoluować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E03120C-DD45-4F4E-8824-AE9B230FD82B}"/>
              </a:ext>
            </a:extLst>
          </p:cNvPr>
          <p:cNvSpPr txBox="1"/>
          <p:nvPr/>
        </p:nvSpPr>
        <p:spPr>
          <a:xfrm>
            <a:off x="1086480" y="5644692"/>
            <a:ext cx="651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(niezmieniane oprogramowanie stopniowo traci swoją użyteczność)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235BD5E-2A95-4C5F-926F-85BCDD782566}"/>
              </a:ext>
            </a:extLst>
          </p:cNvPr>
          <p:cNvSpPr txBox="1"/>
          <p:nvPr/>
        </p:nvSpPr>
        <p:spPr>
          <a:xfrm>
            <a:off x="228672" y="6093296"/>
            <a:ext cx="77401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Prawa Lehmana dotyczą tylko ewolucji systemów typu 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76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Prawa Lehmana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223B447-BBA6-462C-92FC-404F0E8D103F}"/>
              </a:ext>
            </a:extLst>
          </p:cNvPr>
          <p:cNvSpPr txBox="1"/>
          <p:nvPr/>
        </p:nvSpPr>
        <p:spPr>
          <a:xfrm>
            <a:off x="435698" y="1417638"/>
            <a:ext cx="85353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dirty="0"/>
              <a:t>Osiem praw Lehmana</a:t>
            </a:r>
            <a:r>
              <a:rPr lang="pl-PL" sz="2600" dirty="0"/>
              <a:t> (dotyczących projektów typu 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Zmiany środowiska → </a:t>
            </a:r>
            <a:r>
              <a:rPr lang="pl-PL" sz="2600" b="1" dirty="0"/>
              <a:t>ciągłe zmiany</a:t>
            </a:r>
            <a:r>
              <a:rPr lang="pl-PL" sz="2600" dirty="0"/>
              <a:t> systemu (1974)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Zmiany systemu → </a:t>
            </a:r>
            <a:r>
              <a:rPr lang="pl-PL" sz="2600" b="1" dirty="0"/>
              <a:t>zwiększanie złożoności</a:t>
            </a:r>
            <a:r>
              <a:rPr lang="pl-PL" sz="2600" dirty="0"/>
              <a:t> systemu (1974)</a:t>
            </a:r>
          </a:p>
          <a:p>
            <a:r>
              <a:rPr lang="pl-PL" dirty="0"/>
              <a:t>         Istnieje górny próg złożoności, powyżej którego dalszy rozwój oprogramowania </a:t>
            </a:r>
            <a:br>
              <a:rPr lang="pl-PL" dirty="0"/>
            </a:br>
            <a:r>
              <a:rPr lang="pl-PL" dirty="0"/>
              <a:t>         jest nieopłacalny (zbyt wiele zajmuje czasu względem uzyskanej funkcjonalności)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B3619E5-E3D7-4217-AD8C-608BA2D043BB}"/>
              </a:ext>
            </a:extLst>
          </p:cNvPr>
          <p:cNvSpPr txBox="1"/>
          <p:nvPr/>
        </p:nvSpPr>
        <p:spPr>
          <a:xfrm>
            <a:off x="899592" y="3224372"/>
            <a:ext cx="679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chemeClr val="tx2"/>
                </a:solidFill>
              </a:rPr>
              <a:t>Refaktoryzacja</a:t>
            </a:r>
            <a:r>
              <a:rPr lang="pl-PL" b="1" dirty="0">
                <a:solidFill>
                  <a:schemeClr val="tx2"/>
                </a:solidFill>
              </a:rPr>
              <a:t> kodu</a:t>
            </a:r>
            <a:r>
              <a:rPr lang="pl-PL" dirty="0">
                <a:solidFill>
                  <a:schemeClr val="tx2"/>
                </a:solidFill>
              </a:rPr>
              <a:t> – warunek konieczny opłacalnej ewolucji systemu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A315B89-64B8-4FDB-9E90-E124110849B0}"/>
              </a:ext>
            </a:extLst>
          </p:cNvPr>
          <p:cNvSpPr txBox="1"/>
          <p:nvPr/>
        </p:nvSpPr>
        <p:spPr>
          <a:xfrm>
            <a:off x="405677" y="3582952"/>
            <a:ext cx="872335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Ewolucja dużych systemów jest procesem samoregulującym</a:t>
            </a:r>
            <a:br>
              <a:rPr lang="pl-PL" sz="2600" dirty="0"/>
            </a:br>
            <a:r>
              <a:rPr lang="pl-PL" dirty="0"/>
              <a:t>Parametry takie, jak zmiana rozmiaru, czas między wydaniami (</a:t>
            </a:r>
            <a:r>
              <a:rPr lang="pl-PL" i="1" dirty="0" err="1"/>
              <a:t>releases</a:t>
            </a:r>
            <a:r>
              <a:rPr lang="pl-PL" dirty="0"/>
              <a:t>), </a:t>
            </a:r>
            <a:br>
              <a:rPr lang="pl-PL" dirty="0"/>
            </a:br>
            <a:r>
              <a:rPr lang="pl-PL" dirty="0"/>
              <a:t>liczba zgłaszanych błędów (rozkład tych parametrów w serii wydań jest normalny)</a:t>
            </a:r>
            <a:endParaRPr lang="pl-PL" dirty="0">
              <a:solidFill>
                <a:schemeClr val="tx2"/>
              </a:solidFill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B34158F-62D7-472C-AA4B-23D92D3348C8}"/>
              </a:ext>
            </a:extLst>
          </p:cNvPr>
          <p:cNvGrpSpPr/>
          <p:nvPr/>
        </p:nvGrpSpPr>
        <p:grpSpPr>
          <a:xfrm>
            <a:off x="4259608" y="4906391"/>
            <a:ext cx="4560864" cy="1722596"/>
            <a:chOff x="4259608" y="4906391"/>
            <a:chExt cx="4560864" cy="1722596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6768B908-5DC3-45E7-A3DC-FDE99B02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7720" y="4906391"/>
              <a:ext cx="3590925" cy="1476375"/>
            </a:xfrm>
            <a:prstGeom prst="rect">
              <a:avLst/>
            </a:prstGeom>
          </p:spPr>
        </p:pic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BA32C986-970E-4B37-AABF-EC30692E0577}"/>
                </a:ext>
              </a:extLst>
            </p:cNvPr>
            <p:cNvSpPr txBox="1"/>
            <p:nvPr/>
          </p:nvSpPr>
          <p:spPr>
            <a:xfrm>
              <a:off x="4259608" y="6382766"/>
              <a:ext cx="45608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/>
                <a:t>Lehman (1968) za: http://wazniak.mimuw.edu.pl/index.php?title=Io-13-wyk-Slajd17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Prawa Lehmana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223B447-BBA6-462C-92FC-404F0E8D103F}"/>
              </a:ext>
            </a:extLst>
          </p:cNvPr>
          <p:cNvSpPr txBox="1"/>
          <p:nvPr/>
        </p:nvSpPr>
        <p:spPr>
          <a:xfrm>
            <a:off x="435698" y="1417638"/>
            <a:ext cx="854041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dirty="0"/>
              <a:t>Osiem praw Lehmana</a:t>
            </a:r>
            <a:r>
              <a:rPr lang="pl-PL" sz="2600" dirty="0"/>
              <a:t> (dotyczących projektów typu 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Tempo rozwoju oprogramowania jest stałe (1978)</a:t>
            </a:r>
            <a:br>
              <a:rPr lang="pl-PL" sz="2600" dirty="0"/>
            </a:br>
            <a:r>
              <a:rPr lang="pl-PL" dirty="0"/>
              <a:t>Stałe tempo rozwoju oprogramowania wynika m.in. ze struktury systemu,</a:t>
            </a:r>
            <a:br>
              <a:rPr lang="pl-PL" dirty="0"/>
            </a:br>
            <a:r>
              <a:rPr lang="pl-PL" dirty="0"/>
              <a:t>stylów firm klienta i wykonawcy, itp.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Tempo rozwoju </a:t>
            </a:r>
            <a:r>
              <a:rPr lang="pl-PL" b="1" dirty="0">
                <a:solidFill>
                  <a:schemeClr val="tx2"/>
                </a:solidFill>
              </a:rPr>
              <a:t>słabo zależy</a:t>
            </a:r>
            <a:r>
              <a:rPr lang="pl-PL" dirty="0">
                <a:solidFill>
                  <a:schemeClr val="tx2"/>
                </a:solidFill>
              </a:rPr>
              <a:t> od przeznaczonych na to </a:t>
            </a:r>
            <a:r>
              <a:rPr lang="pl-PL" b="1" dirty="0">
                <a:solidFill>
                  <a:schemeClr val="tx2"/>
                </a:solidFill>
              </a:rPr>
              <a:t>zasobów</a:t>
            </a:r>
            <a:r>
              <a:rPr lang="pl-PL" dirty="0">
                <a:solidFill>
                  <a:schemeClr val="tx2"/>
                </a:solidFill>
              </a:rPr>
              <a:t> (np. rozmiar zespołu)</a:t>
            </a:r>
            <a:br>
              <a:rPr lang="pl-PL" dirty="0"/>
            </a:br>
            <a:r>
              <a:rPr lang="pl-PL" dirty="0"/>
              <a:t>→ rozwój w stanie nasycenia (por. prawo Brooksa – za chwilę)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B9933B5-8A2B-4957-83C3-2BFC4CBAB819}"/>
              </a:ext>
            </a:extLst>
          </p:cNvPr>
          <p:cNvSpPr txBox="1"/>
          <p:nvPr/>
        </p:nvSpPr>
        <p:spPr>
          <a:xfrm>
            <a:off x="457200" y="3351708"/>
            <a:ext cx="865262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Wydania zawierają błędy → konieczne kolejne wydania</a:t>
            </a:r>
            <a:br>
              <a:rPr lang="pl-PL" sz="2600" dirty="0"/>
            </a:br>
            <a:r>
              <a:rPr lang="pl-PL" dirty="0"/>
              <a:t>Planując koszt dużej zmiany funkcjonalności należy uwzględnić jej późniejsze naprawy</a:t>
            </a:r>
            <a:br>
              <a:rPr lang="pl-PL" sz="2600" dirty="0"/>
            </a:br>
            <a:r>
              <a:rPr lang="pl-PL" dirty="0"/>
              <a:t>Stała ewolucja wymaga, aby zarówno klienci, jak i programiści </a:t>
            </a:r>
            <a:r>
              <a:rPr lang="pl-PL" b="1" dirty="0"/>
              <a:t>doskonale znali system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0668C42-5409-4874-A972-AA2DE780802E}"/>
              </a:ext>
            </a:extLst>
          </p:cNvPr>
          <p:cNvSpPr txBox="1"/>
          <p:nvPr/>
        </p:nvSpPr>
        <p:spPr>
          <a:xfrm>
            <a:off x="457200" y="4398148"/>
            <a:ext cx="797070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Prawo stałego wzrostu (1991)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System musi rosnąć, aby utrzymać stałe zadowolenie użytkowników (klientów)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/>
              <a:t>System, który nie powiększa funkcjonalności, jest coraz gorzej oceniany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D4A9E76-A509-4FC1-B534-56ACB81C4F47}"/>
              </a:ext>
            </a:extLst>
          </p:cNvPr>
          <p:cNvSpPr txBox="1"/>
          <p:nvPr/>
        </p:nvSpPr>
        <p:spPr>
          <a:xfrm>
            <a:off x="435698" y="5440362"/>
            <a:ext cx="7759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Prawo upadku jakości (1996)</a:t>
            </a:r>
            <a:br>
              <a:rPr lang="pl-PL" sz="2600" dirty="0"/>
            </a:br>
            <a:r>
              <a:rPr lang="pl-PL" dirty="0"/>
              <a:t>Jakoś oprogramowania maleje, chyba że poświęca się czas na </a:t>
            </a:r>
            <a:r>
              <a:rPr lang="pl-PL" b="1" dirty="0" err="1"/>
              <a:t>refaktoryzację</a:t>
            </a:r>
            <a:br>
              <a:rPr lang="pl-PL" dirty="0"/>
            </a:br>
            <a:r>
              <a:rPr lang="pl-PL" dirty="0"/>
              <a:t>(bezpośrednia konsekwencja drugiego prawa Lehmana)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38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Prawa Lehmana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223B447-BBA6-462C-92FC-404F0E8D103F}"/>
              </a:ext>
            </a:extLst>
          </p:cNvPr>
          <p:cNvSpPr txBox="1"/>
          <p:nvPr/>
        </p:nvSpPr>
        <p:spPr>
          <a:xfrm>
            <a:off x="435698" y="1417638"/>
            <a:ext cx="758303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dirty="0"/>
              <a:t>Osiem praw Lehmana</a:t>
            </a:r>
            <a:r>
              <a:rPr lang="pl-PL" sz="2600" dirty="0"/>
              <a:t> (dotyczących projektów typu 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Informacja zwrotna (1996)</a:t>
            </a:r>
            <a:br>
              <a:rPr lang="pl-PL" sz="2600" dirty="0"/>
            </a:br>
            <a:r>
              <a:rPr lang="pl-PL" dirty="0"/>
              <a:t>Aby system wydajnie ewoluował konieczne jest utworzenie </a:t>
            </a:r>
            <a:br>
              <a:rPr lang="pl-PL" dirty="0"/>
            </a:br>
            <a:r>
              <a:rPr lang="pl-PL" dirty="0"/>
              <a:t>systemu informacji zwrotnej dotyczącej zarówno kwestii </a:t>
            </a:r>
            <a:br>
              <a:rPr lang="pl-PL" dirty="0"/>
            </a:br>
            <a:r>
              <a:rPr lang="pl-PL" dirty="0"/>
              <a:t>użyteczności (wygody obsługi), wydajności, jak i kwestii technicznych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multi-level</a:t>
            </a:r>
            <a:r>
              <a:rPr lang="pl-PL" dirty="0"/>
              <a:t>, </a:t>
            </a:r>
            <a:r>
              <a:rPr lang="pl-PL" dirty="0" err="1"/>
              <a:t>multi-loop</a:t>
            </a:r>
            <a:r>
              <a:rPr lang="pl-PL" dirty="0"/>
              <a:t>)</a:t>
            </a:r>
            <a:br>
              <a:rPr lang="pl-PL" dirty="0"/>
            </a:b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8DA58FC-57D4-4F89-9F42-9291FFBA38EB}"/>
              </a:ext>
            </a:extLst>
          </p:cNvPr>
          <p:cNvSpPr txBox="1"/>
          <p:nvPr/>
        </p:nvSpPr>
        <p:spPr>
          <a:xfrm>
            <a:off x="435698" y="3695185"/>
            <a:ext cx="806105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dirty="0"/>
              <a:t>Prawa Lehmana dotyczą </a:t>
            </a:r>
            <a:r>
              <a:rPr lang="pl-PL" sz="2600" dirty="0">
                <a:solidFill>
                  <a:srgbClr val="0070C0"/>
                </a:solidFill>
              </a:rPr>
              <a:t>tylko</a:t>
            </a:r>
            <a:r>
              <a:rPr lang="pl-PL" sz="2600" dirty="0"/>
              <a:t> ewolucji systemów typu E</a:t>
            </a:r>
            <a:br>
              <a:rPr lang="pl-PL" sz="2600" dirty="0"/>
            </a:br>
            <a:r>
              <a:rPr lang="pl-PL" dirty="0"/>
              <a:t>Systemy typu S i P są statyczne; S – specyfikacja, P – procedura/algorytm/proces</a:t>
            </a:r>
          </a:p>
          <a:p>
            <a:r>
              <a:rPr lang="pl-PL" dirty="0"/>
              <a:t>Systemy typu S i P są rzadkie. </a:t>
            </a:r>
            <a:br>
              <a:rPr lang="pl-PL" dirty="0"/>
            </a:br>
            <a:r>
              <a:rPr lang="pl-PL" dirty="0"/>
              <a:t>S – implementacja aplikacji zbierającej i udostępniającej tytuły prac dyplomowych </a:t>
            </a:r>
            <a:r>
              <a:rPr lang="pl-PL" dirty="0">
                <a:solidFill>
                  <a:srgbClr val="0070C0"/>
                </a:solidFill>
              </a:rPr>
              <a:t>(?)</a:t>
            </a:r>
            <a:br>
              <a:rPr lang="pl-PL" dirty="0"/>
            </a:br>
            <a:r>
              <a:rPr lang="pl-PL" dirty="0"/>
              <a:t>P – gra w szachy (znany przykład)</a:t>
            </a:r>
          </a:p>
          <a:p>
            <a:r>
              <a:rPr lang="pl-PL" dirty="0"/>
              <a:t>E – zob. np. USOS</a:t>
            </a:r>
            <a:br>
              <a:rPr lang="pl-PL" dirty="0"/>
            </a:br>
            <a:r>
              <a:rPr lang="pl-PL" dirty="0"/>
              <a:t>Nawet jeżeli klient uważa, że potrzebuje systemu typu S lub P, często okazuje się, </a:t>
            </a:r>
            <a:br>
              <a:rPr lang="pl-PL" dirty="0"/>
            </a:br>
            <a:r>
              <a:rPr lang="pl-PL" dirty="0"/>
              <a:t>że jego potrzeby ewoluują albo w rzeczywistości są inne niż te, z którymi się zgłosił</a:t>
            </a:r>
          </a:p>
        </p:txBody>
      </p:sp>
    </p:spTree>
    <p:extLst>
      <p:ext uri="{BB962C8B-B14F-4D97-AF65-F5344CB8AC3E}">
        <p14:creationId xmlns:p14="http://schemas.microsoft.com/office/powerpoint/2010/main" val="2252994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103210</TotalTime>
  <Words>3351</Words>
  <Application>Microsoft Office PowerPoint</Application>
  <PresentationFormat>Pokaz na ekranie (4:3)</PresentationFormat>
  <Paragraphs>268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Motyw pakietu Office</vt:lpstr>
      <vt:lpstr>Inżynieria oprogramowania Metodyki wytwarzania oprogramowania</vt:lpstr>
      <vt:lpstr>Trójkąt projektu</vt:lpstr>
      <vt:lpstr>Model kaskadowy (waterfall)</vt:lpstr>
      <vt:lpstr>Model kaskadowy (waterfall)</vt:lpstr>
      <vt:lpstr>Prawa Lehmana</vt:lpstr>
      <vt:lpstr>Prawa Lehmana</vt:lpstr>
      <vt:lpstr>Prawa Lehmana</vt:lpstr>
      <vt:lpstr>Prawa Lehmana</vt:lpstr>
      <vt:lpstr>Prawa Lehmana</vt:lpstr>
      <vt:lpstr>Mityczny osobomiesiąc</vt:lpstr>
      <vt:lpstr>Mityczny osobomiesiąc</vt:lpstr>
      <vt:lpstr>Agile Manifesto</vt:lpstr>
      <vt:lpstr>Prezentacja programu PowerPoint</vt:lpstr>
      <vt:lpstr>SCRUM</vt:lpstr>
      <vt:lpstr>SCRUM</vt:lpstr>
      <vt:lpstr>SCRUM</vt:lpstr>
      <vt:lpstr>SCRUM</vt:lpstr>
      <vt:lpstr>SCRUM</vt:lpstr>
      <vt:lpstr>SCRUM</vt:lpstr>
      <vt:lpstr>SCRUM</vt:lpstr>
      <vt:lpstr>SCRUM</vt:lpstr>
      <vt:lpstr>SCRUM</vt:lpstr>
      <vt:lpstr>SCRUM</vt:lpstr>
      <vt:lpstr>SCRUM</vt:lpstr>
      <vt:lpstr>SCRUM</vt:lpstr>
      <vt:lpstr>SCRUM</vt:lpstr>
      <vt:lpstr>SCRUM</vt:lpstr>
      <vt:lpstr>Tablica Kanban</vt:lpstr>
      <vt:lpstr>SCRUM</vt:lpstr>
      <vt:lpstr>SCRUM</vt:lpstr>
      <vt:lpstr>SCRUM</vt:lpstr>
      <vt:lpstr>SCRUM</vt:lpstr>
      <vt:lpstr>SCRUM</vt:lpstr>
      <vt:lpstr>SCRUM</vt:lpstr>
      <vt:lpstr>SCRUM</vt:lpstr>
      <vt:lpstr>Definicja gotowego</vt:lpstr>
      <vt:lpstr>Dodatkowe materiały</vt:lpstr>
      <vt:lpstr>Metodyki zarządzania projektami</vt:lpstr>
      <vt:lpstr>Metodyki zarządzania projektami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Wzorce projektowe</dc:title>
  <dc:creator>Jacek</dc:creator>
  <cp:lastModifiedBy>Jacek Matulewski</cp:lastModifiedBy>
  <cp:revision>545</cp:revision>
  <dcterms:created xsi:type="dcterms:W3CDTF">2015-03-08T11:32:22Z</dcterms:created>
  <dcterms:modified xsi:type="dcterms:W3CDTF">2021-10-19T07:12:08Z</dcterms:modified>
</cp:coreProperties>
</file>