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02" r:id="rId2"/>
    <p:sldId id="258" r:id="rId3"/>
    <p:sldId id="369" r:id="rId4"/>
    <p:sldId id="361" r:id="rId5"/>
    <p:sldId id="257" r:id="rId6"/>
    <p:sldId id="558" r:id="rId7"/>
    <p:sldId id="559" r:id="rId8"/>
    <p:sldId id="560" r:id="rId9"/>
    <p:sldId id="416" r:id="rId10"/>
    <p:sldId id="417" r:id="rId11"/>
    <p:sldId id="418" r:id="rId12"/>
    <p:sldId id="420" r:id="rId13"/>
    <p:sldId id="422" r:id="rId14"/>
    <p:sldId id="562" r:id="rId15"/>
    <p:sldId id="419" r:id="rId16"/>
    <p:sldId id="503" r:id="rId17"/>
    <p:sldId id="504" r:id="rId18"/>
    <p:sldId id="505" r:id="rId19"/>
    <p:sldId id="506" r:id="rId20"/>
    <p:sldId id="507" r:id="rId21"/>
    <p:sldId id="508" r:id="rId22"/>
    <p:sldId id="553" r:id="rId23"/>
    <p:sldId id="554" r:id="rId24"/>
    <p:sldId id="524" r:id="rId25"/>
    <p:sldId id="525" r:id="rId26"/>
    <p:sldId id="526" r:id="rId27"/>
    <p:sldId id="527" r:id="rId28"/>
    <p:sldId id="528" r:id="rId29"/>
    <p:sldId id="509" r:id="rId30"/>
    <p:sldId id="510" r:id="rId31"/>
    <p:sldId id="511" r:id="rId32"/>
    <p:sldId id="512" r:id="rId33"/>
    <p:sldId id="513" r:id="rId34"/>
    <p:sldId id="514" r:id="rId35"/>
    <p:sldId id="515" r:id="rId36"/>
    <p:sldId id="516" r:id="rId37"/>
    <p:sldId id="517" r:id="rId38"/>
    <p:sldId id="518" r:id="rId39"/>
    <p:sldId id="519" r:id="rId40"/>
    <p:sldId id="520" r:id="rId41"/>
    <p:sldId id="521" r:id="rId42"/>
    <p:sldId id="522" r:id="rId43"/>
    <p:sldId id="523" r:id="rId44"/>
    <p:sldId id="535" r:id="rId45"/>
    <p:sldId id="536" r:id="rId46"/>
    <p:sldId id="537" r:id="rId47"/>
    <p:sldId id="538" r:id="rId48"/>
    <p:sldId id="539" r:id="rId49"/>
    <p:sldId id="540" r:id="rId50"/>
    <p:sldId id="541" r:id="rId51"/>
    <p:sldId id="542" r:id="rId52"/>
    <p:sldId id="543" r:id="rId53"/>
    <p:sldId id="544" r:id="rId54"/>
    <p:sldId id="545" r:id="rId55"/>
    <p:sldId id="546" r:id="rId56"/>
    <p:sldId id="547" r:id="rId57"/>
    <p:sldId id="548" r:id="rId58"/>
    <p:sldId id="549" r:id="rId59"/>
    <p:sldId id="550" r:id="rId60"/>
    <p:sldId id="530" r:id="rId61"/>
    <p:sldId id="531" r:id="rId62"/>
    <p:sldId id="532" r:id="rId63"/>
    <p:sldId id="533" r:id="rId64"/>
    <p:sldId id="551" r:id="rId65"/>
    <p:sldId id="552" r:id="rId66"/>
    <p:sldId id="563" r:id="rId67"/>
    <p:sldId id="275" r:id="rId68"/>
    <p:sldId id="263" r:id="rId69"/>
    <p:sldId id="276" r:id="rId70"/>
    <p:sldId id="277" r:id="rId71"/>
    <p:sldId id="273" r:id="rId72"/>
    <p:sldId id="278" r:id="rId73"/>
    <p:sldId id="279" r:id="rId74"/>
    <p:sldId id="280" r:id="rId75"/>
    <p:sldId id="285" r:id="rId76"/>
    <p:sldId id="286" r:id="rId77"/>
    <p:sldId id="287" r:id="rId78"/>
    <p:sldId id="288" r:id="rId79"/>
    <p:sldId id="564" r:id="rId80"/>
    <p:sldId id="565" r:id="rId81"/>
    <p:sldId id="336" r:id="rId82"/>
    <p:sldId id="337" r:id="rId83"/>
    <p:sldId id="338" r:id="rId84"/>
    <p:sldId id="339" r:id="rId85"/>
    <p:sldId id="451" r:id="rId86"/>
    <p:sldId id="340" r:id="rId87"/>
    <p:sldId id="352" r:id="rId88"/>
    <p:sldId id="353" r:id="rId89"/>
    <p:sldId id="454" r:id="rId90"/>
    <p:sldId id="356" r:id="rId91"/>
    <p:sldId id="357" r:id="rId92"/>
    <p:sldId id="358" r:id="rId93"/>
    <p:sldId id="359" r:id="rId94"/>
    <p:sldId id="360" r:id="rId95"/>
    <p:sldId id="317" r:id="rId96"/>
    <p:sldId id="261" r:id="rId97"/>
    <p:sldId id="424" r:id="rId9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51" autoAdjust="0"/>
    <p:restoredTop sz="94660"/>
  </p:normalViewPr>
  <p:slideViewPr>
    <p:cSldViewPr>
      <p:cViewPr varScale="1">
        <p:scale>
          <a:sx n="90" d="100"/>
          <a:sy n="90" d="100"/>
        </p:scale>
        <p:origin x="89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29.11.2025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194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29.11.2025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849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29.11.2025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384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29.11.2025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838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29.11.2025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011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29.11.2025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686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29.11.2025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270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29.11.2025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498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29.11.2025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0353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29.11.2025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351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29.11.2025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426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EF226-7368-43E6-AD2B-E5D477D610E0}" type="datetimeFigureOut">
              <a:rPr lang="pl-PL" smtClean="0"/>
              <a:t>29.11.2025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569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izyka.umk.pl/~jace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umk.pl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zenit.senecac.on.ca/wiki/index.php/File:Adapter_diag.gi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zenit.senecac.on.ca/wiki/imgs/DecoratorUML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zenit.senecac.on.ca/wiki/imgs/Beveragedecorator.pn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zenit.senecac.on.ca/wiki/index.php/File:Composite.GI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en.wikipedia.org/wiki/File:Bridge_UML_class_diagram.sv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zenit.senecac.on.ca/wiki/index.php/File:Interpreter.png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zenit.senecac.on.ca/wiki/index.php/File:Iterator1.png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pl.wikipedia.org/wiki/Plik:Template_Method_UML_class_diagram.svg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pl/url?sa=i&amp;rct=j&amp;q=&amp;esrc=s&amp;source=images&amp;cd=&amp;cad=rja&amp;uact=8&amp;ved=0CAcQjRw&amp;url=http://zenit.senecac.on.ca/wiki/index.php/Builder&amp;ei=E80HVZTyEciwUbiwgwg&amp;bvm=bv.88198703,d.d24&amp;psig=AFQjCNFaDWkB5SlQduMZ8Ewla5tKCDg81Q&amp;ust=1426660988128296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google.pl/url?sa=i&amp;rct=j&amp;q=&amp;esrc=s&amp;source=images&amp;cd=&amp;cad=rja&amp;uact=8&amp;ved=0CAcQjRw&amp;url=http://zenit.senecac.on.ca/wiki/index.php/Builder&amp;ei=E80HVZTyEciwUbiwgwg&amp;bvm=bv.88198703,d.d24&amp;psig=AFQjCNFaDWkB5SlQduMZ8Ewla5tKCDg81Q&amp;ust=142666098812829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zenit.senecac.on.ca/wiki/index.php/File:Abstract_factory_uml.gif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zenit.senecac.on.ca/wiki/index.php/File:CoR1.jpg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2996952"/>
            <a:ext cx="8136904" cy="2304256"/>
          </a:xfrm>
        </p:spPr>
        <p:txBody>
          <a:bodyPr>
            <a:normAutofit/>
          </a:bodyPr>
          <a:lstStyle/>
          <a:p>
            <a:r>
              <a:rPr lang="pl-PL" sz="5400" b="1" dirty="0">
                <a:cs typeface="Times New Roman" panose="02020603050405020304" pitchFamily="18" charset="0"/>
              </a:rPr>
              <a:t>Inżynieria oprogramowania</a:t>
            </a:r>
            <a:br>
              <a:rPr lang="pl-PL" sz="5400" dirty="0">
                <a:cs typeface="Times New Roman" panose="02020603050405020304" pitchFamily="18" charset="0"/>
              </a:rPr>
            </a:br>
            <a:r>
              <a:rPr lang="pl-PL" sz="5400" dirty="0">
                <a:cs typeface="Times New Roman" panose="02020603050405020304" pitchFamily="18" charset="0"/>
              </a:rPr>
              <a:t>Wzorce projektowe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4414" y="5557537"/>
            <a:ext cx="7992888" cy="432048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WWW: http://www.fizyka.umk.pl/~jacek/dydaktyka/inzynieria/index.html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996589" y="1089250"/>
            <a:ext cx="3088538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Jacek Matulewski</a:t>
            </a: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Instytut Fizyki, UMK</a:t>
            </a:r>
          </a:p>
          <a:p>
            <a:pPr algn="ctr"/>
            <a:endParaRPr lang="pl-PL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WWW: </a:t>
            </a:r>
            <a:r>
              <a:rPr lang="pl-PL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http://www.fizyka.umk.pl/~jacek</a:t>
            </a:r>
          </a:p>
          <a:p>
            <a:pPr algn="ctr"/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jacek@fizyka.umk.pl</a:t>
            </a:r>
            <a:endParaRPr lang="pl-PL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708756" y="5986154"/>
            <a:ext cx="187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semestr </a:t>
            </a:r>
            <a:r>
              <a:rPr lang="pl-PL">
                <a:latin typeface="Times New Roman" panose="02020603050405020304" pitchFamily="18" charset="0"/>
                <a:cs typeface="Times New Roman" panose="02020603050405020304" pitchFamily="18" charset="0"/>
              </a:rPr>
              <a:t>letni 2017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od Q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1104049"/>
            <a:ext cx="1110863" cy="11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iol.umk.pl/ochr_srod_zam-2/grafika/UMK%20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92" y="985047"/>
            <a:ext cx="1242843" cy="128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708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Singleton (</a:t>
            </a:r>
            <a:r>
              <a:rPr lang="pl-PL" i="1" dirty="0"/>
              <a:t>Singleton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http://zenit.senecac.on.ca/wiki/index.php/Singleton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95" y="2276872"/>
            <a:ext cx="4410067" cy="264604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716016" y="3230560"/>
            <a:ext cx="2464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Prywatna instancja klasy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716016" y="3717032"/>
            <a:ext cx="3014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Ukryty (prywatny) konstruktor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716016" y="4086364"/>
            <a:ext cx="3348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Metoda pozwalająca na pobranie </a:t>
            </a:r>
          </a:p>
          <a:p>
            <a:r>
              <a:rPr lang="pl-PL" dirty="0"/>
              <a:t>jednej, przechowywanej instancji</a:t>
            </a:r>
          </a:p>
        </p:txBody>
      </p:sp>
      <p:cxnSp>
        <p:nvCxnSpPr>
          <p:cNvPr id="10" name="Łącznik prostoliniowy 9"/>
          <p:cNvCxnSpPr/>
          <p:nvPr/>
        </p:nvCxnSpPr>
        <p:spPr>
          <a:xfrm flipH="1">
            <a:off x="3563888" y="3415226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oliniowy 11"/>
          <p:cNvCxnSpPr/>
          <p:nvPr/>
        </p:nvCxnSpPr>
        <p:spPr>
          <a:xfrm flipH="1">
            <a:off x="2698528" y="3901698"/>
            <a:ext cx="2017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oliniowy 13"/>
          <p:cNvCxnSpPr/>
          <p:nvPr/>
        </p:nvCxnSpPr>
        <p:spPr>
          <a:xfrm flipH="1" flipV="1">
            <a:off x="3923928" y="4221088"/>
            <a:ext cx="79208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587491" y="5589240"/>
            <a:ext cx="77076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Inny sposób implementacji: </a:t>
            </a:r>
            <a:br>
              <a:rPr lang="pl-PL" sz="2800" dirty="0"/>
            </a:br>
            <a:r>
              <a:rPr lang="pl-PL" sz="2800" dirty="0"/>
              <a:t>klasa zawierająca wyłącznie statyczne pola i metody</a:t>
            </a:r>
          </a:p>
        </p:txBody>
      </p:sp>
    </p:spTree>
    <p:extLst>
      <p:ext uri="{BB962C8B-B14F-4D97-AF65-F5344CB8AC3E}">
        <p14:creationId xmlns:p14="http://schemas.microsoft.com/office/powerpoint/2010/main" val="3703724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Singleton (</a:t>
            </a:r>
            <a:r>
              <a:rPr lang="pl-PL" i="1" dirty="0"/>
              <a:t>Singleton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2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/>
              <a:t>Przykładowy kod C++: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95536" y="2276872"/>
            <a:ext cx="709200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pragma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once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Singleton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Singleton* instancja;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Singleton() {}; //ukryty konstruktor</a:t>
            </a:r>
          </a:p>
          <a:p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Singleton*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PobierzInstancję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{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(instancja == 0) //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lazy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initialization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instancja =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Singleton();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instancja;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088756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Singleton (</a:t>
            </a:r>
            <a:r>
              <a:rPr lang="pl-PL" i="1" dirty="0"/>
              <a:t>Singleton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2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/>
              <a:t>Przykładowy kod C#: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95536" y="2276872"/>
            <a:ext cx="690926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sealed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Singleton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Singleton instancja;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Singleton() {}; //ukryty konstruktor</a:t>
            </a:r>
          </a:p>
          <a:p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public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Singleton Instancja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{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(instancja ==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//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lazy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initialization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instancja =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Singleton();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   return instancja;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14618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Singleton (</a:t>
            </a:r>
            <a:r>
              <a:rPr lang="pl-PL" i="1" dirty="0"/>
              <a:t>Singleton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2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/>
              <a:t>Przykładowy kod C# (w wielu wątkach):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95536" y="2276872"/>
            <a:ext cx="740298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sealed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Singleton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lockObject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typeof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(Singleton);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Singleton instancja;</a:t>
            </a:r>
          </a:p>
          <a:p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Singleton() {}; //ukryty konstruktor</a:t>
            </a:r>
          </a:p>
          <a:p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public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Singleton Instancja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{</a:t>
            </a:r>
          </a:p>
          <a:p>
            <a:pPr lvl="1"/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lock(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lockObject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{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   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(instancja ==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//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lazy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initialization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instancja =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Singleton();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       return instancja;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48098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Singleton (</a:t>
            </a:r>
            <a:r>
              <a:rPr lang="pl-PL" i="1" dirty="0"/>
              <a:t>Singleton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2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/>
              <a:t>Przykładowy kod C# (wersja minimalna):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95536" y="2276872"/>
            <a:ext cx="573907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sealed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Singleton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Singleton() {};</a:t>
            </a:r>
          </a:p>
          <a:p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public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Singleton Instancja {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=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Singleton();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27558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Singleton (</a:t>
            </a:r>
            <a:r>
              <a:rPr lang="pl-PL" i="1" dirty="0"/>
              <a:t>Singleton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14116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pl-PL" sz="2800" b="1" dirty="0"/>
              <a:t>Problemy:</a:t>
            </a:r>
          </a:p>
          <a:p>
            <a:pPr marL="0" indent="0">
              <a:buNone/>
            </a:pPr>
            <a:r>
              <a:rPr lang="pl-PL" sz="2800" dirty="0"/>
              <a:t>Wzorzec krytykowany za </a:t>
            </a:r>
            <a:br>
              <a:rPr lang="pl-PL" sz="2800" dirty="0"/>
            </a:br>
            <a:r>
              <a:rPr lang="pl-PL" sz="2800" dirty="0"/>
              <a:t>- odmiana zmiennych globalnych</a:t>
            </a:r>
            <a:br>
              <a:rPr lang="pl-PL" sz="2800" dirty="0"/>
            </a:br>
            <a:r>
              <a:rPr lang="pl-PL" sz="2800" dirty="0"/>
              <a:t>- kontrolę tworzenia i cyklu życia</a:t>
            </a:r>
            <a:br>
              <a:rPr lang="pl-PL" sz="2800" dirty="0"/>
            </a:br>
            <a:r>
              <a:rPr lang="pl-PL" sz="2800" dirty="0"/>
              <a:t>- powoduje „ciasne” wiązania w kodzie</a:t>
            </a:r>
          </a:p>
          <a:p>
            <a:pPr marL="0" indent="0">
              <a:buNone/>
            </a:pPr>
            <a:r>
              <a:rPr lang="pl-PL" sz="2800" dirty="0"/>
              <a:t>Singleton vs dziedziczenie</a:t>
            </a:r>
          </a:p>
          <a:p>
            <a:pPr marL="0" indent="0">
              <a:buNone/>
            </a:pPr>
            <a:endParaRPr lang="pl-PL" sz="1050" b="1" dirty="0"/>
          </a:p>
          <a:p>
            <a:pPr marL="0" indent="0">
              <a:buNone/>
            </a:pPr>
            <a:r>
              <a:rPr lang="pl-PL" sz="2800" b="1" dirty="0"/>
              <a:t>Zadanie domowe (1) i konkursy (2):</a:t>
            </a:r>
          </a:p>
          <a:p>
            <a:pPr marL="514350" indent="-514350">
              <a:buAutoNum type="arabicPeriod"/>
            </a:pPr>
            <a:r>
              <a:rPr lang="pl-PL" sz="2800" dirty="0"/>
              <a:t>Zmodyfikować wzorzec </a:t>
            </a:r>
            <a:r>
              <a:rPr lang="pl-PL" sz="2800" i="1" dirty="0"/>
              <a:t>Singletonu</a:t>
            </a:r>
            <a:r>
              <a:rPr lang="pl-PL" sz="2800" dirty="0"/>
              <a:t> w taki sposób, aby możliwe było tworzenie </a:t>
            </a:r>
            <a:r>
              <a:rPr lang="pl-PL" sz="2800" i="1" dirty="0"/>
              <a:t>N</a:t>
            </a:r>
            <a:r>
              <a:rPr lang="pl-PL" sz="2800" dirty="0"/>
              <a:t> instancji</a:t>
            </a:r>
          </a:p>
          <a:p>
            <a:pPr marL="514350" indent="-514350">
              <a:buAutoNum type="arabicPeriod"/>
            </a:pPr>
            <a:r>
              <a:rPr lang="pl-PL" sz="2800" dirty="0"/>
              <a:t>Znaleźć sposób, aby uniemożliwić niezależne tworzenie klas potomnych (C#: modyfikator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sealed</a:t>
            </a:r>
            <a:r>
              <a:rPr lang="pl-PL" sz="2800" dirty="0"/>
              <a:t>)</a:t>
            </a:r>
          </a:p>
          <a:p>
            <a:pPr marL="514350" indent="-514350">
              <a:buAutoNum type="arabicPeriod"/>
            </a:pPr>
            <a:endParaRPr lang="pl-PL" sz="2400" dirty="0"/>
          </a:p>
        </p:txBody>
      </p:sp>
      <p:sp>
        <p:nvSpPr>
          <p:cNvPr id="4" name="AutoShape 2" descr="Znalezione obrazy dla zapytania MVC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Znalezione obrazy dla zapytania MVC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1067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Wzorce strukturalne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2776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pl-PL" dirty="0"/>
              <a:t>Wzorce dotyczące relacji między klasami, rozwiązujące typowe problemy systemów z wieloma klasami: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57200" y="3501008"/>
            <a:ext cx="8229600" cy="2088232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002060"/>
                </a:solidFill>
              </a:rPr>
              <a:t>Adapter</a:t>
            </a:r>
            <a:r>
              <a:rPr lang="pl-PL" dirty="0"/>
              <a:t> (</a:t>
            </a:r>
            <a:r>
              <a:rPr lang="pl-PL" i="1" dirty="0"/>
              <a:t>Adapter</a:t>
            </a:r>
            <a:r>
              <a:rPr lang="pl-PL" dirty="0"/>
              <a:t>)</a:t>
            </a:r>
          </a:p>
          <a:p>
            <a:r>
              <a:rPr lang="pl-PL" dirty="0">
                <a:solidFill>
                  <a:srgbClr val="002060"/>
                </a:solidFill>
              </a:rPr>
              <a:t>Dekorator</a:t>
            </a:r>
            <a:r>
              <a:rPr lang="pl-PL" dirty="0"/>
              <a:t> (</a:t>
            </a:r>
            <a:r>
              <a:rPr lang="pl-PL" i="1" dirty="0" err="1"/>
              <a:t>Decorator</a:t>
            </a:r>
            <a:r>
              <a:rPr lang="pl-PL" dirty="0"/>
              <a:t>)</a:t>
            </a:r>
          </a:p>
          <a:p>
            <a:r>
              <a:rPr lang="pl-PL" dirty="0"/>
              <a:t>Fasada (</a:t>
            </a:r>
            <a:r>
              <a:rPr lang="pl-PL" i="1" dirty="0" err="1"/>
              <a:t>Facade</a:t>
            </a:r>
            <a:r>
              <a:rPr lang="pl-PL" dirty="0"/>
              <a:t>)</a:t>
            </a:r>
          </a:p>
          <a:p>
            <a:r>
              <a:rPr lang="pl-PL" dirty="0">
                <a:solidFill>
                  <a:srgbClr val="002060"/>
                </a:solidFill>
              </a:rPr>
              <a:t>Kompozyt</a:t>
            </a:r>
            <a:r>
              <a:rPr lang="pl-PL" dirty="0"/>
              <a:t> (</a:t>
            </a:r>
            <a:r>
              <a:rPr lang="pl-PL" i="1" dirty="0" err="1"/>
              <a:t>Composite</a:t>
            </a:r>
            <a:r>
              <a:rPr lang="pl-PL" dirty="0"/>
              <a:t>)</a:t>
            </a:r>
          </a:p>
          <a:p>
            <a:r>
              <a:rPr lang="pl-PL" dirty="0"/>
              <a:t>Most (</a:t>
            </a:r>
            <a:r>
              <a:rPr lang="pl-PL" i="1" dirty="0"/>
              <a:t>Bridge</a:t>
            </a:r>
            <a:r>
              <a:rPr lang="pl-PL" dirty="0"/>
              <a:t>)</a:t>
            </a:r>
          </a:p>
          <a:p>
            <a:r>
              <a:rPr lang="pl-PL" dirty="0">
                <a:solidFill>
                  <a:srgbClr val="002060"/>
                </a:solidFill>
              </a:rPr>
              <a:t>Pełnomocnik</a:t>
            </a:r>
            <a:r>
              <a:rPr lang="pl-PL" dirty="0"/>
              <a:t> (</a:t>
            </a:r>
            <a:r>
              <a:rPr lang="pl-PL" i="1" dirty="0"/>
              <a:t>Proxy</a:t>
            </a:r>
            <a:r>
              <a:rPr lang="pl-PL" dirty="0"/>
              <a:t>)</a:t>
            </a:r>
          </a:p>
          <a:p>
            <a:r>
              <a:rPr lang="pl-PL" dirty="0"/>
              <a:t>Pyłek (</a:t>
            </a:r>
            <a:r>
              <a:rPr lang="pl-PL" i="1" dirty="0" err="1"/>
              <a:t>Flyweight</a:t>
            </a:r>
            <a:r>
              <a:rPr lang="pl-PL" dirty="0"/>
              <a:t>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2328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Adapter (</a:t>
            </a:r>
            <a:r>
              <a:rPr lang="pl-PL" i="1" dirty="0"/>
              <a:t>Adapter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2188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/>
              <a:t>Założenia (adapter klasowy):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i="1" dirty="0"/>
              <a:t>Client</a:t>
            </a:r>
            <a:r>
              <a:rPr lang="pl-PL" sz="2800" dirty="0"/>
              <a:t> używa obiektów pochodnych względem </a:t>
            </a:r>
            <a:r>
              <a:rPr lang="pl-PL" sz="2800" i="1" dirty="0"/>
              <a:t>Target.</a:t>
            </a:r>
            <a:br>
              <a:rPr lang="pl-PL" sz="2800" i="1" dirty="0"/>
            </a:br>
            <a:r>
              <a:rPr lang="pl-PL" sz="2800" dirty="0"/>
              <a:t>Chcemy użyć także </a:t>
            </a:r>
            <a:r>
              <a:rPr lang="pl-PL" sz="2800" i="1" dirty="0" err="1"/>
              <a:t>Adaptee</a:t>
            </a:r>
            <a:r>
              <a:rPr lang="pl-PL" sz="2800" dirty="0"/>
              <a:t>, ale ma inny interfejs.</a:t>
            </a:r>
            <a:br>
              <a:rPr lang="pl-PL" sz="2800" dirty="0"/>
            </a:br>
            <a:r>
              <a:rPr lang="pl-PL" sz="2800" dirty="0"/>
              <a:t>Tworzymy </a:t>
            </a:r>
            <a:r>
              <a:rPr lang="pl-PL" sz="2800" i="1" dirty="0"/>
              <a:t>Adapter</a:t>
            </a:r>
            <a:r>
              <a:rPr lang="pl-PL" sz="2800" dirty="0"/>
              <a:t> typu </a:t>
            </a:r>
            <a:r>
              <a:rPr lang="pl-PL" sz="2800" i="1" dirty="0"/>
              <a:t>Target</a:t>
            </a:r>
            <a:r>
              <a:rPr lang="pl-PL" sz="2800" dirty="0"/>
              <a:t> (relacja jest), </a:t>
            </a:r>
            <a:br>
              <a:rPr lang="pl-PL" sz="2800" dirty="0"/>
            </a:br>
            <a:r>
              <a:rPr lang="pl-PL" sz="2800" dirty="0"/>
              <a:t>który korzysta z obiektu </a:t>
            </a:r>
            <a:r>
              <a:rPr lang="pl-PL" sz="2800" i="1" dirty="0" err="1"/>
              <a:t>Adaptee</a:t>
            </a:r>
            <a:r>
              <a:rPr lang="pl-PL" sz="2800" dirty="0"/>
              <a:t> (</a:t>
            </a:r>
            <a:r>
              <a:rPr lang="pl-PL" sz="2800" dirty="0" err="1"/>
              <a:t>wielodziedziczenie</a:t>
            </a:r>
            <a:r>
              <a:rPr lang="pl-PL" sz="2800" dirty="0"/>
              <a:t>).</a:t>
            </a:r>
          </a:p>
          <a:p>
            <a:endParaRPr lang="pl-PL" sz="1200" dirty="0"/>
          </a:p>
        </p:txBody>
      </p:sp>
      <p:pic>
        <p:nvPicPr>
          <p:cNvPr id="1026" name="Picture 2" descr="Adap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180" y="4096637"/>
            <a:ext cx="4272379" cy="238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:Adapter_diag.gif">
            <a:hlinkClick r:id="rId3" tooltip="Image:Adapter_diag.gif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42" y="4031915"/>
            <a:ext cx="40767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654446" y="6504005"/>
            <a:ext cx="44438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http://www.frederikprijck.net/external-libraries-and-the-adapter-pattern/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854326" y="6504005"/>
            <a:ext cx="31101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http://zenit.senecac.on.ca/wiki/index.php/Adapter</a:t>
            </a:r>
          </a:p>
        </p:txBody>
      </p:sp>
    </p:spTree>
    <p:extLst>
      <p:ext uri="{BB962C8B-B14F-4D97-AF65-F5344CB8AC3E}">
        <p14:creationId xmlns:p14="http://schemas.microsoft.com/office/powerpoint/2010/main" val="2901831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Adapter (</a:t>
            </a:r>
            <a:r>
              <a:rPr lang="pl-PL" i="1" dirty="0"/>
              <a:t>Adapter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997152"/>
          </a:xfrm>
        </p:spPr>
        <p:txBody>
          <a:bodyPr>
            <a:noAutofit/>
          </a:bodyPr>
          <a:lstStyle/>
          <a:p>
            <a:r>
              <a:rPr lang="pl-PL" sz="2800" b="1" dirty="0">
                <a:cs typeface="Times New Roman" panose="02020603050405020304" pitchFamily="18" charset="0"/>
              </a:rPr>
              <a:t>Implementacja</a:t>
            </a:r>
            <a:br>
              <a:rPr lang="pl-PL" sz="2800" b="1" dirty="0">
                <a:cs typeface="Times New Roman" panose="02020603050405020304" pitchFamily="18" charset="0"/>
              </a:rPr>
            </a:br>
            <a:r>
              <a:rPr lang="pl-PL" sz="2800" dirty="0">
                <a:cs typeface="Times New Roman" panose="02020603050405020304" pitchFamily="18" charset="0"/>
              </a:rPr>
              <a:t>Nowy kod: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funkcja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WIoF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WielokątForemny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*)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cs typeface="Times New Roman" panose="02020603050405020304" pitchFamily="18" charset="0"/>
              </a:rPr>
              <a:t>Istniejący kod: klasa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Prostokąt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cs typeface="Times New Roman" panose="02020603050405020304" pitchFamily="18" charset="0"/>
              </a:rPr>
              <a:t>Chcemy użyć nowej funkcji dla istniejącej klasy.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W .NET: interfejs określający wymagania klienta (</a:t>
            </a:r>
            <a:r>
              <a:rPr lang="pl-PL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ITarget</a:t>
            </a:r>
            <a:r>
              <a:rPr lang="pl-PL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)</a:t>
            </a:r>
            <a:br>
              <a:rPr lang="pl-PL" sz="2800" dirty="0">
                <a:cs typeface="Times New Roman" panose="02020603050405020304" pitchFamily="18" charset="0"/>
              </a:rPr>
            </a:br>
            <a:endParaRPr lang="pl-PL" sz="2800" dirty="0">
              <a:cs typeface="Times New Roman" panose="02020603050405020304" pitchFamily="18" charset="0"/>
            </a:endParaRPr>
          </a:p>
          <a:p>
            <a:r>
              <a:rPr lang="pl-PL" sz="2800" b="1" dirty="0">
                <a:cs typeface="Times New Roman" panose="02020603050405020304" pitchFamily="18" charset="0"/>
              </a:rPr>
              <a:t>Nazwy używane w kontekście tego wzorca</a:t>
            </a:r>
            <a:r>
              <a:rPr lang="pl-PL" sz="2800" dirty="0">
                <a:cs typeface="Times New Roman" panose="02020603050405020304" pitchFamily="18" charset="0"/>
              </a:rPr>
              <a:t>: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WielokątForemny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>
                <a:cs typeface="Times New Roman" panose="02020603050405020304" pitchFamily="18" charset="0"/>
              </a:rPr>
              <a:t>Target</a:t>
            </a:r>
            <a:r>
              <a:rPr lang="pl-PL" sz="2800" dirty="0">
                <a:cs typeface="Times New Roman" panose="02020603050405020304" pitchFamily="18" charset="0"/>
              </a:rPr>
              <a:t>, element docelowy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WyświetlInformacjeOFigurze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>
                <a:cs typeface="Times New Roman" panose="02020603050405020304" pitchFamily="18" charset="0"/>
              </a:rPr>
              <a:t>Client</a:t>
            </a:r>
            <a:br>
              <a:rPr lang="pl-PL" sz="2800" i="1" dirty="0">
                <a:cs typeface="Times New Roman" panose="02020603050405020304" pitchFamily="18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Prostokąt</a:t>
            </a:r>
            <a:r>
              <a:rPr lang="pl-PL" sz="2800" dirty="0">
                <a:latin typeface="+mj-lt"/>
                <a:cs typeface="Courier New" panose="02070309020205020404" pitchFamily="49" charset="0"/>
              </a:rPr>
              <a:t> </a:t>
            </a:r>
            <a:r>
              <a:rPr lang="pl-PL" sz="2800" i="1" dirty="0">
                <a:cs typeface="Times New Roman" panose="02020603050405020304" pitchFamily="18" charset="0"/>
              </a:rPr>
              <a:t>– </a:t>
            </a:r>
            <a:r>
              <a:rPr lang="pl-PL" sz="2800" i="1" dirty="0" err="1">
                <a:cs typeface="Times New Roman" panose="02020603050405020304" pitchFamily="18" charset="0"/>
              </a:rPr>
              <a:t>Adaptee</a:t>
            </a:r>
            <a:r>
              <a:rPr lang="pl-PL" sz="2800" dirty="0">
                <a:cs typeface="Times New Roman" panose="02020603050405020304" pitchFamily="18" charset="0"/>
              </a:rPr>
              <a:t>, klasa dostosowywana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ProstokątForemny</a:t>
            </a:r>
            <a:r>
              <a:rPr lang="pl-PL" sz="2800" dirty="0">
                <a:cs typeface="Times New Roman" panose="02020603050405020304" pitchFamily="18" charset="0"/>
              </a:rPr>
              <a:t> – Adapter, kl. dostosowująca</a:t>
            </a:r>
            <a:br>
              <a:rPr lang="pl-PL" sz="2800" dirty="0">
                <a:cs typeface="Times New Roman" panose="02020603050405020304" pitchFamily="18" charset="0"/>
              </a:rPr>
            </a:br>
            <a:endParaRPr lang="pl-PL" sz="2800" dirty="0">
              <a:cs typeface="Times New Roman" panose="02020603050405020304" pitchFamily="18" charset="0"/>
            </a:endParaRPr>
          </a:p>
          <a:p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998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Adapter (</a:t>
            </a:r>
            <a:r>
              <a:rPr lang="pl-PL" i="1" dirty="0"/>
              <a:t>Adapter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Autofit/>
          </a:bodyPr>
          <a:lstStyle/>
          <a:p>
            <a:r>
              <a:rPr lang="pl-PL" sz="2800" b="1" dirty="0"/>
              <a:t>Adapter klasowy i adapter obiektowy</a:t>
            </a:r>
            <a:endParaRPr lang="pl-PL" sz="2800" dirty="0"/>
          </a:p>
          <a:p>
            <a:pPr lvl="1"/>
            <a:r>
              <a:rPr lang="pl-PL" sz="2400" dirty="0"/>
              <a:t>Adapter obiektowy nie adaptuje klasy (dziedziczeniem prywatnym), a obiekt tej klasy przekazywany przez argument konstruktora</a:t>
            </a:r>
          </a:p>
          <a:p>
            <a:pPr lvl="1"/>
            <a:r>
              <a:rPr lang="pl-PL" sz="2400" dirty="0"/>
              <a:t>Adapter klasowy nie działa dla klas potomnych </a:t>
            </a:r>
            <a:r>
              <a:rPr lang="pl-PL" sz="2400" i="1" dirty="0" err="1"/>
              <a:t>Adaptee</a:t>
            </a:r>
            <a:r>
              <a:rPr lang="pl-PL" sz="2400" dirty="0"/>
              <a:t>, a obiektowy – tak</a:t>
            </a:r>
          </a:p>
          <a:p>
            <a:pPr lvl="1"/>
            <a:r>
              <a:rPr lang="pl-PL" sz="2400" dirty="0"/>
              <a:t>Adapter klasowy może przesłaniać funkcje </a:t>
            </a:r>
            <a:r>
              <a:rPr lang="pl-PL" sz="2400" i="1" dirty="0" err="1"/>
              <a:t>Adaptee</a:t>
            </a:r>
            <a:r>
              <a:rPr lang="pl-PL" sz="2400" dirty="0"/>
              <a:t>, </a:t>
            </a:r>
            <a:br>
              <a:rPr lang="pl-PL" sz="2400" dirty="0"/>
            </a:br>
            <a:r>
              <a:rPr lang="pl-PL" sz="2400" dirty="0"/>
              <a:t>w adapterze obiektowym to jest trudne</a:t>
            </a:r>
          </a:p>
          <a:p>
            <a:r>
              <a:rPr lang="pl-PL" sz="2800" b="1" dirty="0"/>
              <a:t>Adapter dwukierunkowy (przezroczystość)</a:t>
            </a:r>
          </a:p>
          <a:p>
            <a:r>
              <a:rPr lang="pl-PL" sz="2800" b="1" dirty="0"/>
              <a:t>Adaptery dołączalne</a:t>
            </a:r>
            <a:r>
              <a:rPr lang="pl-PL" sz="2800" dirty="0"/>
              <a:t> – umieją dynamicznie, na podstawie dostarczonych danych, pobierać dane z </a:t>
            </a:r>
            <a:r>
              <a:rPr lang="pl-PL" sz="2800" i="1" dirty="0" err="1"/>
              <a:t>Adaptee</a:t>
            </a:r>
            <a:r>
              <a:rPr lang="pl-PL" sz="2800" dirty="0"/>
              <a:t>, którego typ nie jest ustalony przy kompilacji</a:t>
            </a:r>
            <a:endParaRPr lang="pl-PL" dirty="0"/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815588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Główna lektura 1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Głównym materiałem źródłowym jest książka tzw. gangu czworga pt. „Wzorce projektowe”.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27551"/>
            <a:ext cx="5760641" cy="34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40127"/>
            <a:ext cx="1800200" cy="257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51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Dekorator (</a:t>
            </a:r>
            <a:r>
              <a:rPr lang="pl-PL" i="1" dirty="0" err="1"/>
              <a:t>Decorator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2188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/>
              <a:t>Założenia: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dirty="0"/>
              <a:t>Chcemy dodać funkcjonalność/obowiązek do </a:t>
            </a:r>
            <a:br>
              <a:rPr lang="pl-PL" sz="2800" dirty="0"/>
            </a:br>
            <a:r>
              <a:rPr lang="pl-PL" sz="2800" dirty="0"/>
              <a:t>jednego obiektu, bez zmieniania jego klasy.</a:t>
            </a:r>
            <a:br>
              <a:rPr lang="pl-PL" sz="2800" dirty="0"/>
            </a:br>
            <a:r>
              <a:rPr lang="pl-PL" sz="2800" dirty="0"/>
              <a:t>Włożymy go w lekką otoczkę, która doda funkcję.</a:t>
            </a:r>
          </a:p>
          <a:p>
            <a:endParaRPr lang="pl-PL" sz="1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820879" y="6218659"/>
            <a:ext cx="31101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http://zenit.senecac.on.ca/wiki/index.php/Adapter</a:t>
            </a:r>
          </a:p>
        </p:txBody>
      </p:sp>
      <p:pic>
        <p:nvPicPr>
          <p:cNvPr id="1030" name="Picture 6" descr="File:DecoratorUML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89" y="3777544"/>
            <a:ext cx="372293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Beveragedecorator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584" y="3801020"/>
            <a:ext cx="3700785" cy="25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570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Dekorator (</a:t>
            </a:r>
            <a:r>
              <a:rPr lang="pl-PL" i="1" dirty="0" err="1"/>
              <a:t>Decorator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r>
              <a:rPr lang="pl-PL" sz="2800" b="1" dirty="0">
                <a:cs typeface="Times New Roman" panose="02020603050405020304" pitchFamily="18" charset="0"/>
              </a:rPr>
              <a:t>Implementacja</a:t>
            </a:r>
            <a:br>
              <a:rPr lang="pl-PL" sz="2800" b="1" dirty="0">
                <a:cs typeface="Times New Roman" panose="02020603050405020304" pitchFamily="18" charset="0"/>
              </a:rPr>
            </a:br>
            <a:r>
              <a:rPr lang="pl-PL" sz="2800" dirty="0">
                <a:cs typeface="Times New Roman" panose="02020603050405020304" pitchFamily="18" charset="0"/>
              </a:rPr>
              <a:t>Dekorator to klasa dziedzicząca z </a:t>
            </a:r>
            <a:r>
              <a:rPr lang="pl-PL" sz="2800" i="1" dirty="0">
                <a:cs typeface="Times New Roman" panose="02020603050405020304" pitchFamily="18" charset="0"/>
              </a:rPr>
              <a:t>Component</a:t>
            </a:r>
            <a:r>
              <a:rPr lang="pl-PL" sz="2800" dirty="0">
                <a:cs typeface="Times New Roman" panose="02020603050405020304" pitchFamily="18" charset="0"/>
              </a:rPr>
              <a:t> (interfejs) i mająca </a:t>
            </a:r>
            <a:r>
              <a:rPr lang="pl-PL" sz="2800" i="1" dirty="0">
                <a:cs typeface="Times New Roman" panose="02020603050405020304" pitchFamily="18" charset="0"/>
              </a:rPr>
              <a:t>Component</a:t>
            </a:r>
            <a:r>
              <a:rPr lang="pl-PL" sz="2800" dirty="0">
                <a:cs typeface="Times New Roman" panose="02020603050405020304" pitchFamily="18" charset="0"/>
              </a:rPr>
              <a:t> jako pole (na przechowanie </a:t>
            </a:r>
            <a:r>
              <a:rPr lang="pl-PL" sz="2800" i="1" dirty="0" err="1">
                <a:cs typeface="Times New Roman" panose="02020603050405020304" pitchFamily="18" charset="0"/>
              </a:rPr>
              <a:t>Concrete</a:t>
            </a:r>
            <a:r>
              <a:rPr lang="pl-PL" sz="2800" i="1" dirty="0">
                <a:cs typeface="Times New Roman" panose="02020603050405020304" pitchFamily="18" charset="0"/>
              </a:rPr>
              <a:t> component</a:t>
            </a:r>
            <a:r>
              <a:rPr lang="pl-PL" sz="2800" dirty="0">
                <a:cs typeface="Times New Roman" panose="02020603050405020304" pitchFamily="18" charset="0"/>
              </a:rPr>
              <a:t>). Udostępnia metody i pola tego pola modyfikując je lub dodając.</a:t>
            </a:r>
            <a:br>
              <a:rPr lang="pl-PL" sz="2800" dirty="0">
                <a:cs typeface="Times New Roman" panose="02020603050405020304" pitchFamily="18" charset="0"/>
              </a:rPr>
            </a:br>
            <a:endParaRPr lang="pl-PL" sz="2800" dirty="0">
              <a:cs typeface="Times New Roman" panose="02020603050405020304" pitchFamily="18" charset="0"/>
            </a:endParaRPr>
          </a:p>
          <a:p>
            <a:r>
              <a:rPr lang="pl-PL" sz="2800" b="1" dirty="0">
                <a:cs typeface="Times New Roman" panose="02020603050405020304" pitchFamily="18" charset="0"/>
              </a:rPr>
              <a:t>Nazwy używane w kontekście tego wzorca</a:t>
            </a:r>
            <a:r>
              <a:rPr lang="pl-PL" sz="2800" dirty="0">
                <a:cs typeface="Times New Roman" panose="02020603050405020304" pitchFamily="18" charset="0"/>
              </a:rPr>
              <a:t>: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Napój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>
                <a:cs typeface="Times New Roman" panose="02020603050405020304" pitchFamily="18" charset="0"/>
              </a:rPr>
              <a:t>Component</a:t>
            </a:r>
            <a:br>
              <a:rPr lang="pl-PL" sz="2800" i="1" dirty="0">
                <a:cs typeface="Times New Roman" panose="02020603050405020304" pitchFamily="18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Herbata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Kawa</a:t>
            </a:r>
            <a:r>
              <a:rPr lang="pl-PL" sz="2800" i="1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Concrete</a:t>
            </a:r>
            <a:r>
              <a:rPr lang="pl-PL" sz="2800" i="1" dirty="0">
                <a:cs typeface="Times New Roman" panose="02020603050405020304" pitchFamily="18" charset="0"/>
              </a:rPr>
              <a:t> component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NapójZDodatkiem</a:t>
            </a:r>
            <a:r>
              <a:rPr lang="pl-PL" sz="2800" dirty="0">
                <a:latin typeface="+mj-lt"/>
                <a:cs typeface="Courier New" panose="02070309020205020404" pitchFamily="49" charset="0"/>
              </a:rPr>
              <a:t> </a:t>
            </a:r>
            <a:r>
              <a:rPr lang="pl-PL" sz="2800" i="1" dirty="0">
                <a:cs typeface="Times New Roman" panose="02020603050405020304" pitchFamily="18" charset="0"/>
              </a:rPr>
              <a:t>– </a:t>
            </a:r>
            <a:r>
              <a:rPr lang="pl-PL" sz="2800" i="1" dirty="0" err="1">
                <a:cs typeface="Times New Roman" panose="02020603050405020304" pitchFamily="18" charset="0"/>
              </a:rPr>
              <a:t>Decorator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NapójZPlastremCytryny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dirty="0" err="1">
                <a:cs typeface="Times New Roman" panose="02020603050405020304" pitchFamily="18" charset="0"/>
              </a:rPr>
              <a:t>Concrete</a:t>
            </a:r>
            <a:r>
              <a:rPr lang="pl-PL" sz="2800" dirty="0"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cs typeface="Times New Roman" panose="02020603050405020304" pitchFamily="18" charset="0"/>
              </a:rPr>
              <a:t>decorator</a:t>
            </a:r>
            <a:br>
              <a:rPr lang="pl-PL" sz="2800" dirty="0">
                <a:cs typeface="Times New Roman" panose="02020603050405020304" pitchFamily="18" charset="0"/>
              </a:rPr>
            </a:br>
            <a:endParaRPr lang="pl-PL" sz="2800" dirty="0">
              <a:cs typeface="Times New Roman" panose="02020603050405020304" pitchFamily="18" charset="0"/>
            </a:endParaRPr>
          </a:p>
          <a:p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656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Fasada (</a:t>
            </a:r>
            <a:r>
              <a:rPr lang="pl-PL" i="1" dirty="0" err="1"/>
              <a:t>Facade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2188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/>
              <a:t>Założenia: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dirty="0"/>
              <a:t>Dodatkowa klasa udostępniająca metody wyższego poziomu złożone z wielu </a:t>
            </a:r>
            <a:r>
              <a:rPr lang="pl-PL" sz="2800" dirty="0" err="1"/>
              <a:t>wywołań</a:t>
            </a:r>
            <a:r>
              <a:rPr lang="pl-PL" sz="2800" dirty="0"/>
              <a:t> metod biblioteki lub podsystemu klas. Tworzy ujednolicony prosty interfejs.</a:t>
            </a:r>
          </a:p>
          <a:p>
            <a:endParaRPr lang="pl-PL" sz="1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728217" y="6370779"/>
            <a:ext cx="58400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http://www.tonymarston.net/php-mysql/design-patterns.html#facade (na podstawie rysunku z G4)</a:t>
            </a:r>
          </a:p>
        </p:txBody>
      </p:sp>
      <p:pic>
        <p:nvPicPr>
          <p:cNvPr id="3074" name="Picture 2" descr="design-patterns-04 (1K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217" y="3645023"/>
            <a:ext cx="27717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esign-patterns-05 (1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69" y="3645024"/>
            <a:ext cx="27717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21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Fasada (</a:t>
            </a:r>
            <a:r>
              <a:rPr lang="pl-PL" i="1" dirty="0" err="1"/>
              <a:t>Facade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Autofit/>
          </a:bodyPr>
          <a:lstStyle/>
          <a:p>
            <a:r>
              <a:rPr lang="pl-PL" sz="2800" b="1" dirty="0">
                <a:cs typeface="Times New Roman" panose="02020603050405020304" pitchFamily="18" charset="0"/>
              </a:rPr>
              <a:t>Przykład:</a:t>
            </a:r>
            <a:br>
              <a:rPr lang="pl-PL" sz="2800" b="1" dirty="0">
                <a:cs typeface="Times New Roman" panose="02020603050405020304" pitchFamily="18" charset="0"/>
              </a:rPr>
            </a:br>
            <a:r>
              <a:rPr lang="pl-PL" sz="2800" dirty="0">
                <a:cs typeface="Times New Roman" panose="02020603050405020304" pitchFamily="18" charset="0"/>
              </a:rPr>
              <a:t>Realizowanie zamówień: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cs typeface="Times New Roman" panose="02020603050405020304" pitchFamily="18" charset="0"/>
              </a:rPr>
              <a:t>1. Sprawdzenie dostępności towaru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cs typeface="Times New Roman" panose="02020603050405020304" pitchFamily="18" charset="0"/>
              </a:rPr>
              <a:t>2. Wypełnienie formularza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cs typeface="Times New Roman" panose="02020603050405020304" pitchFamily="18" charset="0"/>
              </a:rPr>
              <a:t>3. Zapłacenie rachunku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cs typeface="Times New Roman" panose="02020603050405020304" pitchFamily="18" charset="0"/>
              </a:rPr>
              <a:t>4. Dostarczenie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cs typeface="Times New Roman" panose="02020603050405020304" pitchFamily="18" charset="0"/>
              </a:rPr>
              <a:t>Fasada: Złóż zamówienie</a:t>
            </a:r>
            <a:br>
              <a:rPr lang="pl-PL" sz="2800" dirty="0">
                <a:cs typeface="Times New Roman" panose="02020603050405020304" pitchFamily="18" charset="0"/>
              </a:rPr>
            </a:br>
            <a:endParaRPr lang="pl-PL" sz="2800" dirty="0">
              <a:cs typeface="Times New Roman" panose="02020603050405020304" pitchFamily="18" charset="0"/>
            </a:endParaRPr>
          </a:p>
          <a:p>
            <a:r>
              <a:rPr lang="pl-PL" sz="2800" b="1" dirty="0">
                <a:cs typeface="Times New Roman" panose="02020603050405020304" pitchFamily="18" charset="0"/>
              </a:rPr>
              <a:t>Nazwy używane w kontekście tego wzorca</a:t>
            </a:r>
            <a:r>
              <a:rPr lang="pl-PL" sz="2800" dirty="0">
                <a:cs typeface="Times New Roman" panose="02020603050405020304" pitchFamily="18" charset="0"/>
              </a:rPr>
              <a:t>: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NapojeMenu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Facade</a:t>
            </a:r>
            <a:br>
              <a:rPr lang="pl-PL" sz="2800" i="1" dirty="0">
                <a:cs typeface="Times New Roman" panose="02020603050405020304" pitchFamily="18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Herbata</a:t>
            </a:r>
            <a:r>
              <a:rPr lang="pl-PL" sz="2800" i="1" dirty="0">
                <a:cs typeface="Times New Roman" panose="02020603050405020304" pitchFamily="18" charset="0"/>
              </a:rPr>
              <a:t>,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NapójZCytryną</a:t>
            </a:r>
            <a:r>
              <a:rPr lang="pl-PL" sz="2800" dirty="0">
                <a:cs typeface="Times New Roman" panose="02020603050405020304" pitchFamily="18" charset="0"/>
              </a:rPr>
              <a:t>, itd.</a:t>
            </a:r>
            <a:r>
              <a:rPr lang="pl-PL" sz="2800" i="1" dirty="0">
                <a:cs typeface="Times New Roman" panose="02020603050405020304" pitchFamily="18" charset="0"/>
              </a:rPr>
              <a:t> - k</a:t>
            </a:r>
            <a:r>
              <a:rPr lang="pl-PL" sz="2800" i="1" dirty="0">
                <a:latin typeface="+mj-lt"/>
                <a:cs typeface="Courier New" panose="02070309020205020404" pitchFamily="49" charset="0"/>
              </a:rPr>
              <a:t>lasy podsystemu</a:t>
            </a:r>
            <a:endParaRPr lang="pl-PL" sz="2800" i="1" dirty="0">
              <a:latin typeface="+mj-lt"/>
              <a:cs typeface="Times New Roman" panose="02020603050405020304" pitchFamily="18" charset="0"/>
            </a:endParaRPr>
          </a:p>
          <a:p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701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Kompozyt (</a:t>
            </a:r>
            <a:r>
              <a:rPr lang="pl-PL" i="1" dirty="0" err="1"/>
              <a:t>Composite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15407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/>
              <a:t>Cel: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dirty="0"/>
              <a:t>Pozwala na budowanie z obiektów struktury drzewa (hierarchia część-całość)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728217" y="6370779"/>
            <a:ext cx="32592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http://zenit.senecac.on.ca/wiki/index.php/Composite</a:t>
            </a:r>
          </a:p>
        </p:txBody>
      </p:sp>
      <p:pic>
        <p:nvPicPr>
          <p:cNvPr id="5122" name="Picture 2" descr="Composite Design Pattern">
            <a:hlinkClick r:id="rId2" tooltip="Composite Design Patter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217" y="2852936"/>
            <a:ext cx="5980044" cy="346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639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Kompozyt (</a:t>
            </a:r>
            <a:r>
              <a:rPr lang="pl-PL" i="1" dirty="0" err="1"/>
              <a:t>Composite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Autofit/>
          </a:bodyPr>
          <a:lstStyle/>
          <a:p>
            <a:r>
              <a:rPr lang="pl-PL" sz="2800" b="1" dirty="0">
                <a:cs typeface="Times New Roman" panose="02020603050405020304" pitchFamily="18" charset="0"/>
              </a:rPr>
              <a:t>Przykład:</a:t>
            </a:r>
            <a:br>
              <a:rPr lang="pl-PL" sz="2800" b="1" dirty="0">
                <a:cs typeface="Times New Roman" panose="02020603050405020304" pitchFamily="18" charset="0"/>
              </a:rPr>
            </a:br>
            <a:br>
              <a:rPr lang="pl-PL" sz="2800" dirty="0">
                <a:cs typeface="Times New Roman" panose="02020603050405020304" pitchFamily="18" charset="0"/>
              </a:rPr>
            </a:br>
            <a:endParaRPr lang="pl-PL" sz="2800" dirty="0">
              <a:cs typeface="Times New Roman" panose="02020603050405020304" pitchFamily="18" charset="0"/>
            </a:endParaRPr>
          </a:p>
          <a:p>
            <a:endParaRPr lang="pl-PL" sz="2800" b="1" dirty="0">
              <a:cs typeface="Times New Roman" panose="02020603050405020304" pitchFamily="18" charset="0"/>
            </a:endParaRPr>
          </a:p>
          <a:p>
            <a:endParaRPr lang="pl-PL" sz="2800" b="1" dirty="0">
              <a:cs typeface="Times New Roman" panose="02020603050405020304" pitchFamily="18" charset="0"/>
            </a:endParaRPr>
          </a:p>
          <a:p>
            <a:endParaRPr lang="pl-PL" sz="2800" b="1" dirty="0">
              <a:cs typeface="Times New Roman" panose="02020603050405020304" pitchFamily="18" charset="0"/>
            </a:endParaRPr>
          </a:p>
          <a:p>
            <a:r>
              <a:rPr lang="pl-PL" sz="2800" b="1" dirty="0">
                <a:cs typeface="Times New Roman" panose="02020603050405020304" pitchFamily="18" charset="0"/>
              </a:rPr>
              <a:t>Nazwy używane w kontekście tego wzorca</a:t>
            </a:r>
            <a:r>
              <a:rPr lang="pl-PL" sz="2800" dirty="0">
                <a:cs typeface="Times New Roman" panose="02020603050405020304" pitchFamily="18" charset="0"/>
              </a:rPr>
              <a:t>: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IPracownik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>
                <a:cs typeface="Times New Roman" panose="02020603050405020304" pitchFamily="18" charset="0"/>
              </a:rPr>
              <a:t>Component</a:t>
            </a:r>
            <a:br>
              <a:rPr lang="pl-PL" sz="2800" i="1" dirty="0">
                <a:cs typeface="Times New Roman" panose="02020603050405020304" pitchFamily="18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Pracownik</a:t>
            </a:r>
            <a:r>
              <a:rPr lang="pl-PL" sz="2800" i="1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Leaf</a:t>
            </a:r>
            <a:br>
              <a:rPr lang="pl-PL" sz="2800" i="1" dirty="0">
                <a:cs typeface="Times New Roman" panose="02020603050405020304" pitchFamily="18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Kierownik</a:t>
            </a:r>
            <a:r>
              <a:rPr lang="pl-PL" sz="2800" i="1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Composite</a:t>
            </a:r>
            <a:br>
              <a:rPr lang="pl-PL" sz="2800" i="1" dirty="0">
                <a:cs typeface="Times New Roman" panose="02020603050405020304" pitchFamily="18" charset="0"/>
              </a:rPr>
            </a:br>
            <a:r>
              <a:rPr lang="pl-PL" sz="2800" dirty="0">
                <a:cs typeface="Times New Roman" panose="02020603050405020304" pitchFamily="18" charset="0"/>
              </a:rPr>
              <a:t>funkcja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sz="2800" i="1" dirty="0">
                <a:cs typeface="Times New Roman" panose="02020603050405020304" pitchFamily="18" charset="0"/>
              </a:rPr>
              <a:t> – Client</a:t>
            </a:r>
          </a:p>
          <a:p>
            <a:endParaRPr lang="pl-PL" sz="2800" i="1" dirty="0">
              <a:cs typeface="Times New Roman" panose="02020603050405020304" pitchFamily="18" charset="0"/>
            </a:endParaRPr>
          </a:p>
          <a:p>
            <a:endParaRPr lang="pl-PL" sz="2800" i="1" dirty="0">
              <a:latin typeface="+mj-lt"/>
              <a:cs typeface="Times New Roman" panose="02020603050405020304" pitchFamily="18" charset="0"/>
            </a:endParaRPr>
          </a:p>
          <a:p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60848"/>
            <a:ext cx="5198625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92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Kompozyt (</a:t>
            </a:r>
            <a:r>
              <a:rPr lang="pl-PL" i="1" dirty="0" err="1"/>
              <a:t>Composite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pl-PL" sz="2800" b="1" dirty="0"/>
              <a:t>Zalety:</a:t>
            </a:r>
          </a:p>
          <a:p>
            <a:r>
              <a:rPr lang="pl-PL" sz="2800" dirty="0"/>
              <a:t>Nadrzędny element (korzeń drzewa) reprezentuje wszystkie elementy podrzędne (uproszczenie interfejsu, a więc i kodu klienta)</a:t>
            </a:r>
          </a:p>
          <a:p>
            <a:r>
              <a:rPr lang="pl-PL" sz="2800" dirty="0"/>
              <a:t>Można definiować wiele liści (np. klasy potomne po Pracownik) i wiele kompozytów (np. klasy potomne po kierownik) – możliwość rozszerzania zbioru klas</a:t>
            </a:r>
          </a:p>
          <a:p>
            <a:pPr marL="0" indent="0">
              <a:buNone/>
            </a:pPr>
            <a:endParaRPr lang="pl-PL" sz="1050" b="1" dirty="0"/>
          </a:p>
          <a:p>
            <a:pPr marL="0" indent="0">
              <a:buNone/>
            </a:pPr>
            <a:r>
              <a:rPr lang="pl-PL" sz="2800" b="1" dirty="0"/>
              <a:t>Kompozyty z cyklami:</a:t>
            </a:r>
          </a:p>
          <a:p>
            <a:pPr marL="0" indent="0">
              <a:buNone/>
            </a:pPr>
            <a:r>
              <a:rPr lang="pl-PL" sz="2800" dirty="0"/>
              <a:t>Zwykle kompozyt kojarzymy z drzewami, ale może zawierać cykle – należy to uwzględnić przy korzystaniu z rozwiązań bazujących na rekurencjach.</a:t>
            </a:r>
          </a:p>
        </p:txBody>
      </p:sp>
      <p:sp>
        <p:nvSpPr>
          <p:cNvPr id="4" name="AutoShape 2" descr="Znalezione obrazy dla zapytania MVC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Znalezione obrazy dla zapytania MVC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484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Kompozyt (</a:t>
            </a:r>
            <a:r>
              <a:rPr lang="pl-PL" i="1" dirty="0" err="1"/>
              <a:t>Composite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800" b="1" dirty="0"/>
              <a:t>Zadanie domowe:</a:t>
            </a:r>
          </a:p>
          <a:p>
            <a:pPr marL="0" indent="0">
              <a:buNone/>
            </a:pPr>
            <a:r>
              <a:rPr lang="pl-PL" sz="2800" dirty="0"/>
              <a:t>Zadeklarować w interfejsie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IPracownik</a:t>
            </a:r>
            <a:r>
              <a:rPr lang="pl-PL" sz="2800" dirty="0"/>
              <a:t> i zaimplementować w klasie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Pracownik</a:t>
            </a:r>
            <a:r>
              <a:rPr lang="pl-PL" sz="2800" dirty="0"/>
              <a:t> metodę </a:t>
            </a:r>
            <a:r>
              <a:rPr lang="pl-PL" sz="2800" dirty="0" err="1"/>
              <a:t>Count</a:t>
            </a:r>
            <a:r>
              <a:rPr lang="pl-PL" sz="2800" dirty="0"/>
              <a:t> zliczającą liczbę elementów w </a:t>
            </a:r>
            <a:r>
              <a:rPr lang="pl-PL" sz="2800" dirty="0" err="1"/>
              <a:t>podstukturze</a:t>
            </a:r>
            <a:r>
              <a:rPr lang="pl-PL" sz="2800" dirty="0"/>
              <a:t>.</a:t>
            </a:r>
            <a:br>
              <a:rPr lang="pl-PL" sz="2800" dirty="0"/>
            </a:br>
            <a:r>
              <a:rPr lang="pl-PL" sz="2800" dirty="0"/>
              <a:t>Uwzględnić możliwość istnienia cykli w strukturze kompozytu (gdy pracownik staje się np. dziekanem).</a:t>
            </a:r>
            <a:endParaRPr lang="pl-PL" sz="2800" b="1" dirty="0"/>
          </a:p>
        </p:txBody>
      </p:sp>
      <p:sp>
        <p:nvSpPr>
          <p:cNvPr id="4" name="AutoShape 2" descr="Znalezione obrazy dla zapytania MVC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Znalezione obrazy dla zapytania MVC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8116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Kompozyt (</a:t>
            </a:r>
            <a:r>
              <a:rPr lang="pl-PL" i="1" dirty="0" err="1"/>
              <a:t>Composite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800" b="1" dirty="0"/>
              <a:t>Konkursy:</a:t>
            </a:r>
          </a:p>
          <a:p>
            <a:pPr marL="514350" indent="-514350">
              <a:buAutoNum type="arabicPeriod"/>
            </a:pPr>
            <a:r>
              <a:rPr lang="pl-PL" sz="2800" dirty="0"/>
              <a:t>Zmodyfikować kod w taki sposób, aby metoda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WyświetlInformacje</a:t>
            </a:r>
            <a:r>
              <a:rPr lang="pl-PL" sz="2800" dirty="0"/>
              <a:t> lepiej pokazywała strukturę obiektów (drzewo). </a:t>
            </a:r>
            <a:br>
              <a:rPr lang="pl-PL" sz="2800" dirty="0"/>
            </a:br>
            <a:r>
              <a:rPr lang="pl-PL" sz="2800" dirty="0"/>
              <a:t>Jak przekazać stopień zagnieżdżenia?</a:t>
            </a:r>
          </a:p>
          <a:p>
            <a:pPr marL="514350" indent="-514350">
              <a:buAutoNum type="arabicPeriod"/>
            </a:pPr>
            <a:r>
              <a:rPr lang="pl-PL" sz="2800" dirty="0"/>
              <a:t>Zaimplementować w klasie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Kierownik</a:t>
            </a:r>
            <a:r>
              <a:rPr lang="pl-PL" sz="2800" dirty="0"/>
              <a:t> interfejs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IEnumerable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IPracownik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pl-PL" sz="2800" dirty="0"/>
              <a:t>, który umożliwia umożliwić pobranie </a:t>
            </a:r>
            <a:r>
              <a:rPr lang="pl-PL" sz="2800" dirty="0" err="1"/>
              <a:t>iteratora</a:t>
            </a:r>
            <a:r>
              <a:rPr lang="pl-PL" sz="2800" dirty="0"/>
              <a:t> (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IEnumerator</a:t>
            </a:r>
            <a:r>
              <a:rPr lang="pl-PL" sz="2800" dirty="0"/>
              <a:t>) pozwalającego na przeglądanie całej struktury podwładnych (w dowolnym poziomie zagnieżdżenia). Uwzględnić ewent. obecność cykli.</a:t>
            </a:r>
          </a:p>
        </p:txBody>
      </p:sp>
      <p:sp>
        <p:nvSpPr>
          <p:cNvPr id="4" name="AutoShape 2" descr="Znalezione obrazy dla zapytania MVC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Znalezione obrazy dla zapytania MVC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0876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Most (</a:t>
            </a:r>
            <a:r>
              <a:rPr lang="pl-PL" i="1" dirty="0"/>
              <a:t>Bridge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15407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/>
              <a:t>Cel: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dirty="0"/>
              <a:t>Rozdziela interfejs od implementacji, także dziedziczenia</a:t>
            </a:r>
            <a:br>
              <a:rPr lang="pl-PL" sz="2800" dirty="0"/>
            </a:br>
            <a:r>
              <a:rPr lang="pl-PL" sz="2800" dirty="0"/>
              <a:t>(bogate uchwyty do klas – </a:t>
            </a:r>
            <a:r>
              <a:rPr lang="pl-PL" sz="2800" i="1" dirty="0"/>
              <a:t>handle/body </a:t>
            </a:r>
            <a:r>
              <a:rPr lang="pl-PL" sz="2800" i="1" dirty="0" err="1"/>
              <a:t>class</a:t>
            </a:r>
            <a:r>
              <a:rPr lang="pl-PL" sz="2800" dirty="0"/>
              <a:t>)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267744" y="5882258"/>
            <a:ext cx="27286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http://en.wikipedia.org/wiki/Bridge_pattern</a:t>
            </a:r>
          </a:p>
        </p:txBody>
      </p:sp>
      <p:pic>
        <p:nvPicPr>
          <p:cNvPr id="1026" name="Picture 2" descr="Bridge UML class diagram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01008"/>
            <a:ext cx="4762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755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Główna lektura 1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Głównym materiałem źródłowym jest książka tzw. gangu czworga pt. „Wzorce projektowe”.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2742" y="2827551"/>
            <a:ext cx="5250725" cy="34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40127"/>
            <a:ext cx="1800200" cy="257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5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Most (</a:t>
            </a:r>
            <a:r>
              <a:rPr lang="pl-PL" i="1" dirty="0"/>
              <a:t>Bridge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257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800" b="1" dirty="0"/>
              <a:t>Założenia:</a:t>
            </a:r>
          </a:p>
          <a:p>
            <a:r>
              <a:rPr lang="pl-PL" sz="2800" dirty="0"/>
              <a:t>Skrzyżowanie dwóch lub więcej </a:t>
            </a:r>
            <a:r>
              <a:rPr lang="pl-PL" sz="2800" dirty="0" err="1"/>
              <a:t>katerogii</a:t>
            </a:r>
            <a:r>
              <a:rPr lang="pl-PL" sz="2800" dirty="0"/>
              <a:t> (np. klasy różnego typu implementowane dla różnych platform) powoduje „zoo” klas i zależności.</a:t>
            </a:r>
          </a:p>
          <a:p>
            <a:r>
              <a:rPr lang="pl-PL" sz="2800" dirty="0"/>
              <a:t>Jeżeli oddzielimy i ukryjemy implementacje, to podział samym „interfejsów” klas jest prostszy.</a:t>
            </a:r>
          </a:p>
          <a:p>
            <a:r>
              <a:rPr lang="pl-PL" sz="2800" dirty="0"/>
              <a:t>Most to nazwa dla relacji między abstrakcją (ogólnym interfejsem) a abstrakcyjną implementacją</a:t>
            </a:r>
          </a:p>
          <a:p>
            <a:r>
              <a:rPr lang="pl-PL" sz="2800" dirty="0"/>
              <a:t>Dobry przykład: figury rysowane w różnych systemach graficznych (podział figur vs API do ich rysowania)</a:t>
            </a:r>
          </a:p>
          <a:p>
            <a:r>
              <a:rPr lang="pl-PL" sz="2800" dirty="0"/>
              <a:t>Nasz przykład: relacja pilot-telewizor(y)</a:t>
            </a:r>
          </a:p>
        </p:txBody>
      </p:sp>
      <p:sp>
        <p:nvSpPr>
          <p:cNvPr id="4" name="AutoShape 2" descr="Znalezione obrazy dla zapytania MVC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Znalezione obrazy dla zapytania MVC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2797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Most (</a:t>
            </a:r>
            <a:r>
              <a:rPr lang="pl-PL" i="1" dirty="0"/>
              <a:t>Bridge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Autofit/>
          </a:bodyPr>
          <a:lstStyle/>
          <a:p>
            <a:r>
              <a:rPr lang="pl-PL" sz="2800" b="1" dirty="0">
                <a:cs typeface="Times New Roman" panose="02020603050405020304" pitchFamily="18" charset="0"/>
              </a:rPr>
              <a:t>Przykład:</a:t>
            </a:r>
            <a:br>
              <a:rPr lang="pl-PL" sz="2800" b="1" dirty="0">
                <a:cs typeface="Times New Roman" panose="02020603050405020304" pitchFamily="18" charset="0"/>
              </a:rPr>
            </a:br>
            <a:br>
              <a:rPr lang="pl-PL" sz="2800" dirty="0">
                <a:cs typeface="Times New Roman" panose="02020603050405020304" pitchFamily="18" charset="0"/>
              </a:rPr>
            </a:br>
            <a:endParaRPr lang="pl-PL" sz="2800" dirty="0">
              <a:cs typeface="Times New Roman" panose="02020603050405020304" pitchFamily="18" charset="0"/>
            </a:endParaRPr>
          </a:p>
          <a:p>
            <a:endParaRPr lang="pl-PL" sz="2800" b="1" dirty="0">
              <a:cs typeface="Times New Roman" panose="02020603050405020304" pitchFamily="18" charset="0"/>
            </a:endParaRPr>
          </a:p>
          <a:p>
            <a:endParaRPr lang="pl-PL" sz="2800" b="1" dirty="0">
              <a:cs typeface="Times New Roman" panose="02020603050405020304" pitchFamily="18" charset="0"/>
            </a:endParaRPr>
          </a:p>
          <a:p>
            <a:endParaRPr lang="pl-PL" sz="2800" b="1" dirty="0">
              <a:cs typeface="Times New Roman" panose="02020603050405020304" pitchFamily="18" charset="0"/>
            </a:endParaRPr>
          </a:p>
          <a:p>
            <a:r>
              <a:rPr lang="pl-PL" sz="2800" b="1" dirty="0">
                <a:cs typeface="Times New Roman" panose="02020603050405020304" pitchFamily="18" charset="0"/>
              </a:rPr>
              <a:t>Nazwy używane w kontekście tego wzorca</a:t>
            </a:r>
            <a:r>
              <a:rPr lang="pl-PL" sz="2800" dirty="0">
                <a:cs typeface="Times New Roman" panose="02020603050405020304" pitchFamily="18" charset="0"/>
              </a:rPr>
              <a:t>: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Shape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Abstraction</a:t>
            </a:r>
            <a:br>
              <a:rPr lang="pl-PL" sz="2800" i="1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Circle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Refined</a:t>
            </a:r>
            <a:r>
              <a:rPr lang="pl-PL" sz="2800" i="1" dirty="0">
                <a:cs typeface="Times New Roman" panose="02020603050405020304" pitchFamily="18" charset="0"/>
              </a:rPr>
              <a:t> </a:t>
            </a:r>
            <a:r>
              <a:rPr lang="pl-PL" sz="2800" i="1" dirty="0" err="1">
                <a:cs typeface="Times New Roman" panose="02020603050405020304" pitchFamily="18" charset="0"/>
              </a:rPr>
              <a:t>Abstraction</a:t>
            </a:r>
            <a:br>
              <a:rPr lang="pl-PL" sz="2800" i="1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Drawing</a:t>
            </a:r>
            <a:r>
              <a:rPr lang="pl-PL" sz="2800" i="1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Implementor</a:t>
            </a:r>
            <a:br>
              <a:rPr lang="pl-PL" sz="2800" i="1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WinDrawing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XDrawing</a:t>
            </a:r>
            <a:r>
              <a:rPr lang="pl-PL" sz="2800" i="1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Concrete</a:t>
            </a:r>
            <a:r>
              <a:rPr lang="pl-PL" sz="2800" i="1" dirty="0">
                <a:cs typeface="Times New Roman" panose="02020603050405020304" pitchFamily="18" charset="0"/>
              </a:rPr>
              <a:t> </a:t>
            </a:r>
            <a:r>
              <a:rPr lang="pl-PL" sz="2800" i="1" dirty="0" err="1">
                <a:cs typeface="Times New Roman" panose="02020603050405020304" pitchFamily="18" charset="0"/>
              </a:rPr>
              <a:t>Implementor</a:t>
            </a:r>
            <a:endParaRPr lang="pl-PL" sz="2800" i="1" dirty="0">
              <a:cs typeface="Times New Roman" panose="02020603050405020304" pitchFamily="18" charset="0"/>
            </a:endParaRPr>
          </a:p>
          <a:p>
            <a:endParaRPr lang="pl-PL" sz="2800" i="1" dirty="0">
              <a:cs typeface="Times New Roman" panose="02020603050405020304" pitchFamily="18" charset="0"/>
            </a:endParaRPr>
          </a:p>
          <a:p>
            <a:endParaRPr lang="pl-PL" sz="2800" i="1" dirty="0">
              <a:latin typeface="+mj-lt"/>
              <a:cs typeface="Times New Roman" panose="02020603050405020304" pitchFamily="18" charset="0"/>
            </a:endParaRPr>
          </a:p>
          <a:p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50" name="Picture 2" descr="http://www.informit.com/content/images/ch10_9780321247148/elementLinks/10fi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2776"/>
            <a:ext cx="4608512" cy="238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020718" y="3810860"/>
            <a:ext cx="42546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http://www.informit.com/articles/article.aspx?p=1398603&amp;seqNum=4</a:t>
            </a:r>
          </a:p>
        </p:txBody>
      </p:sp>
    </p:spTree>
    <p:extLst>
      <p:ext uri="{BB962C8B-B14F-4D97-AF65-F5344CB8AC3E}">
        <p14:creationId xmlns:p14="http://schemas.microsoft.com/office/powerpoint/2010/main" val="2644396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Pełnomocnik (</a:t>
            </a:r>
            <a:r>
              <a:rPr lang="pl-PL" i="1" dirty="0"/>
              <a:t>Proxy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15407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/>
              <a:t>Cel: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dirty="0"/>
              <a:t>„</a:t>
            </a:r>
            <a:r>
              <a:rPr lang="pl-PL" sz="2800" dirty="0" err="1"/>
              <a:t>Cieńki</a:t>
            </a:r>
            <a:r>
              <a:rPr lang="pl-PL" sz="2800" dirty="0"/>
              <a:t>” pełnomocnik „grubej” klasy</a:t>
            </a:r>
            <a:br>
              <a:rPr lang="pl-PL" sz="2800" dirty="0"/>
            </a:br>
            <a:r>
              <a:rPr lang="pl-PL" sz="2800" dirty="0"/>
              <a:t>(inny kontekst niż most)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259632" y="5449262"/>
            <a:ext cx="54312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http://www.slideshare.net/pickerweng/android-camera-architecture-8098156 (na bazie G4)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65086"/>
            <a:ext cx="64770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632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Pełnomocnik (</a:t>
            </a:r>
            <a:r>
              <a:rPr lang="pl-PL" i="1" dirty="0"/>
              <a:t>Proxy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15407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/>
              <a:t>Cel: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dirty="0"/>
              <a:t>„</a:t>
            </a:r>
            <a:r>
              <a:rPr lang="pl-PL" sz="2800" dirty="0" err="1"/>
              <a:t>Cieńki</a:t>
            </a:r>
            <a:r>
              <a:rPr lang="pl-PL" sz="2800" dirty="0"/>
              <a:t>” pełnomocnik „grubej” klasy</a:t>
            </a:r>
            <a:br>
              <a:rPr lang="pl-PL" sz="2800" dirty="0"/>
            </a:br>
            <a:r>
              <a:rPr lang="pl-PL" sz="2800" dirty="0"/>
              <a:t>(inny kontekst niż most)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186808" y="6453336"/>
            <a:ext cx="54312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http://www.slideshare.net/pickerweng/android-camera-architecture-8098156 (na bazie G4)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8960"/>
            <a:ext cx="6361850" cy="327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347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Pełnomocnik (</a:t>
            </a:r>
            <a:r>
              <a:rPr lang="pl-PL" i="1" dirty="0"/>
              <a:t>Proxy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Autofit/>
          </a:bodyPr>
          <a:lstStyle/>
          <a:p>
            <a:r>
              <a:rPr lang="pl-PL" sz="2800" b="1" dirty="0">
                <a:cs typeface="Times New Roman" panose="02020603050405020304" pitchFamily="18" charset="0"/>
              </a:rPr>
              <a:t>Przykład:</a:t>
            </a:r>
            <a:br>
              <a:rPr lang="pl-PL" sz="2800" b="1" dirty="0">
                <a:cs typeface="Times New Roman" panose="02020603050405020304" pitchFamily="18" charset="0"/>
              </a:rPr>
            </a:br>
            <a:br>
              <a:rPr lang="pl-PL" sz="2800" dirty="0">
                <a:cs typeface="Times New Roman" panose="02020603050405020304" pitchFamily="18" charset="0"/>
              </a:rPr>
            </a:br>
            <a:endParaRPr lang="pl-PL" sz="2800" dirty="0">
              <a:cs typeface="Times New Roman" panose="02020603050405020304" pitchFamily="18" charset="0"/>
            </a:endParaRPr>
          </a:p>
          <a:p>
            <a:endParaRPr lang="pl-PL" sz="2800" b="1" dirty="0">
              <a:cs typeface="Times New Roman" panose="02020603050405020304" pitchFamily="18" charset="0"/>
            </a:endParaRPr>
          </a:p>
          <a:p>
            <a:endParaRPr lang="pl-PL" sz="2800" b="1" dirty="0">
              <a:cs typeface="Times New Roman" panose="02020603050405020304" pitchFamily="18" charset="0"/>
            </a:endParaRPr>
          </a:p>
          <a:p>
            <a:endParaRPr lang="pl-PL" sz="2800" b="1" dirty="0">
              <a:cs typeface="Times New Roman" panose="02020603050405020304" pitchFamily="18" charset="0"/>
            </a:endParaRPr>
          </a:p>
          <a:p>
            <a:endParaRPr lang="pl-PL" sz="1600" b="1" dirty="0">
              <a:cs typeface="Times New Roman" panose="02020603050405020304" pitchFamily="18" charset="0"/>
            </a:endParaRPr>
          </a:p>
          <a:p>
            <a:r>
              <a:rPr lang="pl-PL" sz="2800" b="1" dirty="0">
                <a:cs typeface="Times New Roman" panose="02020603050405020304" pitchFamily="18" charset="0"/>
              </a:rPr>
              <a:t>Nazwy używane w kontekście tego wzorca</a:t>
            </a:r>
            <a:r>
              <a:rPr lang="pl-PL" sz="2800" dirty="0">
                <a:cs typeface="Times New Roman" panose="02020603050405020304" pitchFamily="18" charset="0"/>
              </a:rPr>
              <a:t>: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ŚrodkiPłatności</a:t>
            </a:r>
            <a:r>
              <a:rPr lang="pl-PL" sz="2800" dirty="0">
                <a:cs typeface="Times New Roman" panose="02020603050405020304" pitchFamily="18" charset="0"/>
              </a:rPr>
              <a:t> - </a:t>
            </a:r>
            <a:r>
              <a:rPr lang="pl-PL" sz="2800" i="1" dirty="0" err="1">
                <a:cs typeface="Times New Roman" panose="02020603050405020304" pitchFamily="18" charset="0"/>
              </a:rPr>
              <a:t>Subject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CzekBankowy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>
                <a:cs typeface="Times New Roman" panose="02020603050405020304" pitchFamily="18" charset="0"/>
              </a:rPr>
              <a:t>Proxy</a:t>
            </a:r>
            <a:br>
              <a:rPr lang="pl-PL" sz="2800" i="1" dirty="0">
                <a:cs typeface="Times New Roman" panose="02020603050405020304" pitchFamily="18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Gotówka</a:t>
            </a:r>
            <a:r>
              <a:rPr lang="pl-PL" sz="2800" i="1" dirty="0">
                <a:cs typeface="Times New Roman" panose="02020603050405020304" pitchFamily="18" charset="0"/>
              </a:rPr>
              <a:t>,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PieniądzeWBanku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>
                <a:cs typeface="Times New Roman" panose="02020603050405020304" pitchFamily="18" charset="0"/>
              </a:rPr>
              <a:t>Real </a:t>
            </a:r>
            <a:r>
              <a:rPr lang="pl-PL" sz="2800" i="1" dirty="0" err="1">
                <a:cs typeface="Times New Roman" panose="02020603050405020304" pitchFamily="18" charset="0"/>
              </a:rPr>
              <a:t>Subject</a:t>
            </a:r>
            <a:endParaRPr lang="pl-PL" sz="2800" i="1" dirty="0">
              <a:cs typeface="Times New Roman" panose="02020603050405020304" pitchFamily="18" charset="0"/>
            </a:endParaRPr>
          </a:p>
          <a:p>
            <a:endParaRPr lang="pl-PL" sz="2800" i="1" dirty="0">
              <a:latin typeface="+mj-lt"/>
              <a:cs typeface="Times New Roman" panose="02020603050405020304" pitchFamily="18" charset="0"/>
            </a:endParaRPr>
          </a:p>
          <a:p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987386" y="4437112"/>
            <a:ext cx="30588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https://sourcemaking.com/design_patterns/proxy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17" y="1704318"/>
            <a:ext cx="4116821" cy="273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083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Pełnomocnik (</a:t>
            </a:r>
            <a:r>
              <a:rPr lang="pl-PL" i="1" dirty="0"/>
              <a:t>Proxy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5257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800" b="1" dirty="0"/>
              <a:t>Założenia:</a:t>
            </a:r>
          </a:p>
          <a:p>
            <a:r>
              <a:rPr lang="pl-PL" sz="2800" b="1" dirty="0"/>
              <a:t>Pełnomocnik wirtualny</a:t>
            </a:r>
            <a:r>
              <a:rPr lang="pl-PL" sz="2800" dirty="0"/>
              <a:t> - odraczanie kosztów związanych z ewentualnym tworzeniem „grubego” obiektu (por. leniwa inicjacja)</a:t>
            </a:r>
          </a:p>
          <a:p>
            <a:r>
              <a:rPr lang="pl-PL" sz="2800" b="1" dirty="0"/>
              <a:t>Zdalny pełnomocnik</a:t>
            </a:r>
            <a:r>
              <a:rPr lang="pl-PL" sz="2800" dirty="0"/>
              <a:t> obiektu z innego procesu lub komp.</a:t>
            </a:r>
          </a:p>
          <a:p>
            <a:r>
              <a:rPr lang="pl-PL" sz="2800" b="1" dirty="0"/>
              <a:t>Pośrednik zabezpieczający</a:t>
            </a:r>
            <a:r>
              <a:rPr lang="pl-PL" sz="2800" dirty="0"/>
              <a:t> – celem jest zabezpieczenie obiektu lub programu (sprawdzanie blokad), </a:t>
            </a:r>
            <a:br>
              <a:rPr lang="pl-PL" sz="2800" dirty="0"/>
            </a:br>
            <a:r>
              <a:rPr lang="pl-PL" sz="2800" dirty="0"/>
              <a:t>a nie ograniczenie użycia zasobów</a:t>
            </a:r>
          </a:p>
          <a:p>
            <a:r>
              <a:rPr lang="pl-PL" sz="2800" b="1" dirty="0"/>
              <a:t>Inteligentne wskaźniki</a:t>
            </a:r>
            <a:r>
              <a:rPr lang="pl-PL" sz="2800" dirty="0"/>
              <a:t> (referencje) – realizują także powyższe cele</a:t>
            </a:r>
          </a:p>
          <a:p>
            <a:r>
              <a:rPr lang="pl-PL" sz="2800" b="1" dirty="0"/>
              <a:t>Pośrednik danych</a:t>
            </a:r>
            <a:r>
              <a:rPr lang="pl-PL" sz="2800" dirty="0"/>
              <a:t> – częsty przykład, unifikacja</a:t>
            </a:r>
            <a:endParaRPr lang="pl-PL" sz="2800" b="1" dirty="0"/>
          </a:p>
          <a:p>
            <a:endParaRPr lang="pl-PL" sz="2800" dirty="0"/>
          </a:p>
        </p:txBody>
      </p:sp>
      <p:sp>
        <p:nvSpPr>
          <p:cNvPr id="4" name="AutoShape 2" descr="Znalezione obrazy dla zapytania MVC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Znalezione obrazy dla zapytania MVC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5912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Pełnomocnik (</a:t>
            </a:r>
            <a:r>
              <a:rPr lang="pl-PL" i="1" dirty="0"/>
              <a:t>Proxy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>
                <a:cs typeface="Times New Roman" panose="02020603050405020304" pitchFamily="18" charset="0"/>
              </a:rPr>
              <a:t>Leniwa inicjacja</a:t>
            </a:r>
            <a:br>
              <a:rPr lang="pl-PL" sz="2800" b="1" dirty="0">
                <a:cs typeface="Times New Roman" panose="02020603050405020304" pitchFamily="18" charset="0"/>
              </a:rPr>
            </a:br>
            <a:br>
              <a:rPr lang="pl-PL" sz="1200" dirty="0">
                <a:cs typeface="Times New Roman" panose="02020603050405020304" pitchFamily="18" charset="0"/>
              </a:rPr>
            </a:b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MathProxy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IMath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Math*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Math*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getMathInstance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(!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Math();</a:t>
            </a:r>
          </a:p>
          <a:p>
            <a:pPr marL="0" indent="0">
              <a:buNone/>
            </a:pP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pPr marL="0" indent="0">
              <a:buNone/>
            </a:pP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MathProxy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: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(NULL)</a:t>
            </a:r>
          </a:p>
          <a:p>
            <a:pPr marL="0" indent="0">
              <a:buNone/>
            </a:pP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{}</a:t>
            </a:r>
          </a:p>
        </p:txBody>
      </p:sp>
    </p:spTree>
    <p:extLst>
      <p:ext uri="{BB962C8B-B14F-4D97-AF65-F5344CB8AC3E}">
        <p14:creationId xmlns:p14="http://schemas.microsoft.com/office/powerpoint/2010/main" val="3162280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Pyłek (</a:t>
            </a:r>
            <a:r>
              <a:rPr lang="pl-PL" i="1" dirty="0" err="1"/>
              <a:t>Flyweight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15407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/>
              <a:t>Cel: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dirty="0"/>
              <a:t>Zmniejszyć zużycie pamięci zmarnowanej na obsługę wielu </a:t>
            </a:r>
            <a:r>
              <a:rPr lang="pl-PL" sz="2800" b="1" dirty="0"/>
              <a:t>powielonych</a:t>
            </a:r>
            <a:r>
              <a:rPr lang="pl-PL" sz="2800" dirty="0"/>
              <a:t> obiektów (por. </a:t>
            </a:r>
            <a:r>
              <a:rPr lang="pl-PL" sz="2800"/>
              <a:t>prosta kompresja)</a:t>
            </a:r>
            <a:endParaRPr lang="pl-PL" sz="2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86425" y="5449262"/>
            <a:ext cx="3355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http://flylib.com/books/en/2.505.1.19/1/ (na bazie G4)</a:t>
            </a:r>
          </a:p>
        </p:txBody>
      </p:sp>
      <p:pic>
        <p:nvPicPr>
          <p:cNvPr id="8194" name="Picture 2" descr="http://flylib.com/books/2/505/1/html/2/pictures/flywe05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35242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flylib.com/books/2/505/1/html/2/pictures/flywe05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5147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0003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Pyłek (</a:t>
            </a:r>
            <a:r>
              <a:rPr lang="pl-PL" i="1" dirty="0" err="1"/>
              <a:t>Flyweight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800" b="1" dirty="0"/>
              <a:t>Warunki stosowania:</a:t>
            </a:r>
          </a:p>
          <a:p>
            <a:r>
              <a:rPr lang="pl-PL" sz="2800" dirty="0"/>
              <a:t>Aplikacja korzysta z </a:t>
            </a:r>
            <a:r>
              <a:rPr lang="pl-PL" sz="2800" b="1" dirty="0"/>
              <a:t>dużej liczby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b="1" dirty="0"/>
              <a:t>powtarzających się</a:t>
            </a:r>
            <a:r>
              <a:rPr lang="pl-PL" sz="2800" dirty="0"/>
              <a:t> obiektów</a:t>
            </a:r>
          </a:p>
          <a:p>
            <a:r>
              <a:rPr lang="pl-PL" sz="2800" dirty="0"/>
              <a:t>Koszty przechowywania tych obiektów są duże</a:t>
            </a:r>
          </a:p>
          <a:p>
            <a:r>
              <a:rPr lang="pl-PL" sz="2800" dirty="0"/>
              <a:t>Stan obiektu można zapisać poza nim</a:t>
            </a:r>
          </a:p>
          <a:p>
            <a:r>
              <a:rPr lang="pl-PL" sz="2800" dirty="0"/>
              <a:t>Nie ma porównywania obiektów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/>
              <a:t>Porównaj z najprostszą metodą kompresji przez</a:t>
            </a:r>
            <a:br>
              <a:rPr lang="pl-PL" sz="2800" dirty="0"/>
            </a:br>
            <a:r>
              <a:rPr lang="pl-PL" sz="2800" dirty="0"/>
              <a:t>kodowanie słownikowe (LZ/</a:t>
            </a:r>
            <a:r>
              <a:rPr lang="pl-PL" sz="2800" dirty="0" err="1"/>
              <a:t>Lempel-Ziv</a:t>
            </a:r>
            <a:r>
              <a:rPr lang="pl-PL" sz="2800" dirty="0"/>
              <a:t>, ZIP, RAR, PNG), </a:t>
            </a:r>
            <a:br>
              <a:rPr lang="pl-PL" sz="2800" dirty="0"/>
            </a:br>
            <a:r>
              <a:rPr lang="pl-PL" sz="2800" dirty="0"/>
              <a:t>słownik statyczny (określony przez klasy pyłków)</a:t>
            </a:r>
          </a:p>
          <a:p>
            <a:endParaRPr lang="pl-PL" sz="2800" dirty="0"/>
          </a:p>
        </p:txBody>
      </p:sp>
      <p:sp>
        <p:nvSpPr>
          <p:cNvPr id="4" name="AutoShape 2" descr="Znalezione obrazy dla zapytania MVC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Znalezione obrazy dla zapytania MVC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12920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Pyłek (</a:t>
            </a:r>
            <a:r>
              <a:rPr lang="pl-PL" i="1" dirty="0" err="1"/>
              <a:t>Flyweight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Autofit/>
          </a:bodyPr>
          <a:lstStyle/>
          <a:p>
            <a:r>
              <a:rPr lang="pl-PL" sz="2800" b="1" dirty="0">
                <a:cs typeface="Times New Roman" panose="02020603050405020304" pitchFamily="18" charset="0"/>
              </a:rPr>
              <a:t>Przykład:</a:t>
            </a:r>
            <a:br>
              <a:rPr lang="pl-PL" sz="2800" b="1" dirty="0">
                <a:cs typeface="Times New Roman" panose="02020603050405020304" pitchFamily="18" charset="0"/>
              </a:rPr>
            </a:br>
            <a:br>
              <a:rPr lang="pl-PL" sz="2800" dirty="0">
                <a:cs typeface="Times New Roman" panose="02020603050405020304" pitchFamily="18" charset="0"/>
              </a:rPr>
            </a:br>
            <a:endParaRPr lang="pl-PL" sz="2800" dirty="0">
              <a:cs typeface="Times New Roman" panose="02020603050405020304" pitchFamily="18" charset="0"/>
            </a:endParaRPr>
          </a:p>
          <a:p>
            <a:endParaRPr lang="pl-PL" sz="2800" b="1" dirty="0">
              <a:cs typeface="Times New Roman" panose="02020603050405020304" pitchFamily="18" charset="0"/>
            </a:endParaRPr>
          </a:p>
          <a:p>
            <a:endParaRPr lang="pl-PL" sz="2800" b="1" dirty="0">
              <a:cs typeface="Times New Roman" panose="02020603050405020304" pitchFamily="18" charset="0"/>
            </a:endParaRPr>
          </a:p>
          <a:p>
            <a:endParaRPr lang="pl-PL" sz="2800" b="1" dirty="0">
              <a:cs typeface="Times New Roman" panose="02020603050405020304" pitchFamily="18" charset="0"/>
            </a:endParaRPr>
          </a:p>
          <a:p>
            <a:r>
              <a:rPr lang="pl-PL" sz="2800" b="1" dirty="0">
                <a:cs typeface="Times New Roman" panose="02020603050405020304" pitchFamily="18" charset="0"/>
              </a:rPr>
              <a:t>Nazwy używane w kontekście tego wzorca</a:t>
            </a:r>
            <a:r>
              <a:rPr lang="pl-PL" sz="2800" dirty="0">
                <a:cs typeface="Times New Roman" panose="02020603050405020304" pitchFamily="18" charset="0"/>
              </a:rPr>
              <a:t>: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Znak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Flyweight</a:t>
            </a:r>
            <a:br>
              <a:rPr lang="pl-PL" sz="2800" i="1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ZnakA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ZnakB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ConcreteFlyweight</a:t>
            </a:r>
            <a:br>
              <a:rPr lang="pl-PL" sz="2800" i="1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FabrykaZnaków</a:t>
            </a:r>
            <a:r>
              <a:rPr lang="pl-PL" sz="2800" i="1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FlyweightFactory</a:t>
            </a:r>
            <a:br>
              <a:rPr lang="pl-PL" sz="2800" i="1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</a:t>
            </a:r>
            <a:r>
              <a:rPr lang="pl-PL" sz="2800" i="1" dirty="0">
                <a:cs typeface="Times New Roman" panose="02020603050405020304" pitchFamily="18" charset="0"/>
              </a:rPr>
              <a:t> – Client</a:t>
            </a:r>
          </a:p>
          <a:p>
            <a:endParaRPr lang="pl-PL" sz="2800" i="1" dirty="0">
              <a:cs typeface="Times New Roman" panose="02020603050405020304" pitchFamily="18" charset="0"/>
            </a:endParaRPr>
          </a:p>
          <a:p>
            <a:endParaRPr lang="pl-PL" sz="2800" i="1" dirty="0">
              <a:latin typeface="+mj-lt"/>
              <a:cs typeface="Times New Roman" panose="02020603050405020304" pitchFamily="18" charset="0"/>
            </a:endParaRPr>
          </a:p>
          <a:p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95536" y="4075050"/>
            <a:ext cx="3355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http://flylib.com/books/en/2.505.1.19/1/ (na bazie G4)</a:t>
            </a:r>
          </a:p>
        </p:txBody>
      </p:sp>
      <p:pic>
        <p:nvPicPr>
          <p:cNvPr id="7172" name="Picture 4" descr="http://flylib.com/books/2/505/1/html/2/pictures/flywe05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56792"/>
            <a:ext cx="4463256" cy="275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11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Główna lektura 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Dodatkowo wykorzystamy adaptacje do C# wzorców G4 opisane w książce S. J. </a:t>
            </a:r>
            <a:r>
              <a:rPr lang="pl-PL" dirty="0" err="1"/>
              <a:t>Metskera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3502" y="2827551"/>
            <a:ext cx="5089204" cy="34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40127"/>
            <a:ext cx="1800199" cy="257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20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Wzorce operacyjne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2776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pl-PL" dirty="0"/>
              <a:t>Wzorce dotyczące dzielenia odpowiedzialności między współpracującymi ze sobą obiektami (porządkują złożone przepływy sterowania):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179512" y="3501008"/>
            <a:ext cx="8784976" cy="2952328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002060"/>
                </a:solidFill>
              </a:rPr>
              <a:t>Interpreter</a:t>
            </a:r>
            <a:r>
              <a:rPr lang="pl-PL" dirty="0"/>
              <a:t> (</a:t>
            </a:r>
            <a:r>
              <a:rPr lang="pl-PL" i="1" dirty="0"/>
              <a:t>Interpreter</a:t>
            </a:r>
            <a:r>
              <a:rPr lang="pl-PL" dirty="0"/>
              <a:t>)</a:t>
            </a:r>
          </a:p>
          <a:p>
            <a:r>
              <a:rPr lang="pl-PL" dirty="0" err="1">
                <a:solidFill>
                  <a:srgbClr val="002060"/>
                </a:solidFill>
              </a:rPr>
              <a:t>Iterator</a:t>
            </a:r>
            <a:r>
              <a:rPr lang="pl-PL" dirty="0"/>
              <a:t> (</a:t>
            </a:r>
            <a:r>
              <a:rPr lang="pl-PL" i="1" dirty="0" err="1"/>
              <a:t>Iterator</a:t>
            </a:r>
            <a:r>
              <a:rPr lang="pl-PL" dirty="0"/>
              <a:t>)</a:t>
            </a:r>
          </a:p>
          <a:p>
            <a:r>
              <a:rPr lang="pl-PL" dirty="0"/>
              <a:t>Łańcuch zobowiązań</a:t>
            </a:r>
          </a:p>
          <a:p>
            <a:pPr marL="0" indent="0">
              <a:buNone/>
            </a:pPr>
            <a:r>
              <a:rPr lang="pl-PL" dirty="0"/>
              <a:t>    (</a:t>
            </a:r>
            <a:r>
              <a:rPr lang="pl-PL" i="1" dirty="0"/>
              <a:t>Chain of </a:t>
            </a:r>
            <a:r>
              <a:rPr lang="pl-PL" i="1" dirty="0" err="1"/>
              <a:t>responsibility</a:t>
            </a:r>
            <a:r>
              <a:rPr lang="pl-PL" dirty="0"/>
              <a:t>)</a:t>
            </a:r>
          </a:p>
          <a:p>
            <a:r>
              <a:rPr lang="pl-PL" dirty="0"/>
              <a:t>Mediator (</a:t>
            </a:r>
            <a:r>
              <a:rPr lang="pl-PL" i="1" dirty="0"/>
              <a:t>Mediator</a:t>
            </a:r>
            <a:r>
              <a:rPr lang="pl-PL" dirty="0"/>
              <a:t>)</a:t>
            </a:r>
          </a:p>
          <a:p>
            <a:r>
              <a:rPr lang="pl-PL" dirty="0">
                <a:solidFill>
                  <a:srgbClr val="002060"/>
                </a:solidFill>
              </a:rPr>
              <a:t>Metoda szablonowa</a:t>
            </a:r>
            <a:r>
              <a:rPr lang="pl-PL" dirty="0"/>
              <a:t> (</a:t>
            </a:r>
            <a:r>
              <a:rPr lang="pl-PL" i="1" dirty="0" err="1"/>
              <a:t>Template</a:t>
            </a:r>
            <a:r>
              <a:rPr lang="pl-PL" i="1" dirty="0"/>
              <a:t> </a:t>
            </a:r>
            <a:r>
              <a:rPr lang="pl-PL" i="1" dirty="0" err="1"/>
              <a:t>method</a:t>
            </a:r>
            <a:r>
              <a:rPr lang="pl-PL" dirty="0"/>
              <a:t>)</a:t>
            </a:r>
          </a:p>
          <a:p>
            <a:r>
              <a:rPr lang="pl-PL" dirty="0">
                <a:solidFill>
                  <a:srgbClr val="002060"/>
                </a:solidFill>
              </a:rPr>
              <a:t>Obserwator</a:t>
            </a:r>
            <a:r>
              <a:rPr lang="pl-PL" dirty="0"/>
              <a:t> (</a:t>
            </a:r>
            <a:r>
              <a:rPr lang="pl-PL" i="1" dirty="0" err="1"/>
              <a:t>Observer</a:t>
            </a:r>
            <a:r>
              <a:rPr lang="pl-PL" dirty="0"/>
              <a:t>)</a:t>
            </a:r>
          </a:p>
          <a:p>
            <a:r>
              <a:rPr lang="pl-PL" dirty="0"/>
              <a:t>Odwiedzający (</a:t>
            </a:r>
            <a:r>
              <a:rPr lang="pl-PL" i="1" dirty="0" err="1"/>
              <a:t>Visitor</a:t>
            </a:r>
            <a:r>
              <a:rPr lang="pl-PL" dirty="0"/>
              <a:t>)</a:t>
            </a:r>
          </a:p>
          <a:p>
            <a:r>
              <a:rPr lang="pl-PL" dirty="0"/>
              <a:t>Pamiątka (Memento)</a:t>
            </a:r>
          </a:p>
          <a:p>
            <a:r>
              <a:rPr lang="pl-PL" dirty="0">
                <a:solidFill>
                  <a:srgbClr val="002060"/>
                </a:solidFill>
              </a:rPr>
              <a:t>Polecenie</a:t>
            </a:r>
            <a:r>
              <a:rPr lang="pl-PL" dirty="0"/>
              <a:t> (</a:t>
            </a:r>
            <a:r>
              <a:rPr lang="pl-PL" dirty="0" err="1"/>
              <a:t>Command</a:t>
            </a:r>
            <a:r>
              <a:rPr lang="pl-PL" dirty="0"/>
              <a:t>)</a:t>
            </a:r>
          </a:p>
          <a:p>
            <a:r>
              <a:rPr lang="pl-PL" dirty="0"/>
              <a:t>Stan (</a:t>
            </a:r>
            <a:r>
              <a:rPr lang="pl-PL" dirty="0" err="1"/>
              <a:t>State</a:t>
            </a:r>
            <a:r>
              <a:rPr lang="pl-PL" dirty="0"/>
              <a:t>)</a:t>
            </a:r>
          </a:p>
          <a:p>
            <a:r>
              <a:rPr lang="pl-PL" dirty="0">
                <a:solidFill>
                  <a:srgbClr val="002060"/>
                </a:solidFill>
              </a:rPr>
              <a:t>Strategia</a:t>
            </a:r>
            <a:r>
              <a:rPr lang="pl-PL" dirty="0"/>
              <a:t> (</a:t>
            </a:r>
            <a:r>
              <a:rPr lang="pl-PL" dirty="0" err="1"/>
              <a:t>Strategy</a:t>
            </a:r>
            <a:r>
              <a:rPr lang="pl-P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5249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Interpreter (</a:t>
            </a:r>
            <a:r>
              <a:rPr lang="pl-PL" i="1" dirty="0"/>
              <a:t>Interpreter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15407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/>
              <a:t>Cel: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dirty="0"/>
              <a:t>Stworzenie mini-języka używanego w programie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331640" y="6309371"/>
            <a:ext cx="3355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http://zenit.senecac.on.ca/wiki/index.php/Interpreter</a:t>
            </a:r>
          </a:p>
        </p:txBody>
      </p:sp>
      <p:pic>
        <p:nvPicPr>
          <p:cNvPr id="1026" name="Picture 2" descr="Image:interpreter.png">
            <a:hlinkClick r:id="rId2" tooltip="Image:interpreter.pn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70560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8671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Interpreter (</a:t>
            </a:r>
            <a:r>
              <a:rPr lang="pl-PL" i="1" dirty="0"/>
              <a:t>Interpreter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800" b="1" dirty="0"/>
              <a:t>Implementacja:</a:t>
            </a:r>
          </a:p>
          <a:p>
            <a:pPr marL="0" indent="0">
              <a:buNone/>
            </a:pPr>
            <a:r>
              <a:rPr lang="pl-PL" sz="2800" dirty="0"/>
              <a:t>Tworzona jest klasa główna reprezentująca cały interpreter oraz klasy potomne reprezentujące poszczególne reguły gramatyki. </a:t>
            </a:r>
          </a:p>
          <a:p>
            <a:pPr marL="0" indent="0">
              <a:buNone/>
            </a:pPr>
            <a:r>
              <a:rPr lang="pl-PL" sz="2800" dirty="0"/>
              <a:t>To w efekcie interpretacji łańcucha prowadzi do powstania drzewa syntaktycznego złożonego z </a:t>
            </a:r>
            <a:br>
              <a:rPr lang="pl-PL" sz="2800" dirty="0"/>
            </a:br>
            <a:r>
              <a:rPr lang="pl-PL" sz="2800" dirty="0"/>
              <a:t>obiektów reguł</a:t>
            </a:r>
          </a:p>
          <a:p>
            <a:pPr marL="0" indent="0">
              <a:buNone/>
            </a:pPr>
            <a:endParaRPr lang="pl-PL" sz="2800" dirty="0"/>
          </a:p>
        </p:txBody>
      </p:sp>
      <p:sp>
        <p:nvSpPr>
          <p:cNvPr id="4" name="AutoShape 2" descr="Znalezione obrazy dla zapytania MVC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Znalezione obrazy dla zapytania MVC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81405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Interpreter (</a:t>
            </a:r>
            <a:r>
              <a:rPr lang="pl-PL" i="1" dirty="0"/>
              <a:t>Interpreter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Autofit/>
          </a:bodyPr>
          <a:lstStyle/>
          <a:p>
            <a:r>
              <a:rPr lang="pl-PL" sz="2800" b="1" dirty="0">
                <a:cs typeface="Times New Roman" panose="02020603050405020304" pitchFamily="18" charset="0"/>
              </a:rPr>
              <a:t>Przykład: </a:t>
            </a:r>
            <a:r>
              <a:rPr lang="pl-PL" sz="2800" dirty="0">
                <a:cs typeface="Times New Roman" panose="02020603050405020304" pitchFamily="18" charset="0"/>
              </a:rPr>
              <a:t>liczby w notacji rzymskiej</a:t>
            </a:r>
            <a:br>
              <a:rPr lang="pl-PL" sz="2800" dirty="0">
                <a:cs typeface="Times New Roman" panose="02020603050405020304" pitchFamily="18" charset="0"/>
              </a:rPr>
            </a:br>
            <a:br>
              <a:rPr lang="pl-PL" sz="1200" dirty="0">
                <a:cs typeface="Times New Roman" panose="02020603050405020304" pitchFamily="18" charset="0"/>
              </a:rPr>
            </a:br>
            <a:r>
              <a:rPr lang="pl-PL" sz="1800" dirty="0" err="1"/>
              <a:t>liczbaRzymska</a:t>
            </a:r>
            <a:r>
              <a:rPr lang="pl-PL" sz="1800" dirty="0"/>
              <a:t> ::= {tysiące} {setki} {dziesiątki} {jedności}</a:t>
            </a:r>
            <a:br>
              <a:rPr lang="pl-PL" sz="1800" dirty="0"/>
            </a:br>
            <a:r>
              <a:rPr lang="pl-PL" sz="1800" dirty="0"/>
              <a:t>tysiące, setki, dziesiątki, jedności ::= dziewięć | cztery | {pięć} {jeden} {jeden} {jeden}</a:t>
            </a:r>
            <a:br>
              <a:rPr lang="pl-PL" sz="1800" dirty="0"/>
            </a:br>
            <a:r>
              <a:rPr lang="pl-PL" sz="1800" dirty="0"/>
              <a:t>dziewięć ::= "CM" | "XC" | "IX"</a:t>
            </a:r>
            <a:br>
              <a:rPr lang="pl-PL" sz="1800" dirty="0"/>
            </a:br>
            <a:r>
              <a:rPr lang="pl-PL" sz="1800" dirty="0"/>
              <a:t>cztery ::= "CD" | "XL" | "IV"</a:t>
            </a:r>
            <a:br>
              <a:rPr lang="pl-PL" sz="1800" dirty="0"/>
            </a:br>
            <a:r>
              <a:rPr lang="pl-PL" sz="1800" dirty="0"/>
              <a:t>pięć ::= 'D' | 'L' | 'V'</a:t>
            </a:r>
            <a:br>
              <a:rPr lang="pl-PL" sz="1800" dirty="0"/>
            </a:br>
            <a:r>
              <a:rPr lang="pl-PL" sz="1800" dirty="0"/>
              <a:t>jeden  ::= 'M' | 'C' | 'X' | 'I'</a:t>
            </a:r>
            <a:br>
              <a:rPr lang="pl-PL" sz="2400" dirty="0">
                <a:cs typeface="Times New Roman" panose="02020603050405020304" pitchFamily="18" charset="0"/>
              </a:rPr>
            </a:br>
            <a:endParaRPr lang="pl-PL" sz="1600" b="1" dirty="0">
              <a:cs typeface="Times New Roman" panose="02020603050405020304" pitchFamily="18" charset="0"/>
            </a:endParaRPr>
          </a:p>
          <a:p>
            <a:r>
              <a:rPr lang="pl-PL" sz="2800" b="1" dirty="0">
                <a:cs typeface="Times New Roman" panose="02020603050405020304" pitchFamily="18" charset="0"/>
              </a:rPr>
              <a:t>Nazwy używane w kontekście tego wzorca</a:t>
            </a:r>
            <a:r>
              <a:rPr lang="pl-PL" sz="2800" dirty="0">
                <a:cs typeface="Times New Roman" panose="02020603050405020304" pitchFamily="18" charset="0"/>
              </a:rPr>
              <a:t>: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InterpreterLiczbRzymskich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>
                <a:cs typeface="Times New Roman" panose="02020603050405020304" pitchFamily="18" charset="0"/>
              </a:rPr>
              <a:t>wyrażenie </a:t>
            </a:r>
            <a:r>
              <a:rPr lang="pl-PL" sz="2800" i="1" dirty="0" err="1">
                <a:cs typeface="Times New Roman" panose="02020603050405020304" pitchFamily="18" charset="0"/>
              </a:rPr>
              <a:t>abst</a:t>
            </a:r>
            <a:r>
              <a:rPr lang="pl-PL" sz="2800" i="1" dirty="0">
                <a:cs typeface="Times New Roman" panose="02020603050405020304" pitchFamily="18" charset="0"/>
              </a:rPr>
              <a:t>.</a:t>
            </a:r>
            <a:br>
              <a:rPr lang="pl-PL" sz="2800" i="1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InterpreterTysięcy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>
                <a:cs typeface="Times New Roman" panose="02020603050405020304" pitchFamily="18" charset="0"/>
              </a:rPr>
              <a:t>wyrażenie pośrednie</a:t>
            </a:r>
            <a:br>
              <a:rPr lang="pl-PL" sz="2800" i="1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liczbyRzymskie</a:t>
            </a:r>
            <a:r>
              <a:rPr lang="pl-PL" sz="2800" i="1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Context</a:t>
            </a:r>
            <a:r>
              <a:rPr lang="pl-PL" sz="2800" i="1" dirty="0">
                <a:cs typeface="Times New Roman" panose="02020603050405020304" pitchFamily="18" charset="0"/>
              </a:rPr>
              <a:t> (informacje globalne)</a:t>
            </a:r>
            <a:br>
              <a:rPr lang="pl-PL" sz="2800" i="1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sz="2800" i="1" dirty="0">
                <a:cs typeface="Times New Roman" panose="02020603050405020304" pitchFamily="18" charset="0"/>
              </a:rPr>
              <a:t> – Client</a:t>
            </a:r>
          </a:p>
          <a:p>
            <a:endParaRPr lang="pl-PL" sz="2800" i="1" dirty="0">
              <a:cs typeface="Times New Roman" panose="02020603050405020304" pitchFamily="18" charset="0"/>
            </a:endParaRPr>
          </a:p>
          <a:p>
            <a:endParaRPr lang="pl-PL" sz="2800" i="1" dirty="0">
              <a:latin typeface="+mj-lt"/>
              <a:cs typeface="Times New Roman" panose="02020603050405020304" pitchFamily="18" charset="0"/>
            </a:endParaRPr>
          </a:p>
          <a:p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2950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Iterator</a:t>
            </a:r>
            <a:r>
              <a:rPr lang="pl-PL" dirty="0"/>
              <a:t> (</a:t>
            </a:r>
            <a:r>
              <a:rPr lang="pl-PL" i="1" dirty="0" err="1"/>
              <a:t>Iterator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651304" cy="22608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/>
              <a:t>Cel: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dirty="0"/>
              <a:t>Umożliwia sekwencyjny dostęp do elementów agregatu bez konieczności eksponowania wewnętrznej struktury.</a:t>
            </a:r>
          </a:p>
          <a:p>
            <a:pPr marL="0" indent="0">
              <a:buNone/>
            </a:pPr>
            <a:r>
              <a:rPr lang="pl-PL" sz="2800" dirty="0"/>
              <a:t>Możliwość iteracji </a:t>
            </a:r>
            <a:r>
              <a:rPr lang="pl-PL" sz="2800" b="1" dirty="0"/>
              <a:t>niezależnie/równolegle</a:t>
            </a:r>
            <a:r>
              <a:rPr lang="pl-PL" sz="2800" dirty="0"/>
              <a:t>, </a:t>
            </a:r>
            <a:r>
              <a:rPr lang="pl-PL" sz="2800" b="1" dirty="0"/>
              <a:t>różnego typu</a:t>
            </a:r>
            <a:endParaRPr lang="pl-PL" sz="2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840693" y="6178566"/>
            <a:ext cx="3172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https://sourcemaking.com/design_patterns/iterator</a:t>
            </a:r>
          </a:p>
        </p:txBody>
      </p:sp>
      <p:pic>
        <p:nvPicPr>
          <p:cNvPr id="2050" name="Picture 2" descr="Iterator 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61048"/>
            <a:ext cx="3895512" cy="217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9501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Iterator</a:t>
            </a:r>
            <a:r>
              <a:rPr lang="pl-PL" dirty="0"/>
              <a:t> (</a:t>
            </a:r>
            <a:r>
              <a:rPr lang="pl-PL" i="1" dirty="0" err="1"/>
              <a:t>Iterator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6046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800" b="1" dirty="0"/>
              <a:t>Standardowe metody </a:t>
            </a:r>
            <a:r>
              <a:rPr lang="pl-PL" sz="2800" b="1" dirty="0" err="1"/>
              <a:t>iteratora</a:t>
            </a:r>
            <a:r>
              <a:rPr lang="pl-PL" sz="2800" b="1" dirty="0"/>
              <a:t>: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endParaRPr lang="pl-PL" sz="2800" dirty="0"/>
          </a:p>
        </p:txBody>
      </p:sp>
      <p:sp>
        <p:nvSpPr>
          <p:cNvPr id="4" name="AutoShape 2" descr="Znalezione obrazy dla zapytania MVC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Znalezione obrazy dla zapytania MVC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043608" y="2420887"/>
            <a:ext cx="583685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Element&gt;</a:t>
            </a:r>
          </a:p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Iterator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First() = 0;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() = 0;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IsDone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() = 0;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Element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CurrentElement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() = 0;</a:t>
            </a:r>
          </a:p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Iterator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(){}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11349" y="5805264"/>
            <a:ext cx="7027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Ukryty konstruktor – metoda wytwórcza w agregatorze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09862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Iterator</a:t>
            </a:r>
            <a:r>
              <a:rPr lang="pl-PL" dirty="0"/>
              <a:t> (</a:t>
            </a:r>
            <a:r>
              <a:rPr lang="pl-PL" i="1" dirty="0" err="1"/>
              <a:t>Iterator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800" b="1" dirty="0"/>
              <a:t>Implementacja z rozdzieleniem </a:t>
            </a:r>
            <a:r>
              <a:rPr lang="pl-PL" sz="2800" b="1" dirty="0" err="1"/>
              <a:t>iteratora</a:t>
            </a:r>
            <a:r>
              <a:rPr lang="pl-PL" sz="2800" b="1" dirty="0"/>
              <a:t> i agregatu: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endParaRPr lang="pl-PL" sz="2800" dirty="0"/>
          </a:p>
        </p:txBody>
      </p:sp>
      <p:sp>
        <p:nvSpPr>
          <p:cNvPr id="4" name="AutoShape 2" descr="Znalezione obrazy dla zapytania MVC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Znalezione obrazy dla zapytania MVC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6" name="Picture 2" descr="Image:Iterator1.png">
            <a:hlinkClick r:id="rId2" tooltip="Image:Iterator1.pn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97241"/>
            <a:ext cx="4978896" cy="361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1835696" y="603528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/>
              <a:t>http://zenit.senecac.on.ca/wiki/index.php/Iterator</a:t>
            </a:r>
          </a:p>
        </p:txBody>
      </p:sp>
    </p:spTree>
    <p:extLst>
      <p:ext uri="{BB962C8B-B14F-4D97-AF65-F5344CB8AC3E}">
        <p14:creationId xmlns:p14="http://schemas.microsoft.com/office/powerpoint/2010/main" val="30451946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Iterator</a:t>
            </a:r>
            <a:r>
              <a:rPr lang="pl-PL" dirty="0"/>
              <a:t> (</a:t>
            </a:r>
            <a:r>
              <a:rPr lang="pl-PL" i="1" dirty="0" err="1"/>
              <a:t>Iterator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Autofit/>
          </a:bodyPr>
          <a:lstStyle/>
          <a:p>
            <a:r>
              <a:rPr lang="pl-PL" sz="2800" b="1" dirty="0">
                <a:cs typeface="Times New Roman" panose="02020603050405020304" pitchFamily="18" charset="0"/>
              </a:rPr>
              <a:t>Przykład:</a:t>
            </a:r>
            <a:br>
              <a:rPr lang="pl-PL" sz="2800" b="1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AbstrakcyjnyStos</a:t>
            </a:r>
            <a:r>
              <a:rPr lang="pl-PL" sz="2800" dirty="0">
                <a:cs typeface="Courier New" panose="02070309020205020404" pitchFamily="49" charset="0"/>
              </a:rPr>
              <a:t>,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Iterator</a:t>
            </a:r>
            <a:r>
              <a:rPr lang="pl-PL" sz="2800" dirty="0">
                <a:latin typeface="Calibri" panose="020F0502020204030204" pitchFamily="34" charset="0"/>
                <a:cs typeface="Courier New" panose="02070309020205020404" pitchFamily="49" charset="0"/>
              </a:rPr>
              <a:t> - abstrakcje</a:t>
            </a:r>
            <a:br>
              <a:rPr lang="pl-PL" sz="1200" dirty="0">
                <a:cs typeface="Times New Roman" panose="02020603050405020304" pitchFamily="18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Stos</a:t>
            </a:r>
            <a:r>
              <a:rPr lang="pl-PL" sz="2800" dirty="0"/>
              <a:t> – prosta implementacja z tablicą do </a:t>
            </a:r>
            <a:r>
              <a:rPr lang="pl-PL" sz="2800" dirty="0" err="1"/>
              <a:t>przechow</a:t>
            </a:r>
            <a:r>
              <a:rPr lang="pl-PL" sz="2800" dirty="0"/>
              <a:t>.</a:t>
            </a:r>
            <a:br>
              <a:rPr lang="pl-PL" sz="2800" dirty="0"/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StosIterator</a:t>
            </a:r>
            <a:r>
              <a:rPr lang="pl-PL" sz="2800" dirty="0"/>
              <a:t> – pozwala na przebiegnięcie </a:t>
            </a:r>
            <a:br>
              <a:rPr lang="pl-PL" sz="2800" dirty="0"/>
            </a:br>
            <a:r>
              <a:rPr lang="pl-PL" sz="2800" dirty="0"/>
              <a:t>wszystkich zapamiętanych elementów </a:t>
            </a:r>
            <a:br>
              <a:rPr lang="pl-PL" sz="2800" dirty="0"/>
            </a:br>
            <a:r>
              <a:rPr lang="pl-PL" sz="2800" dirty="0"/>
              <a:t>(wbrew naturze stosu)</a:t>
            </a:r>
          </a:p>
          <a:p>
            <a:endParaRPr lang="pl-PL" sz="1200" b="1" dirty="0">
              <a:cs typeface="Times New Roman" panose="02020603050405020304" pitchFamily="18" charset="0"/>
            </a:endParaRPr>
          </a:p>
          <a:p>
            <a:r>
              <a:rPr lang="pl-PL" sz="2800" b="1" dirty="0">
                <a:cs typeface="Times New Roman" panose="02020603050405020304" pitchFamily="18" charset="0"/>
              </a:rPr>
              <a:t>Nazwy używane w kontekście tego wzorca</a:t>
            </a:r>
            <a:r>
              <a:rPr lang="pl-PL" sz="2800" dirty="0">
                <a:cs typeface="Times New Roman" panose="02020603050405020304" pitchFamily="18" charset="0"/>
              </a:rPr>
              <a:t>: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Iterator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Iterator</a:t>
            </a:r>
            <a:r>
              <a:rPr lang="pl-PL" sz="2800" i="1" dirty="0">
                <a:cs typeface="Times New Roman" panose="02020603050405020304" pitchFamily="18" charset="0"/>
              </a:rPr>
              <a:t>.</a:t>
            </a:r>
            <a:br>
              <a:rPr lang="pl-PL" sz="2800" i="1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StosIterator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ConcreteIterator</a:t>
            </a:r>
            <a:br>
              <a:rPr lang="pl-PL" sz="2800" i="1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AbstrakcyjnyStos</a:t>
            </a:r>
            <a:r>
              <a:rPr lang="pl-PL" sz="2800" i="1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Aggregate</a:t>
            </a:r>
            <a:br>
              <a:rPr lang="pl-PL" sz="2800" i="1" dirty="0">
                <a:cs typeface="Times New Roman" panose="02020603050405020304" pitchFamily="18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Stos</a:t>
            </a:r>
            <a:r>
              <a:rPr lang="pl-PL" sz="2800" i="1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ConcreteAggregate</a:t>
            </a:r>
            <a:endParaRPr lang="pl-PL" sz="2800" i="1" dirty="0">
              <a:cs typeface="Times New Roman" panose="02020603050405020304" pitchFamily="18" charset="0"/>
            </a:endParaRPr>
          </a:p>
          <a:p>
            <a:endParaRPr lang="pl-PL" sz="2800" i="1" dirty="0">
              <a:cs typeface="Times New Roman" panose="02020603050405020304" pitchFamily="18" charset="0"/>
            </a:endParaRPr>
          </a:p>
          <a:p>
            <a:endParaRPr lang="pl-PL" sz="2800" i="1" dirty="0">
              <a:latin typeface="+mj-lt"/>
              <a:cs typeface="Times New Roman" panose="02020603050405020304" pitchFamily="18" charset="0"/>
            </a:endParaRPr>
          </a:p>
          <a:p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112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Iterator</a:t>
            </a:r>
            <a:r>
              <a:rPr lang="pl-PL" dirty="0"/>
              <a:t> (</a:t>
            </a:r>
            <a:r>
              <a:rPr lang="pl-PL" i="1" dirty="0" err="1"/>
              <a:t>Iterator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Autofit/>
          </a:bodyPr>
          <a:lstStyle/>
          <a:p>
            <a:r>
              <a:rPr lang="pl-PL" sz="2800" dirty="0">
                <a:cs typeface="Times New Roman" panose="02020603050405020304" pitchFamily="18" charset="0"/>
              </a:rPr>
              <a:t>W platformie .NET jest </a:t>
            </a:r>
            <a:r>
              <a:rPr lang="pl-PL" sz="2800" b="1" dirty="0">
                <a:cs typeface="Times New Roman" panose="02020603050405020304" pitchFamily="18" charset="0"/>
              </a:rPr>
              <a:t>interfejs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IEnumerable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&lt;T&gt;</a:t>
            </a:r>
            <a:r>
              <a:rPr lang="pl-PL" sz="2800" dirty="0">
                <a:cs typeface="Times New Roman" panose="02020603050405020304" pitchFamily="18" charset="0"/>
              </a:rPr>
              <a:t>, który kontaktuje metodę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GetEnumerator</a:t>
            </a:r>
            <a:r>
              <a:rPr lang="pl-PL" sz="2800" dirty="0">
                <a:cs typeface="Times New Roman" panose="02020603050405020304" pitchFamily="18" charset="0"/>
              </a:rPr>
              <a:t> zwracającą </a:t>
            </a:r>
            <a:r>
              <a:rPr lang="pl-PL" sz="2800" dirty="0" err="1">
                <a:cs typeface="Times New Roman" panose="02020603050405020304" pitchFamily="18" charset="0"/>
              </a:rPr>
              <a:t>iterator</a:t>
            </a:r>
            <a:r>
              <a:rPr lang="pl-PL" sz="2800" dirty="0">
                <a:cs typeface="Times New Roman" panose="02020603050405020304" pitchFamily="18" charset="0"/>
              </a:rPr>
              <a:t> implementujący 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cs typeface="Times New Roman" panose="02020603050405020304" pitchFamily="18" charset="0"/>
              </a:rPr>
              <a:t>interfejs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IEnumerator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&lt;T&gt;</a:t>
            </a:r>
            <a:r>
              <a:rPr lang="pl-PL" sz="2800" dirty="0">
                <a:cs typeface="Times New Roman" panose="02020603050405020304" pitchFamily="18" charset="0"/>
              </a:rPr>
              <a:t>.</a:t>
            </a:r>
            <a:endParaRPr lang="pl-PL" sz="2800" dirty="0"/>
          </a:p>
          <a:p>
            <a:r>
              <a:rPr lang="pl-PL" sz="2800" b="1" dirty="0">
                <a:cs typeface="Times New Roman" panose="02020603050405020304" pitchFamily="18" charset="0"/>
              </a:rPr>
              <a:t>Interfejs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IEnumerator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&lt;T&gt;</a:t>
            </a:r>
            <a:r>
              <a:rPr lang="pl-PL" sz="2800" dirty="0">
                <a:cs typeface="Times New Roman" panose="02020603050405020304" pitchFamily="18" charset="0"/>
              </a:rPr>
              <a:t> deklaruje: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cs typeface="Times New Roman" panose="02020603050405020304" pitchFamily="18" charset="0"/>
              </a:rPr>
              <a:t>własność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</a:t>
            </a:r>
            <a:r>
              <a:rPr lang="pl-PL" sz="2800" dirty="0">
                <a:cs typeface="Times New Roman" panose="02020603050405020304" pitchFamily="18" charset="0"/>
              </a:rPr>
              <a:t> zwracającą bieżący </a:t>
            </a:r>
            <a:r>
              <a:rPr lang="pl-PL" sz="2800" dirty="0" err="1">
                <a:cs typeface="Times New Roman" panose="02020603050405020304" pitchFamily="18" charset="0"/>
              </a:rPr>
              <a:t>elment</a:t>
            </a:r>
            <a:r>
              <a:rPr lang="pl-PL" sz="2800" dirty="0">
                <a:cs typeface="Times New Roman" panose="02020603050405020304" pitchFamily="18" charset="0"/>
              </a:rPr>
              <a:t> typu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pl-PL" sz="2800" dirty="0">
                <a:cs typeface="Times New Roman" panose="02020603050405020304" pitchFamily="18" charset="0"/>
              </a:rPr>
              <a:t>,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cs typeface="Times New Roman" panose="02020603050405020304" pitchFamily="18" charset="0"/>
              </a:rPr>
              <a:t>metodę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MoveNext</a:t>
            </a:r>
            <a:r>
              <a:rPr lang="pl-PL" sz="2800" dirty="0">
                <a:cs typeface="Times New Roman" panose="02020603050405020304" pitchFamily="18" charset="0"/>
              </a:rPr>
              <a:t> przesuwającą „karetkę” na następną pozycję (na ostatnim elemencie </a:t>
            </a:r>
            <a:r>
              <a:rPr lang="pl-PL" sz="2800" dirty="0" err="1">
                <a:cs typeface="Times New Roman" panose="02020603050405020304" pitchFamily="18" charset="0"/>
              </a:rPr>
              <a:t>zwr</a:t>
            </a:r>
            <a:r>
              <a:rPr lang="pl-PL" sz="2800" dirty="0">
                <a:cs typeface="Times New Roman" panose="02020603050405020304" pitchFamily="18" charset="0"/>
              </a:rPr>
              <a:t>.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pl-PL" sz="2800" dirty="0">
                <a:cs typeface="Times New Roman" panose="02020603050405020304" pitchFamily="18" charset="0"/>
              </a:rPr>
              <a:t>),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cs typeface="Times New Roman" panose="02020603050405020304" pitchFamily="18" charset="0"/>
              </a:rPr>
              <a:t>metodę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Reset</a:t>
            </a:r>
            <a:r>
              <a:rPr lang="pl-PL" sz="2800" dirty="0">
                <a:cs typeface="Times New Roman" panose="02020603050405020304" pitchFamily="18" charset="0"/>
              </a:rPr>
              <a:t> przesuwającą karetkę na 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cs typeface="Times New Roman" panose="02020603050405020304" pitchFamily="18" charset="0"/>
              </a:rPr>
              <a:t>oryginalną pozycję</a:t>
            </a:r>
          </a:p>
          <a:p>
            <a:r>
              <a:rPr lang="pl-PL" sz="2800" dirty="0">
                <a:cs typeface="Times New Roman" panose="02020603050405020304" pitchFamily="18" charset="0"/>
              </a:rPr>
              <a:t>Pętla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pl-PL" sz="2800" dirty="0">
                <a:cs typeface="Times New Roman" panose="02020603050405020304" pitchFamily="18" charset="0"/>
              </a:rPr>
              <a:t>, rozszerzenia LINQ</a:t>
            </a:r>
            <a:br>
              <a:rPr lang="pl-PL" sz="2800" dirty="0">
                <a:cs typeface="Times New Roman" panose="02020603050405020304" pitchFamily="18" charset="0"/>
              </a:rPr>
            </a:br>
            <a:endParaRPr lang="pl-PL" sz="2800" i="1" dirty="0">
              <a:cs typeface="Times New Roman" panose="02020603050405020304" pitchFamily="18" charset="0"/>
            </a:endParaRPr>
          </a:p>
          <a:p>
            <a:endParaRPr lang="pl-PL" sz="2800" i="1" dirty="0">
              <a:cs typeface="Times New Roman" panose="02020603050405020304" pitchFamily="18" charset="0"/>
            </a:endParaRPr>
          </a:p>
          <a:p>
            <a:endParaRPr lang="pl-PL" sz="2800" i="1" dirty="0">
              <a:latin typeface="+mj-lt"/>
              <a:cs typeface="Times New Roman" panose="02020603050405020304" pitchFamily="18" charset="0"/>
            </a:endParaRPr>
          </a:p>
          <a:p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8478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Iterator</a:t>
            </a:r>
            <a:r>
              <a:rPr lang="pl-PL" dirty="0"/>
              <a:t> (</a:t>
            </a:r>
            <a:r>
              <a:rPr lang="pl-PL" i="1" dirty="0" err="1"/>
              <a:t>Iterator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651304" cy="4853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/>
              <a:t>Dostęp do kolekcji .NET z wielu wątków:</a:t>
            </a:r>
          </a:p>
          <a:p>
            <a:pPr marL="0" indent="0">
              <a:buNone/>
            </a:pPr>
            <a:r>
              <a:rPr lang="pl-PL" sz="2800" dirty="0">
                <a:latin typeface="Calibri" panose="020F0502020204030204" pitchFamily="34" charset="0"/>
                <a:cs typeface="Courier New" panose="02070309020205020404" pitchFamily="49" charset="0"/>
              </a:rPr>
              <a:t>Problemem pojawia się jeżeli </a:t>
            </a:r>
            <a:r>
              <a:rPr lang="pl-PL" sz="2800" dirty="0" err="1">
                <a:latin typeface="Calibri" panose="020F0502020204030204" pitchFamily="34" charset="0"/>
                <a:cs typeface="Courier New" panose="02070309020205020404" pitchFamily="49" charset="0"/>
              </a:rPr>
              <a:t>iterator</a:t>
            </a:r>
            <a:r>
              <a:rPr lang="pl-PL" sz="2800" dirty="0">
                <a:latin typeface="Calibri" panose="020F0502020204030204" pitchFamily="34" charset="0"/>
                <a:cs typeface="Courier New" panose="02070309020205020404" pitchFamily="49" charset="0"/>
              </a:rPr>
              <a:t> przebiega kolekcję </a:t>
            </a:r>
            <a:br>
              <a:rPr lang="pl-PL" sz="2800" dirty="0">
                <a:latin typeface="Calibri" panose="020F0502020204030204" pitchFamily="34" charset="0"/>
                <a:cs typeface="Courier New" panose="02070309020205020404" pitchFamily="49" charset="0"/>
              </a:rPr>
            </a:br>
            <a:r>
              <a:rPr lang="pl-PL" sz="2800" dirty="0">
                <a:latin typeface="Calibri" panose="020F0502020204030204" pitchFamily="34" charset="0"/>
                <a:cs typeface="Courier New" panose="02070309020205020404" pitchFamily="49" charset="0"/>
              </a:rPr>
              <a:t>w jednym wątku, a jednocześnie inny wątek ją modyfikuje.</a:t>
            </a:r>
          </a:p>
          <a:p>
            <a:pPr marL="0" indent="0">
              <a:buNone/>
            </a:pPr>
            <a:r>
              <a:rPr lang="pl-PL" sz="2800" dirty="0"/>
              <a:t>Podejścia:</a:t>
            </a:r>
          </a:p>
          <a:p>
            <a:pPr marL="0" indent="0">
              <a:buNone/>
            </a:pPr>
            <a:r>
              <a:rPr lang="pl-PL" sz="2800" dirty="0"/>
              <a:t>1. Użycie metody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Synchronized</a:t>
            </a:r>
            <a:r>
              <a:rPr lang="pl-PL" sz="2800" dirty="0"/>
              <a:t> kolekcji do pobrania kopii kolekcji wrażliwej na zmiany </a:t>
            </a:r>
            <a:r>
              <a:rPr lang="pl-PL" sz="2800" dirty="0">
                <a:sym typeface="Symbol"/>
              </a:rPr>
              <a:t></a:t>
            </a:r>
            <a:r>
              <a:rPr lang="pl-PL" sz="2800" dirty="0"/>
              <a:t> zgłaszamy wyjątek</a:t>
            </a:r>
            <a:br>
              <a:rPr lang="pl-PL" sz="2800" dirty="0"/>
            </a:br>
            <a:r>
              <a:rPr lang="pl-PL" sz="2800" dirty="0"/>
              <a:t>2. Listę pobieraną przez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Synchronized</a:t>
            </a:r>
            <a:r>
              <a:rPr lang="pl-PL" sz="2800" dirty="0"/>
              <a:t> możemy przebiec pętlą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pl-PL" sz="2800" dirty="0"/>
              <a:t> bez użycia </a:t>
            </a:r>
            <a:r>
              <a:rPr lang="pl-PL" sz="2800" dirty="0" err="1"/>
              <a:t>iteratora</a:t>
            </a:r>
            <a:r>
              <a:rPr lang="pl-PL" sz="2800" dirty="0"/>
              <a:t> </a:t>
            </a:r>
            <a:r>
              <a:rPr lang="pl-PL" sz="2800" dirty="0">
                <a:sym typeface="Symbol"/>
              </a:rPr>
              <a:t></a:t>
            </a:r>
            <a:r>
              <a:rPr lang="pl-PL" sz="2800" dirty="0"/>
              <a:t> nieaktualna</a:t>
            </a:r>
            <a:br>
              <a:rPr lang="pl-PL" sz="2800" dirty="0"/>
            </a:br>
            <a:r>
              <a:rPr lang="pl-PL" sz="2800" dirty="0"/>
              <a:t>3. Polecenia lock równocześnie w miejscu użycia </a:t>
            </a:r>
            <a:r>
              <a:rPr lang="pl-PL" sz="2800" dirty="0" err="1"/>
              <a:t>iteratora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dirty="0"/>
              <a:t>i metodzie pozwalającej na modyfikacje </a:t>
            </a:r>
            <a:r>
              <a:rPr lang="pl-PL" sz="2800" dirty="0">
                <a:sym typeface="Symbol"/>
              </a:rPr>
              <a:t></a:t>
            </a:r>
            <a:r>
              <a:rPr lang="pl-PL" sz="2800" dirty="0"/>
              <a:t> wolne</a:t>
            </a:r>
            <a:br>
              <a:rPr lang="pl-PL" sz="2800" dirty="0"/>
            </a:br>
            <a:r>
              <a:rPr lang="pl-PL" sz="2800" dirty="0"/>
              <a:t>4. Tworzenie płytkiej kopii kolekcji i iteracja po niej (por. 2)</a:t>
            </a:r>
          </a:p>
        </p:txBody>
      </p:sp>
    </p:spTree>
    <p:extLst>
      <p:ext uri="{BB962C8B-B14F-4D97-AF65-F5344CB8AC3E}">
        <p14:creationId xmlns:p14="http://schemas.microsoft.com/office/powerpoint/2010/main" val="1957455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Wzorce konstrukcyjne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Wzorce pozwalające oddzielić proces tworzenia instancji obiektów od jego definicji:</a:t>
            </a:r>
          </a:p>
          <a:p>
            <a:r>
              <a:rPr lang="pl-PL" dirty="0"/>
              <a:t>Budowniczy (</a:t>
            </a:r>
            <a:r>
              <a:rPr lang="pl-PL" i="1" dirty="0"/>
              <a:t>Builder</a:t>
            </a:r>
            <a:r>
              <a:rPr lang="pl-PL" dirty="0"/>
              <a:t>)</a:t>
            </a:r>
          </a:p>
          <a:p>
            <a:r>
              <a:rPr lang="pl-PL" dirty="0">
                <a:solidFill>
                  <a:schemeClr val="tx2"/>
                </a:solidFill>
              </a:rPr>
              <a:t>Fabryka abstrakcyjna</a:t>
            </a:r>
            <a:r>
              <a:rPr lang="pl-PL" dirty="0"/>
              <a:t> (</a:t>
            </a:r>
            <a:r>
              <a:rPr lang="pl-PL" i="1" dirty="0" err="1"/>
              <a:t>Abstract</a:t>
            </a:r>
            <a:r>
              <a:rPr lang="pl-PL" i="1" dirty="0"/>
              <a:t> </a:t>
            </a:r>
            <a:r>
              <a:rPr lang="pl-PL" i="1" dirty="0" err="1"/>
              <a:t>Factory</a:t>
            </a:r>
            <a:r>
              <a:rPr lang="pl-PL" dirty="0"/>
              <a:t>)</a:t>
            </a:r>
          </a:p>
          <a:p>
            <a:r>
              <a:rPr lang="pl-PL" dirty="0"/>
              <a:t>Metoda wytwórcza (</a:t>
            </a:r>
            <a:r>
              <a:rPr lang="pl-PL" i="1" dirty="0" err="1"/>
              <a:t>Factory</a:t>
            </a:r>
            <a:r>
              <a:rPr lang="pl-PL" i="1" dirty="0"/>
              <a:t> Method</a:t>
            </a:r>
            <a:r>
              <a:rPr lang="pl-PL" dirty="0"/>
              <a:t>)</a:t>
            </a:r>
          </a:p>
          <a:p>
            <a:r>
              <a:rPr lang="pl-PL" dirty="0"/>
              <a:t>Prototyp (</a:t>
            </a:r>
            <a:r>
              <a:rPr lang="pl-PL" i="1" dirty="0" err="1"/>
              <a:t>Prototype</a:t>
            </a:r>
            <a:r>
              <a:rPr lang="pl-PL" dirty="0"/>
              <a:t>)</a:t>
            </a:r>
          </a:p>
          <a:p>
            <a:r>
              <a:rPr lang="pl-PL" dirty="0">
                <a:solidFill>
                  <a:schemeClr val="tx2"/>
                </a:solidFill>
              </a:rPr>
              <a:t>Singleton (</a:t>
            </a:r>
            <a:r>
              <a:rPr lang="pl-PL" i="1" dirty="0">
                <a:solidFill>
                  <a:schemeClr val="tx2"/>
                </a:solidFill>
              </a:rPr>
              <a:t>Singleton</a:t>
            </a:r>
            <a:r>
              <a:rPr lang="pl-PL" dirty="0">
                <a:solidFill>
                  <a:schemeClr val="tx2"/>
                </a:solidFill>
              </a:rPr>
              <a:t>)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3979C85-F0BD-49BC-9E0B-F49052366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5013176"/>
            <a:ext cx="681608" cy="68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6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Iterator</a:t>
            </a:r>
            <a:r>
              <a:rPr lang="pl-PL" dirty="0"/>
              <a:t> (</a:t>
            </a:r>
            <a:r>
              <a:rPr lang="pl-PL" i="1" dirty="0" err="1"/>
              <a:t>Iterator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651304" cy="4853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 err="1"/>
              <a:t>Iterator</a:t>
            </a:r>
            <a:r>
              <a:rPr lang="pl-PL" sz="2800" b="1" dirty="0"/>
              <a:t> dla kompozytu:</a:t>
            </a:r>
          </a:p>
          <a:p>
            <a:pPr marL="0" indent="0">
              <a:buNone/>
            </a:pPr>
            <a:r>
              <a:rPr lang="pl-PL" sz="2800"/>
              <a:t>4</a:t>
            </a:r>
            <a:r>
              <a:rPr lang="pl-PL" sz="2800" dirty="0"/>
              <a:t>. Tworzenie płytkiej kopii kolekcji i iteracja po niej (por. 2)</a:t>
            </a:r>
          </a:p>
        </p:txBody>
      </p:sp>
    </p:spTree>
    <p:extLst>
      <p:ext uri="{BB962C8B-B14F-4D97-AF65-F5344CB8AC3E}">
        <p14:creationId xmlns:p14="http://schemas.microsoft.com/office/powerpoint/2010/main" val="10532971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Iterator</a:t>
            </a:r>
            <a:r>
              <a:rPr lang="pl-PL" dirty="0"/>
              <a:t> (</a:t>
            </a:r>
            <a:r>
              <a:rPr lang="pl-PL" i="1" dirty="0" err="1"/>
              <a:t>Iterator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651304" cy="4061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/>
              <a:t>Zadania domowe: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dirty="0"/>
              <a:t>1</a:t>
            </a:r>
            <a:r>
              <a:rPr lang="pl-PL" sz="2800" dirty="0">
                <a:latin typeface="Calibri" panose="020F0502020204030204" pitchFamily="34" charset="0"/>
                <a:cs typeface="Courier New" panose="02070309020205020404" pitchFamily="49" charset="0"/>
              </a:rPr>
              <a:t>. Niech klasa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Kierownik</a:t>
            </a:r>
            <a:r>
              <a:rPr lang="pl-PL" sz="2800" dirty="0">
                <a:latin typeface="Calibri" panose="020F0502020204030204" pitchFamily="34" charset="0"/>
                <a:cs typeface="Courier New" panose="02070309020205020404" pitchFamily="49" charset="0"/>
              </a:rPr>
              <a:t> (wzorzec kompozyt) </a:t>
            </a:r>
            <a:br>
              <a:rPr lang="pl-PL" sz="2800" dirty="0">
                <a:latin typeface="Calibri" panose="020F0502020204030204" pitchFamily="34" charset="0"/>
                <a:cs typeface="Courier New" panose="02070309020205020404" pitchFamily="49" charset="0"/>
              </a:rPr>
            </a:br>
            <a:r>
              <a:rPr lang="pl-PL" sz="2800" dirty="0">
                <a:latin typeface="Calibri" panose="020F0502020204030204" pitchFamily="34" charset="0"/>
                <a:cs typeface="Courier New" panose="02070309020205020404" pitchFamily="49" charset="0"/>
              </a:rPr>
              <a:t>     implementuje </a:t>
            </a:r>
            <a:r>
              <a:rPr lang="pl-PL" sz="2800" dirty="0" err="1">
                <a:latin typeface="Calibri" panose="020F0502020204030204" pitchFamily="34" charset="0"/>
                <a:cs typeface="Courier New" panose="02070309020205020404" pitchFamily="49" charset="0"/>
              </a:rPr>
              <a:t>int</a:t>
            </a:r>
            <a:r>
              <a:rPr lang="pl-PL" sz="2800" dirty="0">
                <a:latin typeface="Calibri" panose="020F0502020204030204" pitchFamily="34" charset="0"/>
                <a:cs typeface="Courier New" panose="02070309020205020404" pitchFamily="49" charset="0"/>
              </a:rPr>
              <a:t>.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IEnumerable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IPracownik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pl-PL" sz="2800" dirty="0"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br>
              <a:rPr lang="pl-PL" sz="2800" dirty="0">
                <a:latin typeface="Calibri" panose="020F0502020204030204" pitchFamily="34" charset="0"/>
                <a:cs typeface="Courier New" panose="02070309020205020404" pitchFamily="49" charset="0"/>
              </a:rPr>
            </a:br>
            <a:r>
              <a:rPr lang="pl-PL" sz="2800" dirty="0">
                <a:latin typeface="Calibri" panose="020F0502020204030204" pitchFamily="34" charset="0"/>
                <a:cs typeface="Courier New" panose="02070309020205020404" pitchFamily="49" charset="0"/>
              </a:rPr>
              <a:t>     pozwalający na iterowanie po podwładnych.</a:t>
            </a:r>
            <a:br>
              <a:rPr lang="pl-PL" sz="2800" dirty="0">
                <a:latin typeface="Calibri" panose="020F0502020204030204" pitchFamily="34" charset="0"/>
                <a:cs typeface="Courier New" panose="02070309020205020404" pitchFamily="49" charset="0"/>
              </a:rPr>
            </a:br>
            <a:r>
              <a:rPr lang="pl-PL" sz="2800" dirty="0">
                <a:latin typeface="Calibri" panose="020F0502020204030204" pitchFamily="34" charset="0"/>
                <a:cs typeface="Courier New" panose="02070309020205020404" pitchFamily="49" charset="0"/>
              </a:rPr>
              <a:t>     Uwzględnij możliwość obecności cykli.</a:t>
            </a:r>
          </a:p>
          <a:p>
            <a:pPr marL="0" indent="0">
              <a:buNone/>
            </a:pPr>
            <a:r>
              <a:rPr lang="pl-PL" sz="2800" dirty="0"/>
              <a:t>2. Dla stosu z przykładu ilustrującego wzorzec </a:t>
            </a:r>
            <a:r>
              <a:rPr lang="pl-PL" sz="2800" i="1" dirty="0" err="1"/>
              <a:t>iterator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dirty="0"/>
              <a:t>     przygotować dwa alternatywne </a:t>
            </a:r>
            <a:r>
              <a:rPr lang="pl-PL" sz="2800" dirty="0" err="1"/>
              <a:t>iteratory</a:t>
            </a:r>
            <a:r>
              <a:rPr lang="pl-PL" sz="2800" dirty="0"/>
              <a:t>:</a:t>
            </a:r>
          </a:p>
          <a:p>
            <a:pPr marL="0" indent="0">
              <a:buNone/>
            </a:pPr>
            <a:r>
              <a:rPr lang="pl-PL" sz="2800" dirty="0"/>
              <a:t>    - przeskakujący co dwa elementy,</a:t>
            </a:r>
          </a:p>
          <a:p>
            <a:pPr marL="0" indent="0">
              <a:buNone/>
            </a:pPr>
            <a:r>
              <a:rPr lang="pl-PL" sz="2800" dirty="0"/>
              <a:t>    - iterujący od końca tablicy.</a:t>
            </a:r>
          </a:p>
        </p:txBody>
      </p:sp>
    </p:spTree>
    <p:extLst>
      <p:ext uri="{BB962C8B-B14F-4D97-AF65-F5344CB8AC3E}">
        <p14:creationId xmlns:p14="http://schemas.microsoft.com/office/powerpoint/2010/main" val="31167977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Metoda szablonowa</a:t>
            </a:r>
            <a:br>
              <a:rPr lang="pl-PL" dirty="0"/>
            </a:br>
            <a:r>
              <a:rPr lang="pl-PL" dirty="0"/>
              <a:t>(</a:t>
            </a:r>
            <a:r>
              <a:rPr lang="pl-PL" i="1" dirty="0" err="1"/>
              <a:t>Template</a:t>
            </a:r>
            <a:r>
              <a:rPr lang="pl-PL" i="1" dirty="0"/>
              <a:t> Method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819771"/>
            <a:ext cx="8651304" cy="22608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/>
              <a:t>Cel: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400" dirty="0"/>
              <a:t>Implementacja rodziny algorytmów różniących się szczegółami </a:t>
            </a:r>
            <a:br>
              <a:rPr lang="pl-PL" sz="2400" dirty="0"/>
            </a:br>
            <a:r>
              <a:rPr lang="pl-PL" sz="2400" dirty="0"/>
              <a:t>(np. przygotowywanie pizzy: ciasto -&gt; dodatki -&gt; pieczenie). </a:t>
            </a:r>
            <a:br>
              <a:rPr lang="pl-PL" sz="2400" dirty="0"/>
            </a:br>
            <a:r>
              <a:rPr lang="pl-PL" sz="2400" dirty="0"/>
              <a:t>Kontrola procesu pozostaje w klasie abstrakcyjnej.</a:t>
            </a:r>
            <a:br>
              <a:rPr lang="pl-PL" sz="2400" dirty="0"/>
            </a:br>
            <a:r>
              <a:rPr lang="pl-PL" sz="2400" dirty="0"/>
              <a:t>Podstawowa technika polimorfizmu z powtórnym użyciem kodu.</a:t>
            </a:r>
            <a:endParaRPr lang="pl-PL" sz="2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337557" y="6093296"/>
            <a:ext cx="43636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http://pl.wikipedia.org/</a:t>
            </a:r>
            <a:r>
              <a:rPr lang="pl-PL" sz="1100" dirty="0" err="1"/>
              <a:t>wiki</a:t>
            </a:r>
            <a:r>
              <a:rPr lang="pl-PL" sz="1100" dirty="0"/>
              <a:t>/</a:t>
            </a:r>
            <a:r>
              <a:rPr lang="pl-PL" sz="1100" dirty="0" err="1"/>
              <a:t>Metoda_szablonowa</a:t>
            </a:r>
            <a:r>
              <a:rPr lang="pl-PL" sz="1100" dirty="0"/>
              <a:t>_(</a:t>
            </a:r>
            <a:r>
              <a:rPr lang="pl-PL" sz="1100" dirty="0" err="1"/>
              <a:t>wzorzec_projektowy</a:t>
            </a:r>
            <a:r>
              <a:rPr lang="pl-PL" sz="1100" dirty="0"/>
              <a:t>)</a:t>
            </a:r>
          </a:p>
        </p:txBody>
      </p:sp>
      <p:pic>
        <p:nvPicPr>
          <p:cNvPr id="1028" name="Picture 4" descr="http://upload.wikimedia.org/wikipedia/commons/thumb/2/2a/Template_Method_UML_class_diagram.svg/335px-Template_Method_UML_class_diagram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81128"/>
            <a:ext cx="378042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5873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Metoda szablonowa</a:t>
            </a:r>
            <a:br>
              <a:rPr lang="pl-PL" dirty="0"/>
            </a:br>
            <a:r>
              <a:rPr lang="pl-PL" dirty="0"/>
              <a:t>(</a:t>
            </a:r>
            <a:r>
              <a:rPr lang="pl-PL" i="1" dirty="0" err="1"/>
              <a:t>Template</a:t>
            </a:r>
            <a:r>
              <a:rPr lang="pl-PL" i="1" dirty="0"/>
              <a:t> Method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819771"/>
            <a:ext cx="8651304" cy="529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/>
              <a:t>Przygotowywanie pizzy – dwa przykładowe przepisy:</a:t>
            </a:r>
            <a:r>
              <a:rPr lang="pl-PL" sz="28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800" dirty="0"/>
              <a:t>(na podstawie referatu Łukasza </a:t>
            </a:r>
            <a:r>
              <a:rPr lang="pl-PL" sz="1800" dirty="0" err="1"/>
              <a:t>Kiełczykowskiego</a:t>
            </a:r>
            <a:r>
              <a:rPr lang="pl-PL" sz="1800" dirty="0"/>
              <a:t>)</a:t>
            </a:r>
            <a:endParaRPr lang="pl-PL" sz="16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00921" y="2924944"/>
            <a:ext cx="30264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Margherita</a:t>
            </a:r>
          </a:p>
          <a:p>
            <a:r>
              <a:rPr lang="pl-PL" dirty="0"/>
              <a:t>1. Przygotuj cienkie ciasto.</a:t>
            </a:r>
          </a:p>
          <a:p>
            <a:r>
              <a:rPr lang="pl-PL" dirty="0"/>
              <a:t>2. Dodaj sos pomidorowy.</a:t>
            </a:r>
          </a:p>
          <a:p>
            <a:r>
              <a:rPr lang="pl-PL" dirty="0"/>
              <a:t>3. Dodaj </a:t>
            </a:r>
            <a:r>
              <a:rPr lang="pl-PL" dirty="0" err="1"/>
              <a:t>mozzarelle</a:t>
            </a:r>
            <a:r>
              <a:rPr lang="pl-PL" dirty="0"/>
              <a:t>.</a:t>
            </a:r>
          </a:p>
          <a:p>
            <a:r>
              <a:rPr lang="pl-PL" dirty="0"/>
              <a:t>4. Dodaj bazylię i trochę oliwy.</a:t>
            </a:r>
          </a:p>
          <a:p>
            <a:r>
              <a:rPr lang="pl-PL" dirty="0"/>
              <a:t>5. Piecz przez 15 minut.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439201" y="2924944"/>
            <a:ext cx="29518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Sycylijska</a:t>
            </a:r>
          </a:p>
          <a:p>
            <a:r>
              <a:rPr lang="pl-PL" dirty="0"/>
              <a:t>1. Przygotuj grube ciasto.</a:t>
            </a:r>
          </a:p>
          <a:p>
            <a:r>
              <a:rPr lang="pl-PL" dirty="0"/>
              <a:t>2. Dodaj ostry sos.</a:t>
            </a:r>
          </a:p>
          <a:p>
            <a:r>
              <a:rPr lang="pl-PL" dirty="0"/>
              <a:t>3. Dodaj oliwki i kapary.</a:t>
            </a:r>
          </a:p>
          <a:p>
            <a:r>
              <a:rPr lang="pl-PL" dirty="0"/>
              <a:t>4. Dodaj mieszankę przypraw.</a:t>
            </a:r>
          </a:p>
          <a:p>
            <a:r>
              <a:rPr lang="pl-PL" dirty="0"/>
              <a:t>5. Piecz przez 20 minut.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543435" y="2940589"/>
            <a:ext cx="20315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Abstrakcja</a:t>
            </a:r>
          </a:p>
          <a:p>
            <a:r>
              <a:rPr lang="pl-PL" dirty="0"/>
              <a:t>1. Przygotuj ciasto.</a:t>
            </a:r>
          </a:p>
          <a:p>
            <a:r>
              <a:rPr lang="pl-PL" dirty="0"/>
              <a:t>2. Dodaj sos.</a:t>
            </a:r>
          </a:p>
          <a:p>
            <a:r>
              <a:rPr lang="pl-PL" dirty="0"/>
              <a:t>3. Połóż dodatki</a:t>
            </a:r>
          </a:p>
          <a:p>
            <a:r>
              <a:rPr lang="pl-PL" dirty="0"/>
              <a:t>4. Dodaj przyprawy.</a:t>
            </a:r>
          </a:p>
          <a:p>
            <a:r>
              <a:rPr lang="pl-PL" dirty="0"/>
              <a:t>5. Piecz</a:t>
            </a:r>
          </a:p>
        </p:txBody>
      </p:sp>
    </p:spTree>
    <p:extLst>
      <p:ext uri="{BB962C8B-B14F-4D97-AF65-F5344CB8AC3E}">
        <p14:creationId xmlns:p14="http://schemas.microsoft.com/office/powerpoint/2010/main" val="27853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Metoda szablonowa</a:t>
            </a:r>
            <a:br>
              <a:rPr lang="pl-PL" dirty="0"/>
            </a:br>
            <a:r>
              <a:rPr lang="pl-PL" dirty="0"/>
              <a:t>(</a:t>
            </a:r>
            <a:r>
              <a:rPr lang="pl-PL" i="1" dirty="0" err="1"/>
              <a:t>Template</a:t>
            </a:r>
            <a:r>
              <a:rPr lang="pl-PL" i="1" dirty="0"/>
              <a:t> Method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819770"/>
            <a:ext cx="8651304" cy="46335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/>
              <a:t>Uwagi:</a:t>
            </a:r>
            <a:r>
              <a:rPr lang="pl-PL" sz="2800" dirty="0"/>
              <a:t> </a:t>
            </a:r>
          </a:p>
          <a:p>
            <a:r>
              <a:rPr lang="pl-PL" sz="2400" dirty="0"/>
              <a:t>Ciekawe źródło: </a:t>
            </a:r>
            <a:r>
              <a:rPr lang="pl-PL" sz="2400" i="1" dirty="0"/>
              <a:t>http://www.objectmentor.com/resources/ </a:t>
            </a:r>
            <a:r>
              <a:rPr lang="pl-PL" sz="2400" i="1" dirty="0" err="1"/>
              <a:t>articles</a:t>
            </a:r>
            <a:r>
              <a:rPr lang="pl-PL" sz="2400" i="1" dirty="0"/>
              <a:t>/</a:t>
            </a:r>
            <a:r>
              <a:rPr lang="pl-PL" sz="2400" i="1" dirty="0" err="1"/>
              <a:t>inheritanceVsDelegation</a:t>
            </a:r>
            <a:endParaRPr lang="pl-PL" sz="2400" i="1" dirty="0"/>
          </a:p>
          <a:p>
            <a:r>
              <a:rPr lang="pl-PL" sz="2400" dirty="0"/>
              <a:t>Czasem można i opłaca się implementację Strategii (podobne algorytmy zaimplementowane w osobnych klasach ze wspólnym interfejsem) zastąpić implementacją opartą na Metodzie Szablonowej. W ten sposób unikamy powielania kodu (DRY).</a:t>
            </a:r>
          </a:p>
          <a:p>
            <a:r>
              <a:rPr lang="pl-PL" sz="2400" dirty="0"/>
              <a:t>Metody szablonowej zwykle nie można wywołać z konstruktora klasy – zawiera odwołania do metod czysto wirtualnych (chyba, że zadbamy o domyślne implementacje wszystkich metod)</a:t>
            </a:r>
          </a:p>
        </p:txBody>
      </p:sp>
    </p:spTree>
    <p:extLst>
      <p:ext uri="{BB962C8B-B14F-4D97-AF65-F5344CB8AC3E}">
        <p14:creationId xmlns:p14="http://schemas.microsoft.com/office/powerpoint/2010/main" val="23463971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Metoda szablonowa</a:t>
            </a:r>
            <a:br>
              <a:rPr lang="pl-PL" dirty="0"/>
            </a:br>
            <a:r>
              <a:rPr lang="pl-PL" dirty="0"/>
              <a:t>(</a:t>
            </a:r>
            <a:r>
              <a:rPr lang="pl-PL" i="1" dirty="0" err="1"/>
              <a:t>Template</a:t>
            </a:r>
            <a:r>
              <a:rPr lang="pl-PL" i="1" dirty="0"/>
              <a:t> Method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Autofit/>
          </a:bodyPr>
          <a:lstStyle/>
          <a:p>
            <a:endParaRPr lang="pl-PL" sz="1200" b="1" dirty="0">
              <a:cs typeface="Times New Roman" panose="02020603050405020304" pitchFamily="18" charset="0"/>
            </a:endParaRPr>
          </a:p>
          <a:p>
            <a:endParaRPr lang="pl-PL" sz="1200" b="1" dirty="0">
              <a:cs typeface="Times New Roman" panose="02020603050405020304" pitchFamily="18" charset="0"/>
            </a:endParaRPr>
          </a:p>
          <a:p>
            <a:endParaRPr lang="pl-PL" sz="1200" b="1" dirty="0">
              <a:cs typeface="Times New Roman" panose="02020603050405020304" pitchFamily="18" charset="0"/>
            </a:endParaRPr>
          </a:p>
          <a:p>
            <a:endParaRPr lang="pl-PL" sz="1200" b="1" dirty="0">
              <a:cs typeface="Times New Roman" panose="02020603050405020304" pitchFamily="18" charset="0"/>
            </a:endParaRPr>
          </a:p>
          <a:p>
            <a:endParaRPr lang="pl-PL" sz="1200" b="1" dirty="0">
              <a:cs typeface="Times New Roman" panose="02020603050405020304" pitchFamily="18" charset="0"/>
            </a:endParaRPr>
          </a:p>
          <a:p>
            <a:endParaRPr lang="pl-PL" sz="1200" b="1" dirty="0">
              <a:cs typeface="Times New Roman" panose="02020603050405020304" pitchFamily="18" charset="0"/>
            </a:endParaRPr>
          </a:p>
          <a:p>
            <a:endParaRPr lang="pl-PL" sz="1200" b="1" dirty="0">
              <a:cs typeface="Times New Roman" panose="02020603050405020304" pitchFamily="18" charset="0"/>
            </a:endParaRPr>
          </a:p>
          <a:p>
            <a:endParaRPr lang="pl-PL" sz="1200" b="1" dirty="0">
              <a:cs typeface="Times New Roman" panose="02020603050405020304" pitchFamily="18" charset="0"/>
            </a:endParaRPr>
          </a:p>
          <a:p>
            <a:endParaRPr lang="pl-PL" sz="1200" b="1" dirty="0">
              <a:cs typeface="Times New Roman" panose="02020603050405020304" pitchFamily="18" charset="0"/>
            </a:endParaRPr>
          </a:p>
          <a:p>
            <a:endParaRPr lang="pl-PL" sz="1200" b="1" dirty="0">
              <a:cs typeface="Times New Roman" panose="02020603050405020304" pitchFamily="18" charset="0"/>
            </a:endParaRPr>
          </a:p>
          <a:p>
            <a:endParaRPr lang="pl-PL" sz="1200" b="1" dirty="0">
              <a:cs typeface="Times New Roman" panose="02020603050405020304" pitchFamily="18" charset="0"/>
            </a:endParaRPr>
          </a:p>
          <a:p>
            <a:endParaRPr lang="pl-PL" sz="1200" b="1" dirty="0">
              <a:cs typeface="Times New Roman" panose="02020603050405020304" pitchFamily="18" charset="0"/>
            </a:endParaRPr>
          </a:p>
          <a:p>
            <a:endParaRPr lang="pl-PL" sz="1200" b="1" dirty="0">
              <a:cs typeface="Times New Roman" panose="02020603050405020304" pitchFamily="18" charset="0"/>
            </a:endParaRPr>
          </a:p>
          <a:p>
            <a:r>
              <a:rPr lang="pl-PL" sz="2800" b="1" dirty="0">
                <a:cs typeface="Times New Roman" panose="02020603050405020304" pitchFamily="18" charset="0"/>
              </a:rPr>
              <a:t>Nazwy używane w kontekście tego wzorca</a:t>
            </a:r>
            <a:r>
              <a:rPr lang="pl-PL" sz="2800" dirty="0">
                <a:cs typeface="Times New Roman" panose="02020603050405020304" pitchFamily="18" charset="0"/>
              </a:rPr>
              <a:t>: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Pizza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AbstractClass</a:t>
            </a:r>
            <a:r>
              <a:rPr lang="pl-PL" sz="2800" dirty="0">
                <a:cs typeface="Times New Roman" panose="02020603050405020304" pitchFamily="18" charset="0"/>
              </a:rPr>
              <a:t>, zawiera metodę szablonową</a:t>
            </a:r>
            <a:br>
              <a:rPr lang="pl-PL" sz="2800" i="1" dirty="0">
                <a:cs typeface="Times New Roman" panose="02020603050405020304" pitchFamily="18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Margherita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Sycylijska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ConcreteClass</a:t>
            </a:r>
            <a:br>
              <a:rPr lang="pl-PL" sz="2800" i="1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sz="2800" i="1" dirty="0">
                <a:cs typeface="Times New Roman" panose="02020603050405020304" pitchFamily="18" charset="0"/>
              </a:rPr>
              <a:t> – Client</a:t>
            </a:r>
          </a:p>
          <a:p>
            <a:endParaRPr lang="pl-PL" sz="2800" i="1" dirty="0">
              <a:cs typeface="Times New Roman" panose="02020603050405020304" pitchFamily="18" charset="0"/>
            </a:endParaRPr>
          </a:p>
          <a:p>
            <a:endParaRPr lang="pl-PL" sz="2800" i="1" dirty="0">
              <a:latin typeface="+mj-lt"/>
              <a:cs typeface="Times New Roman" panose="02020603050405020304" pitchFamily="18" charset="0"/>
            </a:endParaRPr>
          </a:p>
          <a:p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5050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Observer sch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93008"/>
            <a:ext cx="4968552" cy="282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Obserwator (</a:t>
            </a:r>
            <a:r>
              <a:rPr lang="pl-PL" i="1" dirty="0" err="1"/>
              <a:t>Observer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17997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/>
              <a:t>Cel:</a:t>
            </a:r>
            <a:br>
              <a:rPr lang="pl-PL" sz="2800" dirty="0"/>
            </a:br>
            <a:r>
              <a:rPr lang="pl-PL" sz="2800" dirty="0"/>
              <a:t>Rozluźnienie wiązania między zależnymi od siebie klasami (dwiema lub wieloma) przez zastąpienie bezpośrednich </a:t>
            </a:r>
            <a:r>
              <a:rPr lang="pl-PL" sz="2800" dirty="0" err="1"/>
              <a:t>odwołań</a:t>
            </a:r>
            <a:r>
              <a:rPr lang="pl-PL" sz="2800" dirty="0"/>
              <a:t> relacją </a:t>
            </a:r>
            <a:r>
              <a:rPr lang="pl-PL" sz="2800" b="1" dirty="0"/>
              <a:t>publikuj-subskrybuj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092756" y="6456060"/>
            <a:ext cx="32431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https://sourcemaking.com/design_patterns/observer</a:t>
            </a:r>
          </a:p>
        </p:txBody>
      </p:sp>
    </p:spTree>
    <p:extLst>
      <p:ext uri="{BB962C8B-B14F-4D97-AF65-F5344CB8AC3E}">
        <p14:creationId xmlns:p14="http://schemas.microsoft.com/office/powerpoint/2010/main" val="36942217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Obserwator (</a:t>
            </a:r>
            <a:r>
              <a:rPr lang="pl-PL" i="1" dirty="0" err="1"/>
              <a:t>Observer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997152"/>
          </a:xfrm>
        </p:spPr>
        <p:txBody>
          <a:bodyPr>
            <a:noAutofit/>
          </a:bodyPr>
          <a:lstStyle/>
          <a:p>
            <a:r>
              <a:rPr lang="pl-PL" sz="2800" b="1" dirty="0">
                <a:cs typeface="Times New Roman" panose="02020603050405020304" pitchFamily="18" charset="0"/>
              </a:rPr>
              <a:t>Typowy przykład:</a:t>
            </a:r>
            <a:br>
              <a:rPr lang="pl-PL" sz="2800" b="1" dirty="0">
                <a:cs typeface="Times New Roman" panose="02020603050405020304" pitchFamily="18" charset="0"/>
              </a:rPr>
            </a:br>
            <a:r>
              <a:rPr lang="pl-PL" sz="2800" dirty="0">
                <a:cs typeface="Times New Roman" panose="02020603050405020304" pitchFamily="18" charset="0"/>
              </a:rPr>
              <a:t>model widoku i reagujące na zmiany jego stanu widoki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cs typeface="Times New Roman" panose="02020603050405020304" pitchFamily="18" charset="0"/>
              </a:rPr>
              <a:t>(wzorzec obecny w </a:t>
            </a:r>
            <a:r>
              <a:rPr lang="pl-PL" sz="2800" b="1" dirty="0">
                <a:cs typeface="Times New Roman" panose="02020603050405020304" pitchFamily="18" charset="0"/>
              </a:rPr>
              <a:t>MVC</a:t>
            </a:r>
            <a:r>
              <a:rPr lang="pl-PL" sz="2800" dirty="0">
                <a:cs typeface="Times New Roman" panose="02020603050405020304" pitchFamily="18" charset="0"/>
              </a:rPr>
              <a:t>, </a:t>
            </a:r>
            <a:r>
              <a:rPr lang="pl-PL" sz="2800" b="1" dirty="0">
                <a:cs typeface="Times New Roman" panose="02020603050405020304" pitchFamily="18" charset="0"/>
              </a:rPr>
              <a:t>MVVM</a:t>
            </a:r>
            <a:r>
              <a:rPr lang="pl-PL" sz="2800" dirty="0">
                <a:cs typeface="Times New Roman" panose="02020603050405020304" pitchFamily="18" charset="0"/>
              </a:rPr>
              <a:t> i innych z tej rodziny)</a:t>
            </a:r>
            <a:br>
              <a:rPr lang="pl-PL" sz="2800" dirty="0">
                <a:cs typeface="Times New Roman" panose="02020603050405020304" pitchFamily="18" charset="0"/>
              </a:rPr>
            </a:br>
            <a:br>
              <a:rPr lang="pl-PL" sz="1100" dirty="0">
                <a:cs typeface="Times New Roman" panose="02020603050405020304" pitchFamily="18" charset="0"/>
              </a:rPr>
            </a:br>
            <a:r>
              <a:rPr lang="pl-PL" sz="2800" dirty="0">
                <a:cs typeface="Times New Roman" panose="02020603050405020304" pitchFamily="18" charset="0"/>
              </a:rPr>
              <a:t>Porównaj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INotifyPropertyChanged</a:t>
            </a:r>
            <a:r>
              <a:rPr lang="pl-PL" sz="2800" dirty="0">
                <a:cs typeface="Times New Roman" panose="02020603050405020304" pitchFamily="18" charset="0"/>
              </a:rPr>
              <a:t> 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cs typeface="Times New Roman" panose="02020603050405020304" pitchFamily="18" charset="0"/>
              </a:rPr>
              <a:t>i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INotifyCollectionChanged</a:t>
            </a:r>
            <a:r>
              <a:rPr lang="pl-PL" sz="2800" dirty="0">
                <a:cs typeface="Times New Roman" panose="02020603050405020304" pitchFamily="18" charset="0"/>
              </a:rPr>
              <a:t> 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cs typeface="Times New Roman" panose="02020603050405020304" pitchFamily="18" charset="0"/>
              </a:rPr>
              <a:t>z platformy .NET (WPF) i platformy </a:t>
            </a:r>
            <a:r>
              <a:rPr lang="pl-PL" sz="2800" dirty="0" err="1">
                <a:cs typeface="Times New Roman" panose="02020603050405020304" pitchFamily="18" charset="0"/>
              </a:rPr>
              <a:t>WinRT</a:t>
            </a:r>
            <a:endParaRPr lang="pl-PL" sz="2800" b="1" dirty="0">
              <a:cs typeface="Times New Roman" panose="02020603050405020304" pitchFamily="18" charset="0"/>
            </a:endParaRPr>
          </a:p>
          <a:p>
            <a:endParaRPr lang="pl-PL" sz="600" b="1" dirty="0">
              <a:cs typeface="Times New Roman" panose="02020603050405020304" pitchFamily="18" charset="0"/>
            </a:endParaRPr>
          </a:p>
          <a:p>
            <a:r>
              <a:rPr lang="pl-PL" sz="2800" b="1" dirty="0">
                <a:cs typeface="Times New Roman" panose="02020603050405020304" pitchFamily="18" charset="0"/>
              </a:rPr>
              <a:t>Nazwy używane w kontekście tego wzorca</a:t>
            </a:r>
            <a:r>
              <a:rPr lang="pl-PL" sz="2800" dirty="0">
                <a:cs typeface="Times New Roman" panose="02020603050405020304" pitchFamily="18" charset="0"/>
              </a:rPr>
              <a:t>: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Model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Subject</a:t>
            </a:r>
            <a:r>
              <a:rPr lang="pl-PL" sz="2800" dirty="0">
                <a:cs typeface="Times New Roman" panose="02020603050405020304" pitchFamily="18" charset="0"/>
              </a:rPr>
              <a:t>, interfejs podmiotu lub sam podmiot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Model1</a:t>
            </a:r>
            <a:r>
              <a:rPr lang="pl-PL" sz="2800" dirty="0">
                <a:cs typeface="Times New Roman" panose="02020603050405020304" pitchFamily="18" charset="0"/>
              </a:rPr>
              <a:t>,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Model2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ConcreteSubject</a:t>
            </a:r>
            <a:r>
              <a:rPr lang="pl-PL" sz="2800" dirty="0">
                <a:cs typeface="Times New Roman" panose="02020603050405020304" pitchFamily="18" charset="0"/>
              </a:rPr>
              <a:t> (niekonieczne)</a:t>
            </a:r>
            <a:br>
              <a:rPr lang="pl-PL" sz="2800" i="1" dirty="0">
                <a:cs typeface="Times New Roman" panose="02020603050405020304" pitchFamily="18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Widok</a:t>
            </a:r>
            <a:r>
              <a:rPr lang="pl-PL" sz="2800" i="1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Observer</a:t>
            </a:r>
            <a:r>
              <a:rPr lang="pl-PL" sz="2800" i="1" dirty="0">
                <a:cs typeface="Times New Roman" panose="02020603050405020304" pitchFamily="18" charset="0"/>
              </a:rPr>
              <a:t>, interfejs </a:t>
            </a:r>
            <a:r>
              <a:rPr lang="pl-PL" sz="2800" i="1" dirty="0" err="1">
                <a:cs typeface="Times New Roman" panose="02020603050405020304" pitchFamily="18" charset="0"/>
              </a:rPr>
              <a:t>obserw</a:t>
            </a:r>
            <a:r>
              <a:rPr lang="pl-PL" sz="2800" i="1" dirty="0">
                <a:cs typeface="Times New Roman" panose="02020603050405020304" pitchFamily="18" charset="0"/>
              </a:rPr>
              <a:t>. z met. Aktualizuj</a:t>
            </a:r>
            <a:br>
              <a:rPr lang="pl-PL" sz="2800" i="1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WidokTabela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WidokWykres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ConcreteObserver</a:t>
            </a:r>
            <a:endParaRPr lang="pl-PL" sz="2800" i="1" dirty="0">
              <a:cs typeface="Times New Roman" panose="02020603050405020304" pitchFamily="18" charset="0"/>
            </a:endParaRPr>
          </a:p>
          <a:p>
            <a:endParaRPr lang="pl-PL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6321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Obserwator (</a:t>
            </a:r>
            <a:r>
              <a:rPr lang="pl-PL" i="1" dirty="0" err="1"/>
              <a:t>Observer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997152"/>
          </a:xfrm>
        </p:spPr>
        <p:txBody>
          <a:bodyPr>
            <a:noAutofit/>
          </a:bodyPr>
          <a:lstStyle/>
          <a:p>
            <a:r>
              <a:rPr lang="pl-PL" sz="2800" b="1" dirty="0">
                <a:cs typeface="Times New Roman" panose="02020603050405020304" pitchFamily="18" charset="0"/>
              </a:rPr>
              <a:t>Zdarzenia jako implementacja wzorca obserwator:</a:t>
            </a:r>
            <a:br>
              <a:rPr lang="pl-PL" sz="2800" b="1" dirty="0">
                <a:cs typeface="Times New Roman" panose="02020603050405020304" pitchFamily="18" charset="0"/>
              </a:rPr>
            </a:br>
            <a:br>
              <a:rPr lang="pl-PL" sz="1400" b="1" dirty="0">
                <a:cs typeface="Times New Roman" panose="02020603050405020304" pitchFamily="18" charset="0"/>
              </a:rPr>
            </a:b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button.Click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EventHandler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o.metoda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pl-PL" sz="2800" dirty="0">
                <a:cs typeface="Times New Roman" panose="02020603050405020304" pitchFamily="18" charset="0"/>
              </a:rPr>
            </a:br>
            <a:br>
              <a:rPr lang="pl-PL" sz="2000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r>
              <a:rPr lang="pl-PL" sz="2800" dirty="0">
                <a:cs typeface="Times New Roman" panose="02020603050405020304" pitchFamily="18" charset="0"/>
              </a:rPr>
              <a:t> – instancja </a:t>
            </a:r>
            <a:r>
              <a:rPr lang="pl-PL" sz="2800" dirty="0" err="1">
                <a:cs typeface="Times New Roman" panose="02020603050405020304" pitchFamily="18" charset="0"/>
              </a:rPr>
              <a:t>obserwabli</a:t>
            </a:r>
            <a:r>
              <a:rPr lang="pl-PL" sz="2800" dirty="0">
                <a:cs typeface="Times New Roman" panose="02020603050405020304" pitchFamily="18" charset="0"/>
              </a:rPr>
              <a:t>, źródło danych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EventHandler</a:t>
            </a:r>
            <a:r>
              <a:rPr lang="pl-PL" sz="2800" dirty="0">
                <a:cs typeface="Times New Roman" panose="02020603050405020304" pitchFamily="18" charset="0"/>
              </a:rPr>
              <a:t> – delegacja, deklaracja typu metody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pl-PL" sz="2800" dirty="0">
                <a:cs typeface="Times New Roman" panose="02020603050405020304" pitchFamily="18" charset="0"/>
              </a:rPr>
              <a:t> – inny obiekt, nawet z innej </a:t>
            </a:r>
            <a:r>
              <a:rPr lang="pl-PL" sz="2800" b="1" dirty="0">
                <a:cs typeface="Times New Roman" panose="02020603050405020304" pitchFamily="18" charset="0"/>
              </a:rPr>
              <a:t>warstwy</a:t>
            </a:r>
            <a:r>
              <a:rPr lang="pl-PL" sz="2800" dirty="0">
                <a:cs typeface="Times New Roman" panose="02020603050405020304" pitchFamily="18" charset="0"/>
              </a:rPr>
              <a:t> systemu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cs typeface="Times New Roman" panose="02020603050405020304" pitchFamily="18" charset="0"/>
              </a:rPr>
              <a:t>       (ale może być również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pl-PL" sz="2800" dirty="0">
                <a:cs typeface="Times New Roman" panose="02020603050405020304" pitchFamily="18" charset="0"/>
              </a:rPr>
              <a:t>)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metoda</a:t>
            </a:r>
            <a:r>
              <a:rPr lang="pl-PL" sz="2800" dirty="0">
                <a:cs typeface="Times New Roman" panose="02020603050405020304" pitchFamily="18" charset="0"/>
              </a:rPr>
              <a:t> – obserwator, metoda zdarzeniowa 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cs typeface="Times New Roman" panose="02020603050405020304" pitchFamily="18" charset="0"/>
              </a:rPr>
              <a:t>                                          reagująca na zmiany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pl-PL" sz="2800" dirty="0">
                <a:cs typeface="Times New Roman" panose="02020603050405020304" pitchFamily="18" charset="0"/>
              </a:rPr>
              <a:t> – subskrypcja powiadamiania o zmianach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-=</a:t>
            </a:r>
            <a:r>
              <a:rPr lang="pl-PL" sz="2800" dirty="0">
                <a:cs typeface="Times New Roman" panose="02020603050405020304" pitchFamily="18" charset="0"/>
              </a:rPr>
              <a:t> – rezygnacja z subskrypcji</a:t>
            </a:r>
          </a:p>
        </p:txBody>
      </p:sp>
    </p:spTree>
    <p:extLst>
      <p:ext uri="{BB962C8B-B14F-4D97-AF65-F5344CB8AC3E}">
        <p14:creationId xmlns:p14="http://schemas.microsoft.com/office/powerpoint/2010/main" val="28610250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Obserwator (</a:t>
            </a:r>
            <a:r>
              <a:rPr lang="pl-PL" i="1" dirty="0" err="1"/>
              <a:t>Observer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997152"/>
          </a:xfrm>
        </p:spPr>
        <p:txBody>
          <a:bodyPr>
            <a:noAutofit/>
          </a:bodyPr>
          <a:lstStyle/>
          <a:p>
            <a:r>
              <a:rPr lang="pl-PL" sz="2800" b="1" dirty="0" err="1">
                <a:cs typeface="Times New Roman" panose="02020603050405020304" pitchFamily="18" charset="0"/>
              </a:rPr>
              <a:t>Reactive</a:t>
            </a:r>
            <a:r>
              <a:rPr lang="pl-PL" sz="2800" b="1" dirty="0">
                <a:cs typeface="Times New Roman" panose="02020603050405020304" pitchFamily="18" charset="0"/>
              </a:rPr>
              <a:t> Extensions (</a:t>
            </a:r>
            <a:r>
              <a:rPr lang="pl-PL" sz="2800" b="1" dirty="0" err="1">
                <a:cs typeface="Times New Roman" panose="02020603050405020304" pitchFamily="18" charset="0"/>
              </a:rPr>
              <a:t>Rx</a:t>
            </a:r>
            <a:r>
              <a:rPr lang="pl-PL" sz="2800" b="1" dirty="0">
                <a:cs typeface="Times New Roman" panose="02020603050405020304" pitchFamily="18" charset="0"/>
              </a:rPr>
              <a:t>)</a:t>
            </a:r>
            <a:r>
              <a:rPr lang="pl-PL" sz="2800" dirty="0">
                <a:cs typeface="Times New Roman" panose="02020603050405020304" pitchFamily="18" charset="0"/>
              </a:rPr>
              <a:t> - biblioteka ułatwiająca programowanie </a:t>
            </a:r>
            <a:r>
              <a:rPr lang="pl-PL" sz="2800" b="1" dirty="0">
                <a:cs typeface="Times New Roman" panose="02020603050405020304" pitchFamily="18" charset="0"/>
              </a:rPr>
              <a:t>asynchroniczne</a:t>
            </a:r>
            <a:r>
              <a:rPr lang="pl-PL" sz="2800" dirty="0">
                <a:cs typeface="Times New Roman" panose="02020603050405020304" pitchFamily="18" charset="0"/>
              </a:rPr>
              <a:t> i oparte na zdarzeniach skupiające się na przepływie danych (powiadamianiu o ich zmianach). Przekazywanie zapytań LINQ. 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cs typeface="Times New Roman" panose="02020603050405020304" pitchFamily="18" charset="0"/>
              </a:rPr>
              <a:t>Zarządzanie współbieżnością za pomocą planistów.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IObservable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&lt;T&gt;</a:t>
            </a:r>
            <a:r>
              <a:rPr lang="pl-PL" sz="2400" dirty="0">
                <a:cs typeface="Times New Roman" panose="02020603050405020304" pitchFamily="18" charset="0"/>
              </a:rPr>
              <a:t>,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IObserver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&lt;T&gt;</a:t>
            </a:r>
            <a:r>
              <a:rPr lang="pl-PL" sz="2400" dirty="0">
                <a:cs typeface="Times New Roman" panose="02020603050405020304" pitchFamily="18" charset="0"/>
              </a:rPr>
              <a:t>,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ISubject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&lt;T&gt;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800" b="1" dirty="0" err="1">
                <a:cs typeface="Times New Roman" panose="02020603050405020304" pitchFamily="18" charset="0"/>
              </a:rPr>
              <a:t>Reactive</a:t>
            </a:r>
            <a:r>
              <a:rPr lang="pl-PL" sz="2800" b="1" dirty="0"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cs typeface="Times New Roman" panose="02020603050405020304" pitchFamily="18" charset="0"/>
              </a:rPr>
              <a:t>programming</a:t>
            </a:r>
            <a:r>
              <a:rPr lang="pl-PL" sz="2800" dirty="0">
                <a:cs typeface="Times New Roman" panose="02020603050405020304" pitchFamily="18" charset="0"/>
              </a:rPr>
              <a:t> – paradygmat programowania, w którym źródło danych aktywnie powiadamia wyższe warstwy o zmianach np. MVVM 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cs typeface="Times New Roman" panose="02020603050405020304" pitchFamily="18" charset="0"/>
              </a:rPr>
              <a:t>(zestawiane z paradygmatem interaktywnym, w którym wyższe warstwy same sprawdzają stan danych, 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cs typeface="Times New Roman" panose="02020603050405020304" pitchFamily="18" charset="0"/>
              </a:rPr>
              <a:t>czasem muszą to robić cyklicznie)</a:t>
            </a:r>
            <a:endParaRPr lang="pl-PL" sz="2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41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pl-PL" dirty="0"/>
              <a:t>Fabryka abstrakcyjna </a:t>
            </a:r>
            <a:br>
              <a:rPr lang="pl-PL" dirty="0"/>
            </a:br>
            <a:r>
              <a:rPr lang="pl-PL" dirty="0"/>
              <a:t>(</a:t>
            </a:r>
            <a:r>
              <a:rPr lang="pl-PL" i="1" dirty="0" err="1"/>
              <a:t>Abstract</a:t>
            </a:r>
            <a:r>
              <a:rPr lang="pl-PL" dirty="0"/>
              <a:t> </a:t>
            </a:r>
            <a:r>
              <a:rPr lang="pl-PL" i="1" dirty="0" err="1"/>
              <a:t>factory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997152"/>
          </a:xfrm>
        </p:spPr>
        <p:txBody>
          <a:bodyPr>
            <a:noAutofit/>
          </a:bodyPr>
          <a:lstStyle/>
          <a:p>
            <a:r>
              <a:rPr lang="pl-PL" sz="2800" b="1" dirty="0"/>
              <a:t>Założenia: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dirty="0"/>
              <a:t>W odróżnieniu od budowniczego chcemy zmieniać nie zawartość </a:t>
            </a:r>
            <a:r>
              <a:rPr lang="pl-PL" sz="2800" b="1" dirty="0"/>
              <a:t>złożonego</a:t>
            </a:r>
            <a:r>
              <a:rPr lang="pl-PL" sz="2800" dirty="0"/>
              <a:t> produktu, a móc wybierać między </a:t>
            </a:r>
            <a:r>
              <a:rPr lang="pl-PL" sz="2800" b="1" dirty="0"/>
              <a:t>różnymi</a:t>
            </a:r>
            <a:r>
              <a:rPr lang="pl-PL" sz="2800" dirty="0"/>
              <a:t> klasami produktu (= metoda </a:t>
            </a:r>
            <a:r>
              <a:rPr lang="pl-PL" sz="2800" dirty="0" err="1"/>
              <a:t>wytw</a:t>
            </a:r>
            <a:r>
              <a:rPr lang="pl-PL" sz="2800" dirty="0"/>
              <a:t>.)</a:t>
            </a:r>
          </a:p>
          <a:p>
            <a:endParaRPr lang="pl-PL" sz="1400" dirty="0"/>
          </a:p>
          <a:p>
            <a:r>
              <a:rPr lang="pl-PL" sz="2800" b="1" dirty="0"/>
              <a:t>Cel:</a:t>
            </a:r>
            <a:br>
              <a:rPr lang="pl-PL" sz="2800" dirty="0"/>
            </a:br>
            <a:r>
              <a:rPr lang="pl-PL" sz="2800" dirty="0"/>
              <a:t>1. Zebranie metod wytwórczych dla rodziny produktu </a:t>
            </a:r>
            <a:br>
              <a:rPr lang="pl-PL" sz="2800" dirty="0"/>
            </a:br>
            <a:r>
              <a:rPr lang="pl-PL" sz="2800" dirty="0"/>
              <a:t>    w jednej klasie (często singletonie)</a:t>
            </a:r>
            <a:br>
              <a:rPr lang="pl-PL" sz="2800" dirty="0"/>
            </a:br>
            <a:r>
              <a:rPr lang="pl-PL" sz="2800" dirty="0"/>
              <a:t>2. Stworzenie interfejsu do tworzenia obiektów </a:t>
            </a:r>
            <a:br>
              <a:rPr lang="pl-PL" sz="2800" dirty="0"/>
            </a:br>
            <a:r>
              <a:rPr lang="pl-PL" sz="2800" dirty="0"/>
              <a:t>    (fabryka abstrakcyjna) z możliwością jej </a:t>
            </a:r>
            <a:br>
              <a:rPr lang="pl-PL" sz="2800" dirty="0"/>
            </a:br>
            <a:r>
              <a:rPr lang="pl-PL" sz="2800" dirty="0"/>
              <a:t>    nadpisywania w fabryce konkretnej</a:t>
            </a:r>
          </a:p>
        </p:txBody>
      </p:sp>
    </p:spTree>
    <p:extLst>
      <p:ext uri="{BB962C8B-B14F-4D97-AF65-F5344CB8AC3E}">
        <p14:creationId xmlns:p14="http://schemas.microsoft.com/office/powerpoint/2010/main" val="19745341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Odwiedzający (</a:t>
            </a:r>
            <a:r>
              <a:rPr lang="pl-PL" i="1" dirty="0" err="1"/>
              <a:t>Visitor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/>
              <a:t>Cel:</a:t>
            </a:r>
            <a:br>
              <a:rPr lang="pl-PL" sz="2800" dirty="0"/>
            </a:br>
            <a:r>
              <a:rPr lang="pl-PL" sz="2800" dirty="0"/>
              <a:t>Załóżmy strukturę obiektów, np. kompozyt pracowników. Na każdym pracowniku chcemy wykonać pewną operację zależną od jego typu nie zmieniając za oryginalnych klas.</a:t>
            </a:r>
          </a:p>
          <a:p>
            <a:pPr marL="0" indent="0">
              <a:buNone/>
            </a:pPr>
            <a:endParaRPr lang="pl-PL" sz="1100" dirty="0"/>
          </a:p>
          <a:p>
            <a:pPr marL="0" indent="0">
              <a:buNone/>
            </a:pPr>
            <a:r>
              <a:rPr lang="pl-PL" sz="2800" dirty="0"/>
              <a:t>Realizujemy ten cel definiując klasę z metodami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Visit</a:t>
            </a:r>
            <a:r>
              <a:rPr lang="pl-PL" sz="2800" dirty="0"/>
              <a:t> osobną dla każdego typu pracownika i przyjmującymi instancję odpowiedniego typu pracownika. </a:t>
            </a:r>
            <a:br>
              <a:rPr lang="pl-PL" sz="2800" dirty="0"/>
            </a:br>
            <a:r>
              <a:rPr lang="pl-PL" sz="2800" dirty="0"/>
              <a:t>W pierwotnych klasach konieczna obecność tylko jednej nowej metody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lang="pl-PL" sz="2800" dirty="0"/>
              <a:t>.</a:t>
            </a:r>
          </a:p>
          <a:p>
            <a:pPr marL="0" indent="0">
              <a:buNone/>
            </a:pPr>
            <a:r>
              <a:rPr lang="pl-PL" sz="2800" dirty="0"/>
              <a:t>Klasy z pierwotnego drzewa to </a:t>
            </a:r>
            <a:r>
              <a:rPr lang="pl-PL" sz="2800" i="1" dirty="0"/>
              <a:t>elementy</a:t>
            </a:r>
            <a:br>
              <a:rPr lang="pl-PL" sz="2800" dirty="0"/>
            </a:br>
            <a:r>
              <a:rPr lang="pl-PL" sz="2800" dirty="0"/>
              <a:t>Klasa (lub klasy - dla różnych operacji) - </a:t>
            </a:r>
            <a:r>
              <a:rPr lang="pl-PL" sz="2800" i="1" dirty="0"/>
              <a:t>odwiedzający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6720614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Odwiedzający (</a:t>
            </a:r>
            <a:r>
              <a:rPr lang="pl-PL" i="1" dirty="0" err="1"/>
              <a:t>Visitor</a:t>
            </a:r>
            <a:r>
              <a:rPr lang="pl-PL" dirty="0"/>
              <a:t>)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39551" y="5805264"/>
            <a:ext cx="30893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https://sourcemaking.com/design_patterns/visitor</a:t>
            </a:r>
          </a:p>
        </p:txBody>
      </p:sp>
      <p:pic>
        <p:nvPicPr>
          <p:cNvPr id="6146" name="Picture 2" descr="Visitor sch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628800"/>
            <a:ext cx="819673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0414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Odwiedzający (</a:t>
            </a:r>
            <a:r>
              <a:rPr lang="pl-PL" i="1" dirty="0" err="1"/>
              <a:t>Visitor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997152"/>
          </a:xfrm>
        </p:spPr>
        <p:txBody>
          <a:bodyPr>
            <a:noAutofit/>
          </a:bodyPr>
          <a:lstStyle/>
          <a:p>
            <a:r>
              <a:rPr lang="pl-PL" sz="2800" b="1" dirty="0">
                <a:cs typeface="Times New Roman" panose="02020603050405020304" pitchFamily="18" charset="0"/>
              </a:rPr>
              <a:t>Przykład: </a:t>
            </a:r>
            <a:r>
              <a:rPr lang="pl-PL" sz="2800" dirty="0">
                <a:cs typeface="Times New Roman" panose="02020603050405020304" pitchFamily="18" charset="0"/>
              </a:rPr>
              <a:t>wydrukujemy informacje o pracownikach z drzewa (kompozytu)</a:t>
            </a:r>
          </a:p>
          <a:p>
            <a:endParaRPr lang="pl-PL" sz="2800" b="1" dirty="0">
              <a:cs typeface="Times New Roman" panose="02020603050405020304" pitchFamily="18" charset="0"/>
            </a:endParaRPr>
          </a:p>
          <a:p>
            <a:endParaRPr lang="pl-PL" sz="2800" b="1" dirty="0">
              <a:cs typeface="Times New Roman" panose="02020603050405020304" pitchFamily="18" charset="0"/>
            </a:endParaRPr>
          </a:p>
          <a:p>
            <a:endParaRPr lang="pl-PL" sz="2800" b="1" dirty="0">
              <a:cs typeface="Times New Roman" panose="02020603050405020304" pitchFamily="18" charset="0"/>
            </a:endParaRPr>
          </a:p>
          <a:p>
            <a:r>
              <a:rPr lang="pl-PL" sz="2800" b="1" dirty="0">
                <a:cs typeface="Times New Roman" panose="02020603050405020304" pitchFamily="18" charset="0"/>
              </a:rPr>
              <a:t>Nazwy używane w kontekście tego wzorca</a:t>
            </a:r>
            <a:r>
              <a:rPr lang="pl-PL" sz="2800" dirty="0">
                <a:cs typeface="Times New Roman" panose="02020603050405020304" pitchFamily="18" charset="0"/>
              </a:rPr>
              <a:t>: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IPracownik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>
                <a:cs typeface="Times New Roman" panose="02020603050405020304" pitchFamily="18" charset="0"/>
              </a:rPr>
              <a:t>Element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Pracownik</a:t>
            </a:r>
            <a:r>
              <a:rPr lang="pl-PL" sz="2800" dirty="0">
                <a:cs typeface="Times New Roman" panose="02020603050405020304" pitchFamily="18" charset="0"/>
              </a:rPr>
              <a:t>, 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Kierownik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ConcreteElement</a:t>
            </a:r>
            <a:br>
              <a:rPr lang="pl-PL" sz="2800" i="1" dirty="0">
                <a:cs typeface="Times New Roman" panose="02020603050405020304" pitchFamily="18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Odwiedzający</a:t>
            </a:r>
            <a:r>
              <a:rPr lang="pl-PL" sz="2800" i="1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Visitor</a:t>
            </a:r>
            <a:br>
              <a:rPr lang="pl-PL" sz="2800" i="1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OdwiedzajacyZliczający</a:t>
            </a:r>
            <a:r>
              <a:rPr lang="pl-PL" sz="2800" i="1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ConcreteVisitor</a:t>
            </a:r>
            <a:br>
              <a:rPr lang="pl-PL" sz="2800" i="1" dirty="0">
                <a:cs typeface="Times New Roman" panose="02020603050405020304" pitchFamily="18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rektor</a:t>
            </a:r>
            <a:r>
              <a:rPr lang="pl-PL" sz="2800" i="1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ObjectStructure</a:t>
            </a:r>
            <a:br>
              <a:rPr lang="pl-PL" sz="2800" i="1" dirty="0">
                <a:cs typeface="Times New Roman" panose="02020603050405020304" pitchFamily="18" charset="0"/>
              </a:rPr>
            </a:br>
            <a:endParaRPr lang="pl-PL" sz="2800" i="1" dirty="0">
              <a:cs typeface="Times New Roman" panose="02020603050405020304" pitchFamily="18" charset="0"/>
            </a:endParaRPr>
          </a:p>
          <a:p>
            <a:endParaRPr lang="pl-PL" sz="2800" i="1" dirty="0">
              <a:latin typeface="+mj-lt"/>
              <a:cs typeface="Times New Roman" panose="02020603050405020304" pitchFamily="18" charset="0"/>
            </a:endParaRPr>
          </a:p>
          <a:p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204865"/>
            <a:ext cx="4176464" cy="173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385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Odwiedzający (</a:t>
            </a:r>
            <a:r>
              <a:rPr lang="pl-PL" i="1" dirty="0" err="1"/>
              <a:t>Visitor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>
                <a:cs typeface="Times New Roman" panose="02020603050405020304" pitchFamily="18" charset="0"/>
              </a:rPr>
              <a:t>Zalety/Wady:</a:t>
            </a:r>
          </a:p>
          <a:p>
            <a:pPr marL="0" indent="0">
              <a:buNone/>
            </a:pPr>
            <a:r>
              <a:rPr lang="pl-PL" sz="2800" dirty="0">
                <a:cs typeface="Times New Roman" panose="02020603050405020304" pitchFamily="18" charset="0"/>
              </a:rPr>
              <a:t>Po zaimplementowaniu wzorca </a:t>
            </a:r>
            <a:r>
              <a:rPr lang="pl-PL" sz="2800" i="1" dirty="0">
                <a:cs typeface="Times New Roman" panose="02020603050405020304" pitchFamily="18" charset="0"/>
              </a:rPr>
              <a:t>Odwiedzający</a:t>
            </a:r>
            <a:r>
              <a:rPr lang="pl-PL" sz="2800" dirty="0">
                <a:cs typeface="Times New Roman" panose="02020603050405020304" pitchFamily="18" charset="0"/>
              </a:rPr>
              <a:t> możemy swobodnie dodawać kolejne czynności realizowane na całej strukturze obiektów.</a:t>
            </a:r>
          </a:p>
          <a:p>
            <a:pPr marL="0" indent="0">
              <a:buNone/>
            </a:pPr>
            <a:endParaRPr lang="pl-PL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800" b="1" dirty="0">
                <a:cs typeface="Times New Roman" panose="02020603050405020304" pitchFamily="18" charset="0"/>
              </a:rPr>
              <a:t>Uogólnienie:</a:t>
            </a:r>
          </a:p>
          <a:p>
            <a:pPr marL="0" indent="0">
              <a:buNone/>
            </a:pPr>
            <a:r>
              <a:rPr lang="pl-PL" sz="2800" dirty="0">
                <a:cs typeface="Times New Roman" panose="02020603050405020304" pitchFamily="18" charset="0"/>
              </a:rPr>
              <a:t>Wzorzec </a:t>
            </a:r>
            <a:r>
              <a:rPr lang="pl-PL" sz="2800" i="1" dirty="0" err="1">
                <a:cs typeface="Times New Roman" panose="02020603050405020304" pitchFamily="18" charset="0"/>
              </a:rPr>
              <a:t>Visitor</a:t>
            </a:r>
            <a:r>
              <a:rPr lang="pl-PL" sz="2800" dirty="0">
                <a:cs typeface="Times New Roman" panose="02020603050405020304" pitchFamily="18" charset="0"/>
              </a:rPr>
              <a:t> można także traktować jako pozostawienie przez projektanta furtki do nowych funkcjonalności bez konieczności modyfikacji istniejącej hierarchii klas. 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cs typeface="Times New Roman" panose="02020603050405020304" pitchFamily="18" charset="0"/>
              </a:rPr>
              <a:t>Wówczas ma sens nie tylko dla struktury obiektów, 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cs typeface="Times New Roman" panose="02020603050405020304" pitchFamily="18" charset="0"/>
              </a:rPr>
              <a:t>ale nawet dla jednej klasy.</a:t>
            </a:r>
            <a:endParaRPr lang="pl-PL" sz="28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483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Polecenie (</a:t>
            </a:r>
            <a:r>
              <a:rPr lang="pl-PL" i="1" dirty="0" err="1"/>
              <a:t>Command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182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/>
              <a:t>Inna nazwa:</a:t>
            </a:r>
            <a:r>
              <a:rPr lang="pl-PL" sz="2800" dirty="0"/>
              <a:t> Akcja (</a:t>
            </a:r>
            <a:r>
              <a:rPr lang="pl-PL" sz="2800" i="1" dirty="0"/>
              <a:t>Action</a:t>
            </a:r>
            <a:r>
              <a:rPr lang="pl-PL" sz="2800" dirty="0"/>
              <a:t>), Transakcja (</a:t>
            </a:r>
            <a:r>
              <a:rPr lang="pl-PL" sz="2800" i="1" dirty="0" err="1"/>
              <a:t>Transaction</a:t>
            </a:r>
            <a:r>
              <a:rPr lang="pl-PL" sz="2800" dirty="0"/>
              <a:t>)</a:t>
            </a:r>
            <a:br>
              <a:rPr lang="pl-PL" sz="2800" dirty="0"/>
            </a:br>
            <a:r>
              <a:rPr lang="pl-PL" sz="2800" b="1" dirty="0"/>
              <a:t>Cel:</a:t>
            </a:r>
            <a:r>
              <a:rPr lang="pl-PL" sz="2800" dirty="0"/>
              <a:t>  zamyka żądanie/funkcję/metodę w formie obiektu, </a:t>
            </a:r>
            <a:br>
              <a:rPr lang="pl-PL" sz="2800" dirty="0"/>
            </a:br>
            <a:r>
              <a:rPr lang="pl-PL" sz="2800" dirty="0"/>
              <a:t>Umożliwia zapamiętywanie (cofanie) i kolejkowanie żądań.</a:t>
            </a:r>
            <a:br>
              <a:rPr lang="pl-PL" sz="2800" dirty="0"/>
            </a:br>
            <a:r>
              <a:rPr lang="pl-PL" sz="2800" dirty="0"/>
              <a:t>Separuje kod wykonywany od klienta, który użyje efektu.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418928" y="6063645"/>
            <a:ext cx="3355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http://zenit.senecac.on.ca/wiki/index.php/Command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77645"/>
            <a:ext cx="57340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7042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Polecenie (</a:t>
            </a:r>
            <a:r>
              <a:rPr lang="pl-PL" i="1" dirty="0" err="1"/>
              <a:t>Command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182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/>
              <a:t>Realizacja: </a:t>
            </a:r>
            <a:r>
              <a:rPr lang="pl-PL" sz="2800" dirty="0"/>
              <a:t>przechowywanie wskaźnika do funkcji/metody</a:t>
            </a:r>
            <a:br>
              <a:rPr lang="pl-PL" sz="2800" dirty="0"/>
            </a:br>
            <a:r>
              <a:rPr lang="pl-PL" sz="2800" dirty="0"/>
              <a:t>opcja 1: może także przechowywać parametry wywołania</a:t>
            </a:r>
            <a:br>
              <a:rPr lang="pl-PL" sz="2800" dirty="0"/>
            </a:br>
            <a:r>
              <a:rPr lang="pl-PL" sz="2800" dirty="0"/>
              <a:t>opcja 2: dodatkowa akcja sprawdzająca możliwość uruchom.</a:t>
            </a:r>
            <a:br>
              <a:rPr lang="pl-PL" sz="2800" dirty="0"/>
            </a:br>
            <a:r>
              <a:rPr lang="pl-PL" sz="2800" b="1" dirty="0"/>
              <a:t>Przykład:</a:t>
            </a:r>
            <a:r>
              <a:rPr lang="pl-PL" sz="2800" dirty="0"/>
              <a:t> Platforma .NET – klasa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RelayCommand</a:t>
            </a:r>
            <a:r>
              <a:rPr lang="pl-PL" sz="2800" dirty="0"/>
              <a:t> w MVVM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418928" y="6063645"/>
            <a:ext cx="3355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http://zenit.senecac.on.ca/wiki/index.php/Command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73016"/>
            <a:ext cx="6247328" cy="249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7389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Wzorce konstrukcyjne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Wzorce pozwalające oddzielić proces tworzenia instancji obiektów od jego definicji:</a:t>
            </a:r>
          </a:p>
          <a:p>
            <a:r>
              <a:rPr lang="pl-PL" dirty="0"/>
              <a:t>Budowniczy (</a:t>
            </a:r>
            <a:r>
              <a:rPr lang="pl-PL" i="1" dirty="0"/>
              <a:t>Builder</a:t>
            </a:r>
            <a:r>
              <a:rPr lang="pl-PL" dirty="0"/>
              <a:t>)</a:t>
            </a:r>
          </a:p>
          <a:p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Fabryka abstrakcyjna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pl-PL" i="1" dirty="0" err="1">
                <a:solidFill>
                  <a:schemeClr val="bg1">
                    <a:lumMod val="85000"/>
                  </a:schemeClr>
                </a:solidFill>
              </a:rPr>
              <a:t>Abstract</a:t>
            </a: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l-PL" i="1" dirty="0" err="1">
                <a:solidFill>
                  <a:schemeClr val="bg1">
                    <a:lumMod val="85000"/>
                  </a:schemeClr>
                </a:solidFill>
              </a:rPr>
              <a:t>Factory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pl-PL" dirty="0"/>
              <a:t>Metoda wytwórcza (</a:t>
            </a:r>
            <a:r>
              <a:rPr lang="pl-PL" i="1" dirty="0" err="1"/>
              <a:t>Factory</a:t>
            </a:r>
            <a:r>
              <a:rPr lang="pl-PL" i="1" dirty="0"/>
              <a:t> Method</a:t>
            </a:r>
            <a:r>
              <a:rPr lang="pl-PL" dirty="0"/>
              <a:t>)</a:t>
            </a:r>
          </a:p>
          <a:p>
            <a:r>
              <a:rPr lang="pl-PL" dirty="0"/>
              <a:t>Prototyp (</a:t>
            </a:r>
            <a:r>
              <a:rPr lang="pl-PL" i="1" dirty="0" err="1"/>
              <a:t>Prototype</a:t>
            </a:r>
            <a:r>
              <a:rPr lang="pl-PL" dirty="0"/>
              <a:t>)</a:t>
            </a:r>
          </a:p>
          <a:p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Singleton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Singleton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3979C85-F0BD-49BC-9E0B-F490523669D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427984" y="5013176"/>
            <a:ext cx="681608" cy="68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7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Budowniczy (</a:t>
            </a:r>
            <a:r>
              <a:rPr lang="pl-PL" i="1" dirty="0"/>
              <a:t>Builder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r>
              <a:rPr lang="pl-PL" sz="2800" b="1" dirty="0"/>
              <a:t>Założenia: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dirty="0"/>
              <a:t>Model posiada klasę organizującą (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Labirynt</a:t>
            </a:r>
            <a:r>
              <a:rPr lang="pl-PL" sz="2800" dirty="0"/>
              <a:t>) oraz kilka klas dodatkowych (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Komórka</a:t>
            </a:r>
            <a:r>
              <a:rPr lang="pl-PL" sz="2800" dirty="0"/>
              <a:t>,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Ściana</a:t>
            </a:r>
            <a:r>
              <a:rPr lang="pl-PL" sz="2800" dirty="0"/>
              <a:t>, itd.)</a:t>
            </a:r>
          </a:p>
          <a:p>
            <a:r>
              <a:rPr lang="pl-PL" sz="2800" b="1" dirty="0"/>
              <a:t>Cel:</a:t>
            </a:r>
            <a:br>
              <a:rPr lang="pl-PL" sz="2800" dirty="0"/>
            </a:br>
            <a:r>
              <a:rPr lang="pl-PL" sz="2800" dirty="0"/>
              <a:t>1. Wydzielenie kodu służącego do budowy złożonego produktu (u nas obiektu modelu) z jego klasy</a:t>
            </a:r>
            <a:br>
              <a:rPr lang="pl-PL" sz="2800" dirty="0"/>
            </a:br>
            <a:r>
              <a:rPr lang="pl-PL" sz="2800" dirty="0"/>
              <a:t>2. Przesłonięcie szczegółów implementacji modelu (tzw. reprezentacji wewnętrznej). </a:t>
            </a:r>
            <a:br>
              <a:rPr lang="pl-PL" sz="2800" dirty="0"/>
            </a:br>
            <a:r>
              <a:rPr lang="pl-PL" sz="2800" dirty="0"/>
              <a:t>3. Korzystanie z różnych budowniczych prowadzi do tworzenia różnych produktów bez zmiany kodu funkcji tworzącej i zasadniczej struktury produktu</a:t>
            </a:r>
          </a:p>
        </p:txBody>
      </p:sp>
    </p:spTree>
    <p:extLst>
      <p:ext uri="{BB962C8B-B14F-4D97-AF65-F5344CB8AC3E}">
        <p14:creationId xmlns:p14="http://schemas.microsoft.com/office/powerpoint/2010/main" val="9242995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Budowniczy (</a:t>
            </a:r>
            <a:r>
              <a:rPr lang="pl-PL" i="1" dirty="0"/>
              <a:t>Builder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r>
              <a:rPr lang="pl-PL" sz="2800" b="1" dirty="0"/>
              <a:t>Implementacja:</a:t>
            </a:r>
            <a:br>
              <a:rPr lang="pl-PL" sz="2800" dirty="0"/>
            </a:br>
            <a:r>
              <a:rPr lang="pl-PL" sz="2800" dirty="0"/>
              <a:t>Do modelu dodana zostaje klasa służąca tylko do stopniowego budowania złożonej instancji głównej klasy modelu.</a:t>
            </a:r>
            <a:br>
              <a:rPr lang="pl-PL" sz="2800" dirty="0"/>
            </a:br>
            <a:r>
              <a:rPr lang="pl-PL" sz="2800" dirty="0"/>
              <a:t>Po zmianach ważne będą już tylko dwie klasy modelu: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Labirynt</a:t>
            </a:r>
            <a:r>
              <a:rPr lang="pl-PL" sz="2800" dirty="0"/>
              <a:t> i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BudowniczyLabiryntu</a:t>
            </a:r>
            <a:b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pl-PL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800" b="1" dirty="0">
                <a:cs typeface="Times New Roman" panose="02020603050405020304" pitchFamily="18" charset="0"/>
              </a:rPr>
              <a:t>Nazwy używane w kontekście tego wzorca</a:t>
            </a:r>
            <a:r>
              <a:rPr lang="pl-PL" sz="2800" dirty="0">
                <a:cs typeface="Times New Roman" panose="02020603050405020304" pitchFamily="18" charset="0"/>
              </a:rPr>
              <a:t>: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Kontroler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Director</a:t>
            </a:r>
            <a:r>
              <a:rPr lang="pl-PL" sz="2800" dirty="0">
                <a:cs typeface="Times New Roman" panose="02020603050405020304" pitchFamily="18" charset="0"/>
              </a:rPr>
              <a:t>, kierownik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BudowniczyLabiryntu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>
                <a:cs typeface="Times New Roman" panose="02020603050405020304" pitchFamily="18" charset="0"/>
              </a:rPr>
              <a:t>Builder</a:t>
            </a:r>
            <a:r>
              <a:rPr lang="pl-PL" sz="2800" dirty="0">
                <a:cs typeface="Times New Roman" panose="02020603050405020304" pitchFamily="18" charset="0"/>
              </a:rPr>
              <a:t>, budowniczy</a:t>
            </a:r>
            <a:br>
              <a:rPr lang="pl-PL" sz="2800" i="1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StdBudowniczyLabiryntu</a:t>
            </a:r>
            <a:r>
              <a:rPr lang="pl-PL" sz="2800" i="1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Concrete</a:t>
            </a:r>
            <a:r>
              <a:rPr lang="pl-PL" sz="2800" i="1" dirty="0">
                <a:cs typeface="Times New Roman" panose="02020603050405020304" pitchFamily="18" charset="0"/>
              </a:rPr>
              <a:t> Builder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Labirynt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>
                <a:cs typeface="Times New Roman" panose="02020603050405020304" pitchFamily="18" charset="0"/>
              </a:rPr>
              <a:t>Product</a:t>
            </a:r>
            <a:r>
              <a:rPr lang="pl-PL" sz="2800" dirty="0">
                <a:cs typeface="Times New Roman" panose="02020603050405020304" pitchFamily="18" charset="0"/>
              </a:rPr>
              <a:t>, produkt</a:t>
            </a:r>
          </a:p>
          <a:p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AutoShape 2" descr="data:image/jpeg;base64,/9j/4AAQSkZJRgABAQAAAQABAAD/2wCEAAkGBhARDxAREBIVEBESERUQEBIUGBISEBATExwhFhURFhUaICYeGBkjGRMSHzsgJCcpLDIsFyAyNTwrNSYrLCoBCQoKDgwOGg8PGjUkHyUwMCosLDIuKTQpLC0wLCwsLSosLCwpLTUpLCwsLCksLCwvKSwpLCkpKSwsLy8sLCwpLP/AABEIALQBGAMBIgACEQEDEQH/xAAbAAEBAAMBAQEAAAAAAAAAAAAABQMEBgIBB//EAEgQAAIBAwICAwgOCQMFAQAAAAECAwAEERIhBRMGFDEiQVFTVHTS0xYjMjM0RFJhc5KTlLLBFRdCcYGRpLPRJKGxB0NicrQl/8QAGgEBAAMBAQEAAAAAAAAAAAAAAAECAwQFBv/EADARAAIBAQQHCAMBAQEAAAAAAAABAhEDEhNRITJhcaHR4RQxQVKBkbHwBCLB8UMF/9oADAMBAAIRAxEAPwD9xpSlAKUpQClKUApSlAKUpQClKUBI6RwK626OodWuYwysAysN9iDsa5i2vLZrjQbO00dZlttIhPNAjdo+YXKcs+96tIOd8dtdVxz4t51H+dYIui6h8meZ4hO9ysB5HKWSR2kJDLGJMB3Y4Ln+NDW81FUZF4te8MjgaWK2t3YQGdUaALzAYJbiMZ0dzlYG7ewA98gHLPc8MW45XVYCgjmZ5OQPdwyRw8uPuMSEvMV7nJDLjv1st0BgaNo3lmZSnKXJhBSMQyWyoMRjICXMm7ZOQMk4wc1z0KgkaQs8hR1lAiPKMSGeRJ5HGULMTJEp0uWXcjGnahXEnmahueEAD/TxZKs2Ord0uhjGysNHctzBo0nfUQB21Ts+C2EqB1tIgDnZ7dI3BGxBVlBFebbolDHGUVmAMBg2EKjSzmQnQqBPdMdtOkjYjtre4PwpLaFYYySq5wTpHujk4VQFUb+5UADvAUGJPMxexmy8lg+yi9GnsZsvJYPsovRqlSgxJ5k32M2XksH2UXo09jNl5LB9lF6NUqUGJPMm+xmy8lg+yi9GnsZsvJYPsovRqlSgxJ5nN8e6PWixIUt4kbrNqAyIkbjM8YOHUAqcE7g1Vtbh0YRTHJO0MvjQBnS2NhIACe8CBkd8LsXlmkqFJF1KSCRuN1IZSCNwQyg5+aoXSDgECWlw6q2pImkQ8yY6XQakYZbtDAEfOBQ1jJTSjJ+PLadJSgpQ5xSlKAUpSgFKUoBSlKA+ZpmuZ6P9HbNrO1ZraBmNvESTFESSUBJJxua2L/g1hDDLM9pBpijeVsQwltKAscDHbgGubtCrShtKEE2q8OpezTNcpbW9ix0yWEcEncERyR2epkdggkVlZkIDMBjVq7Nu6XO2nDeFkooitC0meWAluTJpGptIx3WAQTjvGpx1kRdhnw6nQZpmuZkt+EqyIY7TU8xtlAjgPtyqWMRwNmAU7HvkDtIzmHDeFkMRFaYV2ic6LfCyKMtGdtmABJB3GKjH2C7DPh1OgzTNSPYzZeS2/wBlF6NaXFuB2saRvHbwxuLq1wyxxqwzPGDggZGxNTG3TdKEqEW6V4dTpaVimuUjUF2CgsiAnYFpGCIv7yzKP3mstdBiKVrQcRidXZXBVDhz8g6Q+G8Hcsp/jWaGZXVXUhlYBlI7CDuCP4UBO458W86j/OqlS+OfFvOo/wA6qULy1UKUqPx+IO1ohLaWuSGCs6agIJWAJUg4yqnHzCoboqkRjedDETxLNxtDq26t28jTnfX+3zMfuWpks9+bmGLU8XMECzSCNH05junk0nBjHdxwYO+MrnJbBs+x638D/a3Hp1o8Qt7OBkR1nZnDMqxm9mYqmkMxCE4ALpufCKwVun4F7sM+HU5y24zxEWkbKX5sk08j8xGURyMEeK2A5LsYjzH7kDVtgOuMHfWa8MjTyvOxSC5aONYwscbiblIQukFm5W/dlhuWC96rlnwu1lRZI+YVbODzbkHY4KkFsggggg9hBrXEFly5pDzQsAzNl7sNHiNZjlS2ciORDgDv47QRTHWQuwz4dSXwvjvEGD6w5ZIZTbqYWYXTqZcFnCR4xy7YggICJcYJZSu1wq84lJCGQq7iYhWlHtZi0qTzDyoiWDlwDGmMDByRVccAtyM4k3399uPTr77H4PBJ9tcenTtERdhnw6nu0631iTXo6t+xnHO1bdmnbR2+67qqlSPY9b+B/tbj06+9Hl0rOgLFUuHVdTM5AwDjLEnG5q8LVTdEQ4KlU/vuVqmdJ/gN19BJ+E1TqZ0n+A3X0En4TWpFnrreUxSgpQoKUpQClKUApSlAKUpQEjo38CtPNofwCs3GLIz208IOkywyRBiCQpdSuSO/jNcxwOCw6rbarLU3Ii1N1N21HQMnVy+6yc71vdX4d5D/AEMnqq85x01O2dn+z7/bqe5eAzzMskzRq6NAFWMOyaIpkuGyWwdR5QA7w+fO2jZdBjEbMBxohgtIZVXmRoz2bNKJAikBizuT3XZjPdZIrb6vw7yH+hk9VTq/DvIf6GT1VTVr/DPC3+3U82HRqaNbNSYT1R4lVgjiSWGKKSHLt8rE+oLjAIO51bYeH9DGV7ZpGRxbdXjVdJOtLSOZI5DnskLXQbbIHLGDns2Or8O8h/oZPVU6vw7yH+hk9VSr+oYW/wBup0lTeP8AvSedWn/0R1N6vw7yH+hk9VWnxNbJFjaK0Mbrc2zBhaSRsMTJnDcsYJGR275x36Qj+yLws/2Xf7dT1xLovdAXLiaa4ElxaSrEptY5GWGSJnOoJHpcLG+O7A7M718h4dxBNA0ysskltpAlQm2iivHmZZdTjJ6rJFGdHM1csgkjBa5aXdxcKJIniiT9ke/sx+TJpYBCB2qpJz39sMtukikEMjsynSWgSS4hYjtKvGD4exsEHP7z6Bz4cvA5iDgN8tppkWV3abXKscyCaT/TJEr6y6g6Zlyct+znfv8Amw6OcRAZHaRFzCp5cmgNHz4m7lxKSDHbpImyR9pHtmQ1df7II/F3H3e69Cnsgj8Xcfd7r0KEYc8jxxhAotFHYLmIDJJOAD3zuarVzfGeORnq+I59rmNjm3uRsM9mU3PzVR9kEfi7j7vdehQ0lZyurQU6lcZ99svOW/8AnmrFeccyo5QnVgc91a3TIw76thMjt7R2EDtGQYN70hiuZLeKa3aQR3GXxDLNC3tMwxhkzrDDOkrkDfw4rPVZaysZVrTP4OyzUDpHweSaa3kWMTLGkyMpmltiDIYyrBkBJHtbDHzjwVi6vw7yH+hk9VTq/DvIf6GT1VeelQnC3+3U04ejFyhiAEZUm1Mh1sDELa4efSBoPMysoXJKnK5PbU49BboWhiKwysYeUEZ3VFc2kFsJw2g4ZHt5cYGdMnaMkVd6vw7yH+hk9VTq/DvIf6GT1VXvP6iMJbfbqTrnobO014+VPOR1Q6lXIdlIRtMXM7kIQCZGAz3IXvdnFGqqFUBVUBVUDCqBsAAOwAVzvV+HeQ/0MnqqdX4d5D/Qyeqqrq/8Jwt/t1OkzWjwLtuvOn/4WpPV+HeQ/wBDJ6qt/ooqCOcRpy06zJpTQYtIwNtBA0+Hs79bWCpJkShdg+/2LdTOk/wG6+gk/Cap1M6T/Abr6CT8JrrMbPXW8pilBShQUpSgFKUoBSlKAUpSgIPCb2OHhtvLKwSNLSJnY9gARax8D6X211FJIDyuVkypJpDRr+yxxsQQO0EjOR2itngEStYWqsAytaxKykAqwMYBBB7Riufi/wCnMNsZJrbU7iWGSKNmGmKKKRJngjztljHgFjthRsASeKKsXGSnW94ZbanXK5+96ta6MttTrbO7jlQPEwdDnBHhGxHzEHvVmxXKcbtLuZNccLxFubhEljjlExRVguJmVwp0lGyAz7adm7F+ScHvNczBpfbOsg4l7FOnkBFZsL/3OzB3OSNsY3Vmc51Wtc6cjURkDbOBsTjwbj+desVw36BvCocRyJN1O4gVhMwZC0kbRjupn0MQJDs74xu3YBvmwvRM8cfMVB1lopWlVovbI1WBSCxclWBO6YG5yc7zcWYqdPJKq+6IXYncgbDcn+AqTxS9ilhQxOrgXVnnHe1TxMM/vVlP8a5zi/BJmgRlgnVo47pcPPzHUyQ6deOa2VZlICgscnOBk435pUeaaSEgwl+FKCuyGQXGs4Hh5Ultv4NI/ZwLQik0y9nrredLc8GhkbUy4YjDlSyGQd5X0kawPAc9p8JzuJGAAAAANgBsAPABX0V9r0DJyb0M+YpivtKEEvjg+DedR/nVPFTOOfFvOo/zqpQ0lqo17yxSVQsgyuclckK//iwHul39ydj360OKRKsliqgKouWAAAAAFvNsAKr1K4z77Y+ct/8APNVJ6rJs2603/B543x2C0jDzNgFgqqo1OxPbhRuQAcn5q9ScetFVHa4hRZF1Rs0kah18K5O43rX6T9GIb6Hlydy65aGVca4n8I8IOBlTsR/AjlrXo01i8SGa5IMDmSWCDrCmVnDMgQxS8pABkAAZ3JJJJrlUbF2SdXfr3eFC7uYdVW9X0pzO+kdVUsxCqASxOAABuSSewV5M6YLalwDgnIwCNiCe8c1wjNxCG2W3RJUlWPMaxq0kccacOKCMS90uReLsCxYnB3BBPvillc6ZECTBJLidlWNCyu7TqV5mAcIY9Z1HA74IOKzw9plU7KDikDyNEksbyLnXGro0i6Tg5UHIwSBW1iuUsOCXGjmOQOTPeTwRJGI5y7tMiapXdkIKzEjKAZKk7Agynt+IT280T89UK3ITGrXKvIjMSszqHwZmmG4U7Edmxi4vBip3plUMEJAZgWVcjUwXGogdpA1L/MeGtPgXxrzqT/ha5ZcczfV1kXHDhb68i46uVXXs2DjQeKZyM7S/J26ngXxrzqT/AIWt7CNJFlqsq1M6T/Abr6CT8JqnUzpP8BuvoJPwmusrZ663lMUoKUKClKUApSlAKUpQClKUBDsuE3kUUcS3EJWNFjUm3k1EIAoJxP24FZuqXvj4Pu8vr6rUrPChkau1k9P8XIk9UvfHwfd5fX06pe+Pg+7y+vqtSmFDIjEl9S5Enql74+D7vL6+nVL3x8H3eX19VqUwoZDEl9S5Enql74+D7vL6+scvCbmTQsk0OhZYpSEgdGPKdZAATMwGSgHYatUorOK8Biy+pAUpStDMUpSgJfHPi3nUf51UqXxz4t51H+dVKF5aqFaHFeHvLyWjdY3il5gLIZFOUeMgqGU9kpOc96t+lGqlYycXVEnql74+D7vL6+nU73x8H3eX19VqVnhQyL4kvqXIk9TvfHwfd5fX1oG7u+tC350HuNWvq8mnV2iP3/3WkFsduMHsropplRWdyFVQWZjsFUbkk+ACoPUpOqNLoPPMvXAuPbAQcrH4dXKAjK57CVzimFDI1hNvv3dyNvql74+D7vL6+nU73x8H3eX19UredXRXQhldQysNwysMgg/OCKyUwoZGeJL6lyIrcLui6uZbYuoKq5tpC6hsagG5+QDpXb5hW5wqwaJX1uHd5GlYqpRctgYClmI7B3zW9SrKEY9yKu0bVP4hUzpP8BuvoJPwmqdTOk/wG6+gk/CasLPXW8pilBShQUpSgFKUoBSlKAUpSgFKUoBSlKAUpSgFKUoBSlKAUpSgJfHPi3nUf51UqXxz4t51H+dVKF5aqFKUoUFKUoDBe2azRvE+dLqVbSSpwe3cVKPBzzwvW5scsty+Z3ZOQNfZ7nvfxq5WsQeeNkxyjv8A97OobD/w/PFDSE2tCPtjZLDGkSZ0oMLqJY48GfB83YBgDYVsUpQo3V1YpSlCBUzpP8BuvoJPwmqdTOk/wG6+gk/CaF7PXW8pilBShQUpSgFKUoBSlKAUpSgFKUoBSlKAUpSgFKUoBSlKAUpSgJfHPi3nUf51UqXxz4t51H+dVKF5aqFK1b/iUcIQyau7bQgRJJWZsFsBUUn3KMc471avsih+Rcfdrz1dRVBQk9KRUpUv2RQ/IuPu156unsih+Rcfdrz1dLyJwp5MqVqmL/UBuWPeivNzuO6B5en58Zz81avsih+Rcfdrz1dax43Dzw/Kuc8orr6vd6RlgdOnl5ztnOO9S8iVZzyZdpUv2RQ/IuPu156unsih+Rcfdrz1dLyIwp5MqUqX7IofkXH3a89XT2RQ/IuPu156ul5DCnkypUzpP8BuvoJPwmtmw4nHNr0au4bS4dJImBIDDuXUHsYb4rW6T/Abr6CT8JqRBNTSeaKYpQUoZilKUApSlAKUpQClKUApSlAKUpQClKUApSlAKUpQClKUBL458W86j/OqlS+OfFvOo/zqpQvLVRK4z79Zect/YmrXur6drh4oFj9pSORxIGzNzS2ERgQI8cs90Q3aNh21k6Q3AjeyZgxAuW2RHkbeCUe5QFj/ACrQvZLWV9bLdDKhJVWC9VJ0GcJKBH3SjU23gYg5BIrktl+xpdk4qi+1Znn6WQIZAyyYTUAwTUJTHIsMoRQSxKySouCoznudVe4ukkbFFWKVmYsJFCqWg0PymL4bcBwR3Grsz2b1Oe1smZ2KXR1ktp5F7pQvIs0hUcvbVJGjHt7NsV70WgcOovEbW7tphvl18x+ayNiPOnWScDHg7NqxurIjDnkZpOm1qpQMHXW7ICwRdkcRFwCwLLzDp7kEnGcYwTij6cQhImnRoGleRdDGIlFjlMOs913WW09ymo79mN68G3s8xEJdKYy2CsF6Cwd+aVY8vONZztjwdleeq2eUIW7BRnYEQXoJEr81kJ5edOs52we92VN1ZDDnka9v0wlVy02kxCW6RlFvcRFEthK2pLh3Mc7Yt8aEAPdE7BDVHi/SlYxJyhl4w+VZTpZlSOX3QYYGm4XvbnPZjfUWys8nULySMtKwieC9MSNOHEhUCIHdZpR29jn5sfF4fZYcOLyQuXLM8N6WOtUjIyIh+zBGP4fPUtLIYc8jZuumUaTOGUiFEky7Lp5kqTJbBUckJjmO6HURggE4Uhju8K6SwXLhIgzHlCVmwDGgLvFpLglS2uCUdySDjIJG9SpbCyZpGZbs69RC8i90xM0guC6DlbHnIr753Hg2rcsJ7aFiyLdFjGkTM0F6xKxs7r2x9uqeTs8IGwAFQ4qmhDDnkUeE/CL36WP+0leuk/wG6+gk/CawcAuRJLeMoYAzRjDo8bbRJ+y4Df7Vn6T/AAG6+gk/Ca7YaqLPRar0/hTFKClXOcUpUWUzSXM6LO0KRrHgKsTZLgkkl1J7wqspKKqy0Y3i1SoCFjIYxxAmQZygFoXGO3K6M1sfo648sl+pbehWePAtcXmXHkV6VHFjPkjrkmRjI0W2Rns/Y+Y19/R9x5ZL9S29Cox4E4a8y48ivSue4tFcxW88q3chaOKSRQUt8EopYA4Ts2pV42kZdx0WP4c7ZNwa48joaUpWhxClKUApSlAKUpQClKUApSlAS+OfFvOo/wA6qVL458W86j/OqlC8tVEXpEX12XLCs/WWwHYovvEudwrH/avXNvfE2/20vqa98Y9+svOW/sTVN6Z9KjYxRssetpHCKW1CJcYJDOOxiMgDvnPgxXNOzlaWihFVbN4Jzuwiqt83tN/m3vibf7aX1NObe+Jt/tpfU1Psem0U6p1eKadipaRI+TqgIOCkmp1AbcHAzkEHsIqvFxWJ4RNGwdGQSJggFwU5igaiMEpg742O+K55wlB0lGjKt3W046fUwc298Tb/AG0vqac298Tb/bS+ppJ0ggWN5CSAsrw421M8baG0jO4B3/dvWO06SJJIqcuVFeSSGKRhHy5ZItWpV0sWG0Mpyygdz4SAa0eRF9ZfPMyc298Tb/bS+ppzb3xNv9tL6ms8/F4EhaZpUESqzl9QK4XZiCO3fbbvnHbWE8fg50cQYsXCkOozEDIGaNS/ZlljkI/9RnGpNT0F9ZfPM+c298Tb/bS+ppzb3xNv9tL6mqdKrXYLyy+eZK6PmQy3nMCq/OjyEZnXHKTG5VT/ALVn6T/Abr6CT8JrX4bb5urxtbju0XSCNG8Sd1jGdX8a89IrIrZTe2yNy4Js5K+2alPu9t8fNivShqotoxF6fBdFK1FsThRzZDpk15yuWHyDt7n5qPYEhhzZRqfXkFcr/wCC7e5q5hRZnp+JRLIImcK5xpVu5LZ2GnPut9ts1o2vwu7/APWH8LV44pwuaYyoCoikAy0ntujAwRHFgDcE5Jbv9lTuG8GkSe4jS5lAVYQWKxOzZB77KcAeAbf8VjbapvCMbr06af1GDh3AJjqdyiKl7dXCIIWW4Y86RkzMXwVbUD7gZBH76xWMt+HtA7Tsxit2fUgEbawxuuaQoVGU6QFJU+AGr/6Nn8rk+zt/Qp+jJ/K5Ps7f0K5L2ZS4vN88jleFXF2knPkFw2errdEwSa8iGfXGiLHqkRbh4e6QN2jcqDXm4F9LZ3KTG657WOERIwI3BtVLFm04EpuTKukHX2dzp3rq/wBGT+VyfZ2/oV9/Rk/lcn2dv6FWvIXF5vnkY+NH/wDOuN2P+klwXBDn2s7sCAQfCCBvStPpBw6cWd0TdSMBbykgxwAEaDtsma+1pY9zPa/81JRlpOnpSldZ8+KUpQClKUApSlAKUpQClKUBL458W86j/OqlS+OfFvOo/wA6qULy1USuMe/WXnLf2Jq98Xht3gdLrRyXAR+YQqHUQAMnsOorjv5xjevHGPfrLzlv7E1SunPRh72BRE5WWIl40Y+0yk7FHHhxnDdoye8SDzTUXaxUpUWeRtFRbipOizy0s1rnoVGjQiC1tpoY4DCI7gnKsW1mQNy5NTNncnBJ8Na170IuGiMAljkVgzvNJrEplNieH7phgQTpkLas7kYOMnX4ZBcwxRQ8QkYBYGlijSd7bDagoga4V15jInz47vsOlWrci6VXBktoUX3cURLT8rmEzO8YYkSIDpEYfCI2sMN0zmqTvKTo67c9plNUk1Wu0yX/AERlZiVMTa5ZGOvUDErzi4V07k5cacY2/fW/Z9E0SN8nVKxuGQu0s0EZnZ8MsDtoBCyFTgDILDOGNcn+kriWFJWeWRzwuyk58c7wQwTTmUdYeFX0uAwQts20Z2x3NXvZbPzrpAkemJZdBdo0w0RVQxJk1MrayfcIBgDUchqo1IqaydA5WWUStGxcXJQMNfKaeCKBSDoUHBikOQq7N2dtbJ4dMJDAYvfrizu+Ym9vELYRcxC2BuDaKBsCechAwr6PDdNHWIM3KJ5UhBOUDypIsegDWw7HOys3ZsTWhZ8VuJLo2rTtypZig0krOirNfM2mQHUAwso49sYU9zpI1Gf28Qd+K+1M6O3LvbrzGLsjywFzjU/IkaEO2MDURGCcADJOABtVOudqhJP4T8IvfpY/7SV66T/Abr6CT8Jrzwn4Re/Sx/2kr10n+A3X0En4TXpw1Uaf9F6fCKYpQUq5gK5i4t7Nr256ysDMFh080RkgYbs1d7NdPWKW1jY5ZFY9mSAT/vVJxvKhpZzu1IPUOFfIs/5W9OocK+RZ/wArerf6Ph8Un1V/xT9Hw+KT6q/4rHs+00xtr9yJ1DhXyLP+VvTqHCvkWf8AK3q3+j4fFJ9Vf8U/R8Pik+qv+Kdn2jG2v3OW49ZcMFpclEtAwt5SpAg1BtBxjHfzildT+j4fFJ9Vf8UrSFndXedf4/5+CmqN+psUpStTzBSlKAUpSgFKUoBSlKAUpSgJfHPi3nUf51UqXxz4t51H+dVKF5aqJnGoJSbd4k5himLsuoISpikj2J27ZFrx1258kP2sX+arUrOVnGTqyVPRRr55kWaWdxh7LWM5w0kLDPhwf3mvpuLgkMbPLLnSeZDkZ7cHvZqzSq4MBfXlXHmRVnnAwLLAxjAkhxjwY8G5/nTnz5J6luwwx5kOWA7AT3xVqlMGAvryrjzIZebCjqIwu6DXBhT4QO9WK+hllQq1mVOVZXWWFXRkbWrKfCGGd8jw5BNdDSmDEX15Vx5kOzaaKNIo7MqiKEQc2M4VRgDJOT+871m67c+SH7WL/NVqUwIC+vKuPMl8GglD3EkqcvmyKyrqDnCoqZJG3apr70n+A3X0En4TVOpnSf4DdfQSfhNapUVCYyvWie4pilBSpMhSlKAUpSgFKUoBSlKAUpSgFKUoBSlKAUpSgFKUoBSlKA5vp7xFre0WdAC0c8TKGyVJzjfBB7/hrif1sXvi4Pqy+nSlD3PwbCztLKs1XSP1sXvi4Pqy+nT9bF74uD6svp0pQ7eyWPlH62L3xcH1ZfTp+ti98XB9WX06UoOyWPlH62L3xcH1ZfTp+ti98XB9WX06UoOyWPlH62L3xcH1ZfTp+ti98XB9WX06UoOyWPlH62L3xcH1ZfTp+ti98XB9WX06UoOyWPlH62L3xcH1ZfTrFd/9TLuaN4XjhCyqY2IWUMA+xIy/bvSlB2WxWlRP18UpSh8sKUpQClKUApSlAKUpQH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127125"/>
            <a:ext cx="36480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data:image/jpeg;base64,/9j/4AAQSkZJRgABAQAAAQABAAD/2wCEAAkGBhARDxAREBIVEBESERUQEBIUGBISEBATExwhFhURFhUaICYeGBkjGRMSHzsgJCcpLDIsFyAyNTwrNSYrLCoBCQoKDgwOGg8PGjUkHyUwMCosLDIuKTQpLC0wLCwsLSosLCwpLTUpLCwsLCksLCwvKSwpLCkpKSwsLy8sLCwpLP/AABEIALQBGAMBIgACEQEDEQH/xAAbAAEBAAMBAQEAAAAAAAAAAAAABQMEBgIBB//EAEgQAAIBAwICAwgOCQMFAQAAAAECAwAEERIhBRMGFDEiQVFTVHTS0xYjMjM0RFJhc5KTlLLBFRdCcYGRpLPRJKGxB0NicrQl/8QAGgEBAAMBAQEAAAAAAAAAAAAAAAECAwQFBv/EADARAAIBAQQHCAMBAQEAAAAAAAABAhEDEhNRITJhcaHR4RQxQVKBkbHwBCLB8UMF/9oADAMBAAIRAxEAPwD9xpSlAKUpQClKUApSlAKUpQClKUBI6RwK626OodWuYwysAysN9iDsa5i2vLZrjQbO00dZlttIhPNAjdo+YXKcs+96tIOd8dtdVxz4t51H+dYIui6h8meZ4hO9ysB5HKWSR2kJDLGJMB3Y4Ln+NDW81FUZF4te8MjgaWK2t3YQGdUaALzAYJbiMZ0dzlYG7ewA98gHLPc8MW45XVYCgjmZ5OQPdwyRw8uPuMSEvMV7nJDLjv1st0BgaNo3lmZSnKXJhBSMQyWyoMRjICXMm7ZOQMk4wc1z0KgkaQs8hR1lAiPKMSGeRJ5HGULMTJEp0uWXcjGnahXEnmahueEAD/TxZKs2Ord0uhjGysNHctzBo0nfUQB21Ts+C2EqB1tIgDnZ7dI3BGxBVlBFebbolDHGUVmAMBg2EKjSzmQnQqBPdMdtOkjYjtre4PwpLaFYYySq5wTpHujk4VQFUb+5UADvAUGJPMxexmy8lg+yi9GnsZsvJYPsovRqlSgxJ5k32M2XksH2UXo09jNl5LB9lF6NUqUGJPMm+xmy8lg+yi9GnsZsvJYPsovRqlSgxJ5nN8e6PWixIUt4kbrNqAyIkbjM8YOHUAqcE7g1Vtbh0YRTHJO0MvjQBnS2NhIACe8CBkd8LsXlmkqFJF1KSCRuN1IZSCNwQyg5+aoXSDgECWlw6q2pImkQ8yY6XQakYZbtDAEfOBQ1jJTSjJ+PLadJSgpQ5xSlKAUpSgFKUoBSlKA+ZpmuZ6P9HbNrO1ZraBmNvESTFESSUBJJxua2L/g1hDDLM9pBpijeVsQwltKAscDHbgGubtCrShtKEE2q8OpezTNcpbW9ix0yWEcEncERyR2epkdggkVlZkIDMBjVq7Nu6XO2nDeFkooitC0meWAluTJpGptIx3WAQTjvGpx1kRdhnw6nQZpmuZkt+EqyIY7TU8xtlAjgPtyqWMRwNmAU7HvkDtIzmHDeFkMRFaYV2ic6LfCyKMtGdtmABJB3GKjH2C7DPh1OgzTNSPYzZeS2/wBlF6NaXFuB2saRvHbwxuLq1wyxxqwzPGDggZGxNTG3TdKEqEW6V4dTpaVimuUjUF2CgsiAnYFpGCIv7yzKP3mstdBiKVrQcRidXZXBVDhz8g6Q+G8Hcsp/jWaGZXVXUhlYBlI7CDuCP4UBO458W86j/OqlS+OfFvOo/wA6qULy1UKUqPx+IO1ohLaWuSGCs6agIJWAJUg4yqnHzCoboqkRjedDETxLNxtDq26t28jTnfX+3zMfuWpks9+bmGLU8XMECzSCNH05junk0nBjHdxwYO+MrnJbBs+x638D/a3Hp1o8Qt7OBkR1nZnDMqxm9mYqmkMxCE4ALpufCKwVun4F7sM+HU5y24zxEWkbKX5sk08j8xGURyMEeK2A5LsYjzH7kDVtgOuMHfWa8MjTyvOxSC5aONYwscbiblIQukFm5W/dlhuWC96rlnwu1lRZI+YVbODzbkHY4KkFsggggg9hBrXEFly5pDzQsAzNl7sNHiNZjlS2ciORDgDv47QRTHWQuwz4dSXwvjvEGD6w5ZIZTbqYWYXTqZcFnCR4xy7YggICJcYJZSu1wq84lJCGQq7iYhWlHtZi0qTzDyoiWDlwDGmMDByRVccAtyM4k3399uPTr77H4PBJ9tcenTtERdhnw6nu0631iTXo6t+xnHO1bdmnbR2+67qqlSPY9b+B/tbj06+9Hl0rOgLFUuHVdTM5AwDjLEnG5q8LVTdEQ4KlU/vuVqmdJ/gN19BJ+E1TqZ0n+A3X0En4TWpFnrreUxSgpQoKUpQClKUApSlAKUpQEjo38CtPNofwCs3GLIz208IOkywyRBiCQpdSuSO/jNcxwOCw6rbarLU3Ii1N1N21HQMnVy+6yc71vdX4d5D/AEMnqq85x01O2dn+z7/bqe5eAzzMskzRq6NAFWMOyaIpkuGyWwdR5QA7w+fO2jZdBjEbMBxohgtIZVXmRoz2bNKJAikBizuT3XZjPdZIrb6vw7yH+hk9VTq/DvIf6GT1VTVr/DPC3+3U82HRqaNbNSYT1R4lVgjiSWGKKSHLt8rE+oLjAIO51bYeH9DGV7ZpGRxbdXjVdJOtLSOZI5DnskLXQbbIHLGDns2Or8O8h/oZPVU6vw7yH+hk9VSr+oYW/wBup0lTeP8AvSedWn/0R1N6vw7yH+hk9VWnxNbJFjaK0Mbrc2zBhaSRsMTJnDcsYJGR275x36Qj+yLws/2Xf7dT1xLovdAXLiaa4ElxaSrEptY5GWGSJnOoJHpcLG+O7A7M718h4dxBNA0ysskltpAlQm2iivHmZZdTjJ6rJFGdHM1csgkjBa5aXdxcKJIniiT9ke/sx+TJpYBCB2qpJz39sMtukikEMjsynSWgSS4hYjtKvGD4exsEHP7z6Bz4cvA5iDgN8tppkWV3abXKscyCaT/TJEr6y6g6Zlyct+znfv8Amw6OcRAZHaRFzCp5cmgNHz4m7lxKSDHbpImyR9pHtmQ1df7II/F3H3e69Cnsgj8Xcfd7r0KEYc8jxxhAotFHYLmIDJJOAD3zuarVzfGeORnq+I59rmNjm3uRsM9mU3PzVR9kEfi7j7vdehQ0lZyurQU6lcZ99svOW/8AnmrFeccyo5QnVgc91a3TIw76thMjt7R2EDtGQYN70hiuZLeKa3aQR3GXxDLNC3tMwxhkzrDDOkrkDfw4rPVZaysZVrTP4OyzUDpHweSaa3kWMTLGkyMpmltiDIYyrBkBJHtbDHzjwVi6vw7yH+hk9VTq/DvIf6GT1VeelQnC3+3U04ejFyhiAEZUm1Mh1sDELa4efSBoPMysoXJKnK5PbU49BboWhiKwysYeUEZ3VFc2kFsJw2g4ZHt5cYGdMnaMkVd6vw7yH+hk9VTq/DvIf6GT1VXvP6iMJbfbqTrnobO014+VPOR1Q6lXIdlIRtMXM7kIQCZGAz3IXvdnFGqqFUBVUBVUDCqBsAAOwAVzvV+HeQ/0MnqqdX4d5D/Qyeqqrq/8Jwt/t1OkzWjwLtuvOn/4WpPV+HeQ/wBDJ6qt/ooqCOcRpy06zJpTQYtIwNtBA0+Hs79bWCpJkShdg+/2LdTOk/wG6+gk/Cap1M6T/Abr6CT8JrrMbPXW8pilBShQUpSgFKUoBSlKAUpSgIPCb2OHhtvLKwSNLSJnY9gARax8D6X211FJIDyuVkypJpDRr+yxxsQQO0EjOR2itngEStYWqsAytaxKykAqwMYBBB7Riufi/wCnMNsZJrbU7iWGSKNmGmKKKRJngjztljHgFjthRsASeKKsXGSnW94ZbanXK5+96ta6MttTrbO7jlQPEwdDnBHhGxHzEHvVmxXKcbtLuZNccLxFubhEljjlExRVguJmVwp0lGyAz7adm7F+ScHvNczBpfbOsg4l7FOnkBFZsL/3OzB3OSNsY3Vmc51Wtc6cjURkDbOBsTjwbj+desVw36BvCocRyJN1O4gVhMwZC0kbRjupn0MQJDs74xu3YBvmwvRM8cfMVB1lopWlVovbI1WBSCxclWBO6YG5yc7zcWYqdPJKq+6IXYncgbDcn+AqTxS9ilhQxOrgXVnnHe1TxMM/vVlP8a5zi/BJmgRlgnVo47pcPPzHUyQ6deOa2VZlICgscnOBk435pUeaaSEgwl+FKCuyGQXGs4Hh5Ultv4NI/ZwLQik0y9nrredLc8GhkbUy4YjDlSyGQd5X0kawPAc9p8JzuJGAAAAANgBsAPABX0V9r0DJyb0M+YpivtKEEvjg+DedR/nVPFTOOfFvOo/zqpQ0lqo17yxSVQsgyuclckK//iwHul39ydj360OKRKsliqgKouWAAAAAFvNsAKr1K4z77Y+ct/8APNVJ6rJs2603/B543x2C0jDzNgFgqqo1OxPbhRuQAcn5q9ScetFVHa4hRZF1Rs0kah18K5O43rX6T9GIb6Hlydy65aGVca4n8I8IOBlTsR/AjlrXo01i8SGa5IMDmSWCDrCmVnDMgQxS8pABkAAZ3JJJJrlUbF2SdXfr3eFC7uYdVW9X0pzO+kdVUsxCqASxOAABuSSewV5M6YLalwDgnIwCNiCe8c1wjNxCG2W3RJUlWPMaxq0kccacOKCMS90uReLsCxYnB3BBPvillc6ZECTBJLidlWNCyu7TqV5mAcIY9Z1HA74IOKzw9plU7KDikDyNEksbyLnXGro0i6Tg5UHIwSBW1iuUsOCXGjmOQOTPeTwRJGI5y7tMiapXdkIKzEjKAZKk7Agynt+IT280T89UK3ITGrXKvIjMSszqHwZmmG4U7Edmxi4vBip3plUMEJAZgWVcjUwXGogdpA1L/MeGtPgXxrzqT/ha5ZcczfV1kXHDhb68i46uVXXs2DjQeKZyM7S/J26ngXxrzqT/AIWt7CNJFlqsq1M6T/Abr6CT8JqnUzpP8BuvoJPwmusrZ663lMUoKUKClKUApSlAKUpQClKUBDsuE3kUUcS3EJWNFjUm3k1EIAoJxP24FZuqXvj4Pu8vr6rUrPChkau1k9P8XIk9UvfHwfd5fX06pe+Pg+7y+vqtSmFDIjEl9S5Enql74+D7vL6+nVL3x8H3eX19VqUwoZDEl9S5Enql74+D7vL6+scvCbmTQsk0OhZYpSEgdGPKdZAATMwGSgHYatUorOK8Biy+pAUpStDMUpSgJfHPi3nUf51UqXxz4t51H+dVKF5aqFaHFeHvLyWjdY3il5gLIZFOUeMgqGU9kpOc96t+lGqlYycXVEnql74+D7vL6+nU73x8H3eX19VqVnhQyL4kvqXIk9TvfHwfd5fX1oG7u+tC350HuNWvq8mnV2iP3/3WkFsduMHsropplRWdyFVQWZjsFUbkk+ACoPUpOqNLoPPMvXAuPbAQcrH4dXKAjK57CVzimFDI1hNvv3dyNvql74+D7vL6+nU73x8H3eX19UredXRXQhldQysNwysMgg/OCKyUwoZGeJL6lyIrcLui6uZbYuoKq5tpC6hsagG5+QDpXb5hW5wqwaJX1uHd5GlYqpRctgYClmI7B3zW9SrKEY9yKu0bVP4hUzpP8BuvoJPwmqdTOk/wG6+gk/CasLPXW8pilBShQUpSgFKUoBSlKAUpSgFKUoBSlKAUpSgFKUoBSlKAUpSgJfHPi3nUf51UqXxz4t51H+dVKF5aqFKUoUFKUoDBe2azRvE+dLqVbSSpwe3cVKPBzzwvW5scsty+Z3ZOQNfZ7nvfxq5WsQeeNkxyjv8A97OobD/w/PFDSE2tCPtjZLDGkSZ0oMLqJY48GfB83YBgDYVsUpQo3V1YpSlCBUzpP8BuvoJPwmqdTOk/wG6+gk/CaF7PXW8pilBShQUpSgFKUoBSlKAUpSgFKUoBSlKAUpSgFKUoBSlKAUpSgJfHPi3nUf51UqXxz4t51H+dVKF5aqFK1b/iUcIQyau7bQgRJJWZsFsBUUn3KMc471avsih+Rcfdrz1dRVBQk9KRUpUv2RQ/IuPu156unsih+Rcfdrz1dLyJwp5MqVqmL/UBuWPeivNzuO6B5en58Zz81avsih+Rcfdrz1dax43Dzw/Kuc8orr6vd6RlgdOnl5ztnOO9S8iVZzyZdpUv2RQ/IuPu156unsih+Rcfdrz1dLyIwp5MqUqX7IofkXH3a89XT2RQ/IuPu156ul5DCnkypUzpP8BuvoJPwmtmw4nHNr0au4bS4dJImBIDDuXUHsYb4rW6T/Abr6CT8JqRBNTSeaKYpQUoZilKUApSlAKUpQClKUApSlAKUpQClKUApSlAKUpQClKUBL458W86j/OqlS+OfFvOo/zqpQvLVRK4z79Zect/YmrXur6drh4oFj9pSORxIGzNzS2ERgQI8cs90Q3aNh21k6Q3AjeyZgxAuW2RHkbeCUe5QFj/ACrQvZLWV9bLdDKhJVWC9VJ0GcJKBH3SjU23gYg5BIrktl+xpdk4qi+1Znn6WQIZAyyYTUAwTUJTHIsMoRQSxKySouCoznudVe4ukkbFFWKVmYsJFCqWg0PymL4bcBwR3Grsz2b1Oe1smZ2KXR1ktp5F7pQvIs0hUcvbVJGjHt7NsV70WgcOovEbW7tphvl18x+ayNiPOnWScDHg7NqxurIjDnkZpOm1qpQMHXW7ICwRdkcRFwCwLLzDp7kEnGcYwTij6cQhImnRoGleRdDGIlFjlMOs913WW09ymo79mN68G3s8xEJdKYy2CsF6Cwd+aVY8vONZztjwdleeq2eUIW7BRnYEQXoJEr81kJ5edOs52we92VN1ZDDnka9v0wlVy02kxCW6RlFvcRFEthK2pLh3Mc7Yt8aEAPdE7BDVHi/SlYxJyhl4w+VZTpZlSOX3QYYGm4XvbnPZjfUWys8nULySMtKwieC9MSNOHEhUCIHdZpR29jn5sfF4fZYcOLyQuXLM8N6WOtUjIyIh+zBGP4fPUtLIYc8jZuumUaTOGUiFEky7Lp5kqTJbBUckJjmO6HURggE4Uhju8K6SwXLhIgzHlCVmwDGgLvFpLglS2uCUdySDjIJG9SpbCyZpGZbs69RC8i90xM0guC6DlbHnIr753Hg2rcsJ7aFiyLdFjGkTM0F6xKxs7r2x9uqeTs8IGwAFQ4qmhDDnkUeE/CL36WP+0leuk/wG6+gk/CawcAuRJLeMoYAzRjDo8bbRJ+y4Df7Vn6T/AAG6+gk/Ca7YaqLPRar0/hTFKClXOcUpUWUzSXM6LO0KRrHgKsTZLgkkl1J7wqspKKqy0Y3i1SoCFjIYxxAmQZygFoXGO3K6M1sfo648sl+pbehWePAtcXmXHkV6VHFjPkjrkmRjI0W2Rns/Y+Y19/R9x5ZL9S29Cox4E4a8y48ivSue4tFcxW88q3chaOKSRQUt8EopYA4Ts2pV42kZdx0WP4c7ZNwa48joaUpWhxClKUApSlAKUpQClKUApSlAS+OfFvOo/wA6qVL458W86j/OqlC8tVEXpEX12XLCs/WWwHYovvEudwrH/avXNvfE2/20vqa98Y9+svOW/sTVN6Z9KjYxRssetpHCKW1CJcYJDOOxiMgDvnPgxXNOzlaWihFVbN4Jzuwiqt83tN/m3vibf7aX1NObe+Jt/tpfU1Psem0U6p1eKadipaRI+TqgIOCkmp1AbcHAzkEHsIqvFxWJ4RNGwdGQSJggFwU5igaiMEpg742O+K55wlB0lGjKt3W046fUwc298Tb/AG0vqac298Tb/bS+ppJ0ggWN5CSAsrw421M8baG0jO4B3/dvWO06SJJIqcuVFeSSGKRhHy5ZItWpV0sWG0Mpyygdz4SAa0eRF9ZfPMyc298Tb/bS+ppzb3xNv9tL6ms8/F4EhaZpUESqzl9QK4XZiCO3fbbvnHbWE8fg50cQYsXCkOozEDIGaNS/ZlljkI/9RnGpNT0F9ZfPM+c298Tb/bS+ppzb3xNv9tL6mqdKrXYLyy+eZK6PmQy3nMCq/OjyEZnXHKTG5VT/ALVn6T/Abr6CT8JrX4bb5urxtbju0XSCNG8Sd1jGdX8a89IrIrZTe2yNy4Js5K+2alPu9t8fNivShqotoxF6fBdFK1FsThRzZDpk15yuWHyDt7n5qPYEhhzZRqfXkFcr/wCC7e5q5hRZnp+JRLIImcK5xpVu5LZ2GnPut9ts1o2vwu7/APWH8LV44pwuaYyoCoikAy0ntujAwRHFgDcE5Jbv9lTuG8GkSe4jS5lAVYQWKxOzZB77KcAeAbf8VjbapvCMbr06af1GDh3AJjqdyiKl7dXCIIWW4Y86RkzMXwVbUD7gZBH76xWMt+HtA7Tsxit2fUgEbawxuuaQoVGU6QFJU+AGr/6Nn8rk+zt/Qp+jJ/K5Ps7f0K5L2ZS4vN88jleFXF2knPkFw2errdEwSa8iGfXGiLHqkRbh4e6QN2jcqDXm4F9LZ3KTG657WOERIwI3BtVLFm04EpuTKukHX2dzp3rq/wBGT+VyfZ2/oV9/Rk/lcn2dv6FWvIXF5vnkY+NH/wDOuN2P+klwXBDn2s7sCAQfCCBvStPpBw6cWd0TdSMBbykgxwAEaDtsma+1pY9zPa/81JRlpOnpSldZ8+KUpQClKUApSlAKUpQClKUBL458W86j/OqlS+OfFvOo/wA6qULy1USuMe/WXnLf2Jq98Xht3gdLrRyXAR+YQqHUQAMnsOorjv5xjevHGPfrLzlv7E1SunPRh72BRE5WWIl40Y+0yk7FHHhxnDdoye8SDzTUXaxUpUWeRtFRbipOizy0s1rnoVGjQiC1tpoY4DCI7gnKsW1mQNy5NTNncnBJ8Na170IuGiMAljkVgzvNJrEplNieH7phgQTpkLas7kYOMnX4ZBcwxRQ8QkYBYGlijSd7bDagoga4V15jInz47vsOlWrci6VXBktoUX3cURLT8rmEzO8YYkSIDpEYfCI2sMN0zmqTvKTo67c9plNUk1Wu0yX/AERlZiVMTa5ZGOvUDErzi4V07k5cacY2/fW/Z9E0SN8nVKxuGQu0s0EZnZ8MsDtoBCyFTgDILDOGNcn+kriWFJWeWRzwuyk58c7wQwTTmUdYeFX0uAwQts20Z2x3NXvZbPzrpAkemJZdBdo0w0RVQxJk1MrayfcIBgDUchqo1IqaydA5WWUStGxcXJQMNfKaeCKBSDoUHBikOQq7N2dtbJ4dMJDAYvfrizu+Ym9vELYRcxC2BuDaKBsCechAwr6PDdNHWIM3KJ5UhBOUDypIsegDWw7HOys3ZsTWhZ8VuJLo2rTtypZig0krOirNfM2mQHUAwso49sYU9zpI1Gf28Qd+K+1M6O3LvbrzGLsjywFzjU/IkaEO2MDURGCcADJOABtVOudqhJP4T8IvfpY/7SV66T/Abr6CT8Jrzwn4Re/Sx/2kr10n+A3X0En4TXpw1Uaf9F6fCKYpQUq5gK5i4t7Nr256ysDMFh080RkgYbs1d7NdPWKW1jY5ZFY9mSAT/vVJxvKhpZzu1IPUOFfIs/5W9OocK+RZ/wArerf6Ph8Un1V/xT9Hw+KT6q/4rHs+00xtr9yJ1DhXyLP+VvTqHCvkWf8AK3q3+j4fFJ9Vf8U/R8Pik+qv+Kdn2jG2v3OW49ZcMFpclEtAwt5SpAg1BtBxjHfzildT+j4fFJ9Vf8UrSFndXedf4/5+CmqN+psUpStTzBSlKAUpSgFKUoBSlKAUpSgJfHPi3nUf51UqXxz4t51H+dVKF5aqJnGoJSbd4k5himLsuoISpikj2J27ZFrx1258kP2sX+arUrOVnGTqyVPRRr55kWaWdxh7LWM5w0kLDPhwf3mvpuLgkMbPLLnSeZDkZ7cHvZqzSq4MBfXlXHmRVnnAwLLAxjAkhxjwY8G5/nTnz5J6luwwx5kOWA7AT3xVqlMGAvryrjzIZebCjqIwu6DXBhT4QO9WK+hllQq1mVOVZXWWFXRkbWrKfCGGd8jw5BNdDSmDEX15Vx5kOzaaKNIo7MqiKEQc2M4VRgDJOT+871m67c+SH7WL/NVqUwIC+vKuPMl8GglD3EkqcvmyKyrqDnCoqZJG3apr70n+A3X0En4TVOpnSf4DdfQSfhNapUVCYyvWie4pilBSpMhSlKAUpSgFKUoBSlKAUpSgFKUoBSlKAUpSgFKUoBSlKA5vp7xFre0WdAC0c8TKGyVJzjfBB7/hrif1sXvi4Pqy+nSlD3PwbCztLKs1XSP1sXvi4Pqy+nT9bF74uD6svp0pQ7eyWPlH62L3xcH1ZfTp+ti98XB9WX06UoOyWPlH62L3xcH1ZfTp+ti98XB9WX06UoOyWPlH62L3xcH1ZfTp+ti98XB9WX06UoOyWPlH62L3xcH1ZfTp+ti98XB9WX06UoOyWPlH62L3xcH1ZfTrFd/9TLuaN4XjhCyqY2IWUMA+xIy/bvSlB2WxWlRP18UpSh8sKUpQClKUApSlAKUpQH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9550" y="-974725"/>
            <a:ext cx="36480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56815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Budowniczy (</a:t>
            </a:r>
            <a:r>
              <a:rPr lang="pl-PL" i="1" dirty="0"/>
              <a:t>Builder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http://zenit.senecac.on.ca/wiki/index.php/Builder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AutoShape 2" descr="data:image/jpeg;base64,/9j/4AAQSkZJRgABAQAAAQABAAD/2wCEAAkGBhARDxAREBIVEBESERUQEBIUGBISEBATExwhFhURFhUaICYeGBkjGRMSHzsgJCcpLDIsFyAyNTwrNSYrLCoBCQoKDgwOGg8PGjUkHyUwMCosLDIuKTQpLC0wLCwsLSosLCwpLTUpLCwsLCksLCwvKSwpLCkpKSwsLy8sLCwpLP/AABEIALQBGAMBIgACEQEDEQH/xAAbAAEBAAMBAQEAAAAAAAAAAAAABQMEBgIBB//EAEgQAAIBAwICAwgOCQMFAQAAAAECAwAEERIhBRMGFDEiQVFTVHTS0xYjMjM0RFJhc5KTlLLBFRdCcYGRpLPRJKGxB0NicrQl/8QAGgEBAAMBAQEAAAAAAAAAAAAAAAECAwQFBv/EADARAAIBAQQHCAMBAQEAAAAAAAABAhEDEhNRITJhcaHR4RQxQVKBkbHwBCLB8UMF/9oADAMBAAIRAxEAPwD9xpSlAKUpQClKUApSlAKUpQClKUBI6RwK626OodWuYwysAysN9iDsa5i2vLZrjQbO00dZlttIhPNAjdo+YXKcs+96tIOd8dtdVxz4t51H+dYIui6h8meZ4hO9ysB5HKWSR2kJDLGJMB3Y4Ln+NDW81FUZF4te8MjgaWK2t3YQGdUaALzAYJbiMZ0dzlYG7ewA98gHLPc8MW45XVYCgjmZ5OQPdwyRw8uPuMSEvMV7nJDLjv1st0BgaNo3lmZSnKXJhBSMQyWyoMRjICXMm7ZOQMk4wc1z0KgkaQs8hR1lAiPKMSGeRJ5HGULMTJEp0uWXcjGnahXEnmahueEAD/TxZKs2Ord0uhjGysNHctzBo0nfUQB21Ts+C2EqB1tIgDnZ7dI3BGxBVlBFebbolDHGUVmAMBg2EKjSzmQnQqBPdMdtOkjYjtre4PwpLaFYYySq5wTpHujk4VQFUb+5UADvAUGJPMxexmy8lg+yi9GnsZsvJYPsovRqlSgxJ5k32M2XksH2UXo09jNl5LB9lF6NUqUGJPMm+xmy8lg+yi9GnsZsvJYPsovRqlSgxJ5nN8e6PWixIUt4kbrNqAyIkbjM8YOHUAqcE7g1Vtbh0YRTHJO0MvjQBnS2NhIACe8CBkd8LsXlmkqFJF1KSCRuN1IZSCNwQyg5+aoXSDgECWlw6q2pImkQ8yY6XQakYZbtDAEfOBQ1jJTSjJ+PLadJSgpQ5xSlKAUpSgFKUoBSlKA+ZpmuZ6P9HbNrO1ZraBmNvESTFESSUBJJxua2L/g1hDDLM9pBpijeVsQwltKAscDHbgGubtCrShtKEE2q8OpezTNcpbW9ix0yWEcEncERyR2epkdggkVlZkIDMBjVq7Nu6XO2nDeFkooitC0meWAluTJpGptIx3WAQTjvGpx1kRdhnw6nQZpmuZkt+EqyIY7TU8xtlAjgPtyqWMRwNmAU7HvkDtIzmHDeFkMRFaYV2ic6LfCyKMtGdtmABJB3GKjH2C7DPh1OgzTNSPYzZeS2/wBlF6NaXFuB2saRvHbwxuLq1wyxxqwzPGDggZGxNTG3TdKEqEW6V4dTpaVimuUjUF2CgsiAnYFpGCIv7yzKP3mstdBiKVrQcRidXZXBVDhz8g6Q+G8Hcsp/jWaGZXVXUhlYBlI7CDuCP4UBO458W86j/OqlS+OfFvOo/wA6qULy1UKUqPx+IO1ohLaWuSGCs6agIJWAJUg4yqnHzCoboqkRjedDETxLNxtDq26t28jTnfX+3zMfuWpks9+bmGLU8XMECzSCNH05junk0nBjHdxwYO+MrnJbBs+x638D/a3Hp1o8Qt7OBkR1nZnDMqxm9mYqmkMxCE4ALpufCKwVun4F7sM+HU5y24zxEWkbKX5sk08j8xGURyMEeK2A5LsYjzH7kDVtgOuMHfWa8MjTyvOxSC5aONYwscbiblIQukFm5W/dlhuWC96rlnwu1lRZI+YVbODzbkHY4KkFsggggg9hBrXEFly5pDzQsAzNl7sNHiNZjlS2ciORDgDv47QRTHWQuwz4dSXwvjvEGD6w5ZIZTbqYWYXTqZcFnCR4xy7YggICJcYJZSu1wq84lJCGQq7iYhWlHtZi0qTzDyoiWDlwDGmMDByRVccAtyM4k3399uPTr77H4PBJ9tcenTtERdhnw6nu0631iTXo6t+xnHO1bdmnbR2+67qqlSPY9b+B/tbj06+9Hl0rOgLFUuHVdTM5AwDjLEnG5q8LVTdEQ4KlU/vuVqmdJ/gN19BJ+E1TqZ0n+A3X0En4TWpFnrreUxSgpQoKUpQClKUApSlAKUpQEjo38CtPNofwCs3GLIz208IOkywyRBiCQpdSuSO/jNcxwOCw6rbarLU3Ii1N1N21HQMnVy+6yc71vdX4d5D/AEMnqq85x01O2dn+z7/bqe5eAzzMskzRq6NAFWMOyaIpkuGyWwdR5QA7w+fO2jZdBjEbMBxohgtIZVXmRoz2bNKJAikBizuT3XZjPdZIrb6vw7yH+hk9VTq/DvIf6GT1VTVr/DPC3+3U82HRqaNbNSYT1R4lVgjiSWGKKSHLt8rE+oLjAIO51bYeH9DGV7ZpGRxbdXjVdJOtLSOZI5DnskLXQbbIHLGDns2Or8O8h/oZPVU6vw7yH+hk9VSr+oYW/wBup0lTeP8AvSedWn/0R1N6vw7yH+hk9VWnxNbJFjaK0Mbrc2zBhaSRsMTJnDcsYJGR275x36Qj+yLws/2Xf7dT1xLovdAXLiaa4ElxaSrEptY5GWGSJnOoJHpcLG+O7A7M718h4dxBNA0ysskltpAlQm2iivHmZZdTjJ6rJFGdHM1csgkjBa5aXdxcKJIniiT9ke/sx+TJpYBCB2qpJz39sMtukikEMjsynSWgSS4hYjtKvGD4exsEHP7z6Bz4cvA5iDgN8tppkWV3abXKscyCaT/TJEr6y6g6Zlyct+znfv8Amw6OcRAZHaRFzCp5cmgNHz4m7lxKSDHbpImyR9pHtmQ1df7II/F3H3e69Cnsgj8Xcfd7r0KEYc8jxxhAotFHYLmIDJJOAD3zuarVzfGeORnq+I59rmNjm3uRsM9mU3PzVR9kEfi7j7vdehQ0lZyurQU6lcZ99svOW/8AnmrFeccyo5QnVgc91a3TIw76thMjt7R2EDtGQYN70hiuZLeKa3aQR3GXxDLNC3tMwxhkzrDDOkrkDfw4rPVZaysZVrTP4OyzUDpHweSaa3kWMTLGkyMpmltiDIYyrBkBJHtbDHzjwVi6vw7yH+hk9VTq/DvIf6GT1VeelQnC3+3U04ejFyhiAEZUm1Mh1sDELa4efSBoPMysoXJKnK5PbU49BboWhiKwysYeUEZ3VFc2kFsJw2g4ZHt5cYGdMnaMkVd6vw7yH+hk9VTq/DvIf6GT1VXvP6iMJbfbqTrnobO014+VPOR1Q6lXIdlIRtMXM7kIQCZGAz3IXvdnFGqqFUBVUBVUDCqBsAAOwAVzvV+HeQ/0MnqqdX4d5D/Qyeqqrq/8Jwt/t1OkzWjwLtuvOn/4WpPV+HeQ/wBDJ6qt/ooqCOcRpy06zJpTQYtIwNtBA0+Hs79bWCpJkShdg+/2LdTOk/wG6+gk/Cap1M6T/Abr6CT8JrrMbPXW8pilBShQUpSgFKUoBSlKAUpSgIPCb2OHhtvLKwSNLSJnY9gARax8D6X211FJIDyuVkypJpDRr+yxxsQQO0EjOR2itngEStYWqsAytaxKykAqwMYBBB7Riufi/wCnMNsZJrbU7iWGSKNmGmKKKRJngjztljHgFjthRsASeKKsXGSnW94ZbanXK5+96ta6MttTrbO7jlQPEwdDnBHhGxHzEHvVmxXKcbtLuZNccLxFubhEljjlExRVguJmVwp0lGyAz7adm7F+ScHvNczBpfbOsg4l7FOnkBFZsL/3OzB3OSNsY3Vmc51Wtc6cjURkDbOBsTjwbj+desVw36BvCocRyJN1O4gVhMwZC0kbRjupn0MQJDs74xu3YBvmwvRM8cfMVB1lopWlVovbI1WBSCxclWBO6YG5yc7zcWYqdPJKq+6IXYncgbDcn+AqTxS9ilhQxOrgXVnnHe1TxMM/vVlP8a5zi/BJmgRlgnVo47pcPPzHUyQ6deOa2VZlICgscnOBk435pUeaaSEgwl+FKCuyGQXGs4Hh5Ultv4NI/ZwLQik0y9nrredLc8GhkbUy4YjDlSyGQd5X0kawPAc9p8JzuJGAAAAANgBsAPABX0V9r0DJyb0M+YpivtKEEvjg+DedR/nVPFTOOfFvOo/zqpQ0lqo17yxSVQsgyuclckK//iwHul39ydj360OKRKsliqgKouWAAAAAFvNsAKr1K4z77Y+ct/8APNVJ6rJs2603/B543x2C0jDzNgFgqqo1OxPbhRuQAcn5q9ScetFVHa4hRZF1Rs0kah18K5O43rX6T9GIb6Hlydy65aGVca4n8I8IOBlTsR/AjlrXo01i8SGa5IMDmSWCDrCmVnDMgQxS8pABkAAZ3JJJJrlUbF2SdXfr3eFC7uYdVW9X0pzO+kdVUsxCqASxOAABuSSewV5M6YLalwDgnIwCNiCe8c1wjNxCG2W3RJUlWPMaxq0kccacOKCMS90uReLsCxYnB3BBPvillc6ZECTBJLidlWNCyu7TqV5mAcIY9Z1HA74IOKzw9plU7KDikDyNEksbyLnXGro0i6Tg5UHIwSBW1iuUsOCXGjmOQOTPeTwRJGI5y7tMiapXdkIKzEjKAZKk7Agynt+IT280T89UK3ITGrXKvIjMSszqHwZmmG4U7Edmxi4vBip3plUMEJAZgWVcjUwXGogdpA1L/MeGtPgXxrzqT/ha5ZcczfV1kXHDhb68i46uVXXs2DjQeKZyM7S/J26ngXxrzqT/AIWt7CNJFlqsq1M6T/Abr6CT8JqnUzpP8BuvoJPwmusrZ663lMUoKUKClKUApSlAKUpQClKUBDsuE3kUUcS3EJWNFjUm3k1EIAoJxP24FZuqXvj4Pu8vr6rUrPChkau1k9P8XIk9UvfHwfd5fX06pe+Pg+7y+vqtSmFDIjEl9S5Enql74+D7vL6+nVL3x8H3eX19VqUwoZDEl9S5Enql74+D7vL6+scvCbmTQsk0OhZYpSEgdGPKdZAATMwGSgHYatUorOK8Biy+pAUpStDMUpSgJfHPi3nUf51UqXxz4t51H+dVKF5aqFaHFeHvLyWjdY3il5gLIZFOUeMgqGU9kpOc96t+lGqlYycXVEnql74+D7vL6+nU73x8H3eX19VqVnhQyL4kvqXIk9TvfHwfd5fX1oG7u+tC350HuNWvq8mnV2iP3/3WkFsduMHsropplRWdyFVQWZjsFUbkk+ACoPUpOqNLoPPMvXAuPbAQcrH4dXKAjK57CVzimFDI1hNvv3dyNvql74+D7vL6+nU73x8H3eX19UredXRXQhldQysNwysMgg/OCKyUwoZGeJL6lyIrcLui6uZbYuoKq5tpC6hsagG5+QDpXb5hW5wqwaJX1uHd5GlYqpRctgYClmI7B3zW9SrKEY9yKu0bVP4hUzpP8BuvoJPwmqdTOk/wG6+gk/CasLPXW8pilBShQUpSgFKUoBSlKAUpSgFKUoBSlKAUpSgFKUoBSlKAUpSgJfHPi3nUf51UqXxz4t51H+dVKF5aqFKUoUFKUoDBe2azRvE+dLqVbSSpwe3cVKPBzzwvW5scsty+Z3ZOQNfZ7nvfxq5WsQeeNkxyjv8A97OobD/w/PFDSE2tCPtjZLDGkSZ0oMLqJY48GfB83YBgDYVsUpQo3V1YpSlCBUzpP8BuvoJPwmqdTOk/wG6+gk/CaF7PXW8pilBShQUpSgFKUoBSlKAUpSgFKUoBSlKAUpSgFKUoBSlKAUpSgJfHPi3nUf51UqXxz4t51H+dVKF5aqFK1b/iUcIQyau7bQgRJJWZsFsBUUn3KMc471avsih+Rcfdrz1dRVBQk9KRUpUv2RQ/IuPu156unsih+Rcfdrz1dLyJwp5MqVqmL/UBuWPeivNzuO6B5en58Zz81avsih+Rcfdrz1dax43Dzw/Kuc8orr6vd6RlgdOnl5ztnOO9S8iVZzyZdpUv2RQ/IuPu156unsih+Rcfdrz1dLyIwp5MqUqX7IofkXH3a89XT2RQ/IuPu156ul5DCnkypUzpP8BuvoJPwmtmw4nHNr0au4bS4dJImBIDDuXUHsYb4rW6T/Abr6CT8JqRBNTSeaKYpQUoZilKUApSlAKUpQClKUApSlAKUpQClKUApSlAKUpQClKUBL458W86j/OqlS+OfFvOo/zqpQvLVRK4z79Zect/YmrXur6drh4oFj9pSORxIGzNzS2ERgQI8cs90Q3aNh21k6Q3AjeyZgxAuW2RHkbeCUe5QFj/ACrQvZLWV9bLdDKhJVWC9VJ0GcJKBH3SjU23gYg5BIrktl+xpdk4qi+1Znn6WQIZAyyYTUAwTUJTHIsMoRQSxKySouCoznudVe4ukkbFFWKVmYsJFCqWg0PymL4bcBwR3Grsz2b1Oe1smZ2KXR1ktp5F7pQvIs0hUcvbVJGjHt7NsV70WgcOovEbW7tphvl18x+ayNiPOnWScDHg7NqxurIjDnkZpOm1qpQMHXW7ICwRdkcRFwCwLLzDp7kEnGcYwTij6cQhImnRoGleRdDGIlFjlMOs913WW09ymo79mN68G3s8xEJdKYy2CsF6Cwd+aVY8vONZztjwdleeq2eUIW7BRnYEQXoJEr81kJ5edOs52we92VN1ZDDnka9v0wlVy02kxCW6RlFvcRFEthK2pLh3Mc7Yt8aEAPdE7BDVHi/SlYxJyhl4w+VZTpZlSOX3QYYGm4XvbnPZjfUWys8nULySMtKwieC9MSNOHEhUCIHdZpR29jn5sfF4fZYcOLyQuXLM8N6WOtUjIyIh+zBGP4fPUtLIYc8jZuumUaTOGUiFEky7Lp5kqTJbBUckJjmO6HURggE4Uhju8K6SwXLhIgzHlCVmwDGgLvFpLglS2uCUdySDjIJG9SpbCyZpGZbs69RC8i90xM0guC6DlbHnIr753Hg2rcsJ7aFiyLdFjGkTM0F6xKxs7r2x9uqeTs8IGwAFQ4qmhDDnkUeE/CL36WP+0leuk/wG6+gk/CawcAuRJLeMoYAzRjDo8bbRJ+y4Df7Vn6T/AAG6+gk/Ca7YaqLPRar0/hTFKClXOcUpUWUzSXM6LO0KRrHgKsTZLgkkl1J7wqspKKqy0Y3i1SoCFjIYxxAmQZygFoXGO3K6M1sfo648sl+pbehWePAtcXmXHkV6VHFjPkjrkmRjI0W2Rns/Y+Y19/R9x5ZL9S29Cox4E4a8y48ivSue4tFcxW88q3chaOKSRQUt8EopYA4Ts2pV42kZdx0WP4c7ZNwa48joaUpWhxClKUApSlAKUpQClKUApSlAS+OfFvOo/wA6qVL458W86j/OqlC8tVEXpEX12XLCs/WWwHYovvEudwrH/avXNvfE2/20vqa98Y9+svOW/sTVN6Z9KjYxRssetpHCKW1CJcYJDOOxiMgDvnPgxXNOzlaWihFVbN4Jzuwiqt83tN/m3vibf7aX1NObe+Jt/tpfU1Psem0U6p1eKadipaRI+TqgIOCkmp1AbcHAzkEHsIqvFxWJ4RNGwdGQSJggFwU5igaiMEpg742O+K55wlB0lGjKt3W046fUwc298Tb/AG0vqac298Tb/bS+ppJ0ggWN5CSAsrw421M8baG0jO4B3/dvWO06SJJIqcuVFeSSGKRhHy5ZItWpV0sWG0Mpyygdz4SAa0eRF9ZfPMyc298Tb/bS+ppzb3xNv9tL6ms8/F4EhaZpUESqzl9QK4XZiCO3fbbvnHbWE8fg50cQYsXCkOozEDIGaNS/ZlljkI/9RnGpNT0F9ZfPM+c298Tb/bS+ppzb3xNv9tL6mqdKrXYLyy+eZK6PmQy3nMCq/OjyEZnXHKTG5VT/ALVn6T/Abr6CT8JrX4bb5urxtbju0XSCNG8Sd1jGdX8a89IrIrZTe2yNy4Js5K+2alPu9t8fNivShqotoxF6fBdFK1FsThRzZDpk15yuWHyDt7n5qPYEhhzZRqfXkFcr/wCC7e5q5hRZnp+JRLIImcK5xpVu5LZ2GnPut9ts1o2vwu7/APWH8LV44pwuaYyoCoikAy0ntujAwRHFgDcE5Jbv9lTuG8GkSe4jS5lAVYQWKxOzZB77KcAeAbf8VjbapvCMbr06af1GDh3AJjqdyiKl7dXCIIWW4Y86RkzMXwVbUD7gZBH76xWMt+HtA7Tsxit2fUgEbawxuuaQoVGU6QFJU+AGr/6Nn8rk+zt/Qp+jJ/K5Ps7f0K5L2ZS4vN88jleFXF2knPkFw2errdEwSa8iGfXGiLHqkRbh4e6QN2jcqDXm4F9LZ3KTG657WOERIwI3BtVLFm04EpuTKukHX2dzp3rq/wBGT+VyfZ2/oV9/Rk/lcn2dv6FWvIXF5vnkY+NH/wDOuN2P+klwXBDn2s7sCAQfCCBvStPpBw6cWd0TdSMBbykgxwAEaDtsma+1pY9zPa/81JRlpOnpSldZ8+KUpQClKUApSlAKUpQClKUBL458W86j/OqlS+OfFvOo/wA6qULy1USuMe/WXnLf2Jq98Xht3gdLrRyXAR+YQqHUQAMnsOorjv5xjevHGPfrLzlv7E1SunPRh72BRE5WWIl40Y+0yk7FHHhxnDdoye8SDzTUXaxUpUWeRtFRbipOizy0s1rnoVGjQiC1tpoY4DCI7gnKsW1mQNy5NTNncnBJ8Na170IuGiMAljkVgzvNJrEplNieH7phgQTpkLas7kYOMnX4ZBcwxRQ8QkYBYGlijSd7bDagoga4V15jInz47vsOlWrci6VXBktoUX3cURLT8rmEzO8YYkSIDpEYfCI2sMN0zmqTvKTo67c9plNUk1Wu0yX/AERlZiVMTa5ZGOvUDErzi4V07k5cacY2/fW/Z9E0SN8nVKxuGQu0s0EZnZ8MsDtoBCyFTgDILDOGNcn+kriWFJWeWRzwuyk58c7wQwTTmUdYeFX0uAwQts20Z2x3NXvZbPzrpAkemJZdBdo0w0RVQxJk1MrayfcIBgDUchqo1IqaydA5WWUStGxcXJQMNfKaeCKBSDoUHBikOQq7N2dtbJ4dMJDAYvfrizu+Ym9vELYRcxC2BuDaKBsCechAwr6PDdNHWIM3KJ5UhBOUDypIsegDWw7HOys3ZsTWhZ8VuJLo2rTtypZig0krOirNfM2mQHUAwso49sYU9zpI1Gf28Qd+K+1M6O3LvbrzGLsjywFzjU/IkaEO2MDURGCcADJOABtVOudqhJP4T8IvfpY/7SV66T/Abr6CT8Jrzwn4Re/Sx/2kr10n+A3X0En4TXpw1Uaf9F6fCKYpQUq5gK5i4t7Nr256ysDMFh080RkgYbs1d7NdPWKW1jY5ZFY9mSAT/vVJxvKhpZzu1IPUOFfIs/5W9OocK+RZ/wArerf6Ph8Un1V/xT9Hw+KT6q/4rHs+00xtr9yJ1DhXyLP+VvTqHCvkWf8AK3q3+j4fFJ9Vf8U/R8Pik+qv+Kdn2jG2v3OW49ZcMFpclEtAwt5SpAg1BtBxjHfzildT+j4fFJ9Vf8UrSFndXedf4/5+CmqN+psUpStTzBSlKAUpSgFKUoBSlKAUpSgJfHPi3nUf51UqXxz4t51H+dVKF5aqJnGoJSbd4k5himLsuoISpikj2J27ZFrx1258kP2sX+arUrOVnGTqyVPRRr55kWaWdxh7LWM5w0kLDPhwf3mvpuLgkMbPLLnSeZDkZ7cHvZqzSq4MBfXlXHmRVnnAwLLAxjAkhxjwY8G5/nTnz5J6luwwx5kOWA7AT3xVqlMGAvryrjzIZebCjqIwu6DXBhT4QO9WK+hllQq1mVOVZXWWFXRkbWrKfCGGd8jw5BNdDSmDEX15Vx5kOzaaKNIo7MqiKEQc2M4VRgDJOT+871m67c+SH7WL/NVqUwIC+vKuPMl8GglD3EkqcvmyKyrqDnCoqZJG3apr70n+A3X0En4TVOpnSf4DdfQSfhNapUVCYyvWie4pilBSpMhSlKAUpSgFKUoBSlKAUpSgFKUoBSlKAUpSgFKUoBSlKA5vp7xFre0WdAC0c8TKGyVJzjfBB7/hrif1sXvi4Pqy+nSlD3PwbCztLKs1XSP1sXvi4Pqy+nT9bF74uD6svp0pQ7eyWPlH62L3xcH1ZfTp+ti98XB9WX06UoOyWPlH62L3xcH1ZfTp+ti98XB9WX06UoOyWPlH62L3xcH1ZfTp+ti98XB9WX06UoOyWPlH62L3xcH1ZfTp+ti98XB9WX06UoOyWPlH62L3xcH1ZfTrFd/9TLuaN4XjhCyqY2IWUMA+xIy/bvSlB2WxWlRP18UpSh8sKUpQClKUApSlAKUpQH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127125"/>
            <a:ext cx="36480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data:image/jpeg;base64,/9j/4AAQSkZJRgABAQAAAQABAAD/2wCEAAkGBhARDxAREBIVEBESERUQEBIUGBISEBATExwhFhURFhUaICYeGBkjGRMSHzsgJCcpLDIsFyAyNTwrNSYrLCoBCQoKDgwOGg8PGjUkHyUwMCosLDIuKTQpLC0wLCwsLSosLCwpLTUpLCwsLCksLCwvKSwpLCkpKSwsLy8sLCwpLP/AABEIALQBGAMBIgACEQEDEQH/xAAbAAEBAAMBAQEAAAAAAAAAAAAABQMEBgIBB//EAEgQAAIBAwICAwgOCQMFAQAAAAECAwAEERIhBRMGFDEiQVFTVHTS0xYjMjM0RFJhc5KTlLLBFRdCcYGRpLPRJKGxB0NicrQl/8QAGgEBAAMBAQEAAAAAAAAAAAAAAAECAwQFBv/EADARAAIBAQQHCAMBAQEAAAAAAAABAhEDEhNRITJhcaHR4RQxQVKBkbHwBCLB8UMF/9oADAMBAAIRAxEAPwD9xpSlAKUpQClKUApSlAKUpQClKUBI6RwK626OodWuYwysAysN9iDsa5i2vLZrjQbO00dZlttIhPNAjdo+YXKcs+96tIOd8dtdVxz4t51H+dYIui6h8meZ4hO9ysB5HKWSR2kJDLGJMB3Y4Ln+NDW81FUZF4te8MjgaWK2t3YQGdUaALzAYJbiMZ0dzlYG7ewA98gHLPc8MW45XVYCgjmZ5OQPdwyRw8uPuMSEvMV7nJDLjv1st0BgaNo3lmZSnKXJhBSMQyWyoMRjICXMm7ZOQMk4wc1z0KgkaQs8hR1lAiPKMSGeRJ5HGULMTJEp0uWXcjGnahXEnmahueEAD/TxZKs2Ord0uhjGysNHctzBo0nfUQB21Ts+C2EqB1tIgDnZ7dI3BGxBVlBFebbolDHGUVmAMBg2EKjSzmQnQqBPdMdtOkjYjtre4PwpLaFYYySq5wTpHujk4VQFUb+5UADvAUGJPMxexmy8lg+yi9GnsZsvJYPsovRqlSgxJ5k32M2XksH2UXo09jNl5LB9lF6NUqUGJPMm+xmy8lg+yi9GnsZsvJYPsovRqlSgxJ5nN8e6PWixIUt4kbrNqAyIkbjM8YOHUAqcE7g1Vtbh0YRTHJO0MvjQBnS2NhIACe8CBkd8LsXlmkqFJF1KSCRuN1IZSCNwQyg5+aoXSDgECWlw6q2pImkQ8yY6XQakYZbtDAEfOBQ1jJTSjJ+PLadJSgpQ5xSlKAUpSgFKUoBSlKA+ZpmuZ6P9HbNrO1ZraBmNvESTFESSUBJJxua2L/g1hDDLM9pBpijeVsQwltKAscDHbgGubtCrShtKEE2q8OpezTNcpbW9ix0yWEcEncERyR2epkdggkVlZkIDMBjVq7Nu6XO2nDeFkooitC0meWAluTJpGptIx3WAQTjvGpx1kRdhnw6nQZpmuZkt+EqyIY7TU8xtlAjgPtyqWMRwNmAU7HvkDtIzmHDeFkMRFaYV2ic6LfCyKMtGdtmABJB3GKjH2C7DPh1OgzTNSPYzZeS2/wBlF6NaXFuB2saRvHbwxuLq1wyxxqwzPGDggZGxNTG3TdKEqEW6V4dTpaVimuUjUF2CgsiAnYFpGCIv7yzKP3mstdBiKVrQcRidXZXBVDhz8g6Q+G8Hcsp/jWaGZXVXUhlYBlI7CDuCP4UBO458W86j/OqlS+OfFvOo/wA6qULy1UKUqPx+IO1ohLaWuSGCs6agIJWAJUg4yqnHzCoboqkRjedDETxLNxtDq26t28jTnfX+3zMfuWpks9+bmGLU8XMECzSCNH05junk0nBjHdxwYO+MrnJbBs+x638D/a3Hp1o8Qt7OBkR1nZnDMqxm9mYqmkMxCE4ALpufCKwVun4F7sM+HU5y24zxEWkbKX5sk08j8xGURyMEeK2A5LsYjzH7kDVtgOuMHfWa8MjTyvOxSC5aONYwscbiblIQukFm5W/dlhuWC96rlnwu1lRZI+YVbODzbkHY4KkFsggggg9hBrXEFly5pDzQsAzNl7sNHiNZjlS2ciORDgDv47QRTHWQuwz4dSXwvjvEGD6w5ZIZTbqYWYXTqZcFnCR4xy7YggICJcYJZSu1wq84lJCGQq7iYhWlHtZi0qTzDyoiWDlwDGmMDByRVccAtyM4k3399uPTr77H4PBJ9tcenTtERdhnw6nu0631iTXo6t+xnHO1bdmnbR2+67qqlSPY9b+B/tbj06+9Hl0rOgLFUuHVdTM5AwDjLEnG5q8LVTdEQ4KlU/vuVqmdJ/gN19BJ+E1TqZ0n+A3X0En4TWpFnrreUxSgpQoKUpQClKUApSlAKUpQEjo38CtPNofwCs3GLIz208IOkywyRBiCQpdSuSO/jNcxwOCw6rbarLU3Ii1N1N21HQMnVy+6yc71vdX4d5D/AEMnqq85x01O2dn+z7/bqe5eAzzMskzRq6NAFWMOyaIpkuGyWwdR5QA7w+fO2jZdBjEbMBxohgtIZVXmRoz2bNKJAikBizuT3XZjPdZIrb6vw7yH+hk9VTq/DvIf6GT1VTVr/DPC3+3U82HRqaNbNSYT1R4lVgjiSWGKKSHLt8rE+oLjAIO51bYeH9DGV7ZpGRxbdXjVdJOtLSOZI5DnskLXQbbIHLGDns2Or8O8h/oZPVU6vw7yH+hk9VSr+oYW/wBup0lTeP8AvSedWn/0R1N6vw7yH+hk9VWnxNbJFjaK0Mbrc2zBhaSRsMTJnDcsYJGR275x36Qj+yLws/2Xf7dT1xLovdAXLiaa4ElxaSrEptY5GWGSJnOoJHpcLG+O7A7M718h4dxBNA0ysskltpAlQm2iivHmZZdTjJ6rJFGdHM1csgkjBa5aXdxcKJIniiT9ke/sx+TJpYBCB2qpJz39sMtukikEMjsynSWgSS4hYjtKvGD4exsEHP7z6Bz4cvA5iDgN8tppkWV3abXKscyCaT/TJEr6y6g6Zlyct+znfv8Amw6OcRAZHaRFzCp5cmgNHz4m7lxKSDHbpImyR9pHtmQ1df7II/F3H3e69Cnsgj8Xcfd7r0KEYc8jxxhAotFHYLmIDJJOAD3zuarVzfGeORnq+I59rmNjm3uRsM9mU3PzVR9kEfi7j7vdehQ0lZyurQU6lcZ99svOW/8AnmrFeccyo5QnVgc91a3TIw76thMjt7R2EDtGQYN70hiuZLeKa3aQR3GXxDLNC3tMwxhkzrDDOkrkDfw4rPVZaysZVrTP4OyzUDpHweSaa3kWMTLGkyMpmltiDIYyrBkBJHtbDHzjwVi6vw7yH+hk9VTq/DvIf6GT1VeelQnC3+3U04ejFyhiAEZUm1Mh1sDELa4efSBoPMysoXJKnK5PbU49BboWhiKwysYeUEZ3VFc2kFsJw2g4ZHt5cYGdMnaMkVd6vw7yH+hk9VTq/DvIf6GT1VXvP6iMJbfbqTrnobO014+VPOR1Q6lXIdlIRtMXM7kIQCZGAz3IXvdnFGqqFUBVUBVUDCqBsAAOwAVzvV+HeQ/0MnqqdX4d5D/Qyeqqrq/8Jwt/t1OkzWjwLtuvOn/4WpPV+HeQ/wBDJ6qt/ooqCOcRpy06zJpTQYtIwNtBA0+Hs79bWCpJkShdg+/2LdTOk/wG6+gk/Cap1M6T/Abr6CT8JrrMbPXW8pilBShQUpSgFKUoBSlKAUpSgIPCb2OHhtvLKwSNLSJnY9gARax8D6X211FJIDyuVkypJpDRr+yxxsQQO0EjOR2itngEStYWqsAytaxKykAqwMYBBB7Riufi/wCnMNsZJrbU7iWGSKNmGmKKKRJngjztljHgFjthRsASeKKsXGSnW94ZbanXK5+96ta6MttTrbO7jlQPEwdDnBHhGxHzEHvVmxXKcbtLuZNccLxFubhEljjlExRVguJmVwp0lGyAz7adm7F+ScHvNczBpfbOsg4l7FOnkBFZsL/3OzB3OSNsY3Vmc51Wtc6cjURkDbOBsTjwbj+desVw36BvCocRyJN1O4gVhMwZC0kbRjupn0MQJDs74xu3YBvmwvRM8cfMVB1lopWlVovbI1WBSCxclWBO6YG5yc7zcWYqdPJKq+6IXYncgbDcn+AqTxS9ilhQxOrgXVnnHe1TxMM/vVlP8a5zi/BJmgRlgnVo47pcPPzHUyQ6deOa2VZlICgscnOBk435pUeaaSEgwl+FKCuyGQXGs4Hh5Ultv4NI/ZwLQik0y9nrredLc8GhkbUy4YjDlSyGQd5X0kawPAc9p8JzuJGAAAAANgBsAPABX0V9r0DJyb0M+YpivtKEEvjg+DedR/nVPFTOOfFvOo/zqpQ0lqo17yxSVQsgyuclckK//iwHul39ydj360OKRKsliqgKouWAAAAAFvNsAKr1K4z77Y+ct/8APNVJ6rJs2603/B543x2C0jDzNgFgqqo1OxPbhRuQAcn5q9ScetFVHa4hRZF1Rs0kah18K5O43rX6T9GIb6Hlydy65aGVca4n8I8IOBlTsR/AjlrXo01i8SGa5IMDmSWCDrCmVnDMgQxS8pABkAAZ3JJJJrlUbF2SdXfr3eFC7uYdVW9X0pzO+kdVUsxCqASxOAABuSSewV5M6YLalwDgnIwCNiCe8c1wjNxCG2W3RJUlWPMaxq0kccacOKCMS90uReLsCxYnB3BBPvillc6ZECTBJLidlWNCyu7TqV5mAcIY9Z1HA74IOKzw9plU7KDikDyNEksbyLnXGro0i6Tg5UHIwSBW1iuUsOCXGjmOQOTPeTwRJGI5y7tMiapXdkIKzEjKAZKk7Agynt+IT280T89UK3ITGrXKvIjMSszqHwZmmG4U7Edmxi4vBip3plUMEJAZgWVcjUwXGogdpA1L/MeGtPgXxrzqT/ha5ZcczfV1kXHDhb68i46uVXXs2DjQeKZyM7S/J26ngXxrzqT/AIWt7CNJFlqsq1M6T/Abr6CT8JqnUzpP8BuvoJPwmusrZ663lMUoKUKClKUApSlAKUpQClKUBDsuE3kUUcS3EJWNFjUm3k1EIAoJxP24FZuqXvj4Pu8vr6rUrPChkau1k9P8XIk9UvfHwfd5fX06pe+Pg+7y+vqtSmFDIjEl9S5Enql74+D7vL6+nVL3x8H3eX19VqUwoZDEl9S5Enql74+D7vL6+scvCbmTQsk0OhZYpSEgdGPKdZAATMwGSgHYatUorOK8Biy+pAUpStDMUpSgJfHPi3nUf51UqXxz4t51H+dVKF5aqFaHFeHvLyWjdY3il5gLIZFOUeMgqGU9kpOc96t+lGqlYycXVEnql74+D7vL6+nU73x8H3eX19VqVnhQyL4kvqXIk9TvfHwfd5fX1oG7u+tC350HuNWvq8mnV2iP3/3WkFsduMHsropplRWdyFVQWZjsFUbkk+ACoPUpOqNLoPPMvXAuPbAQcrH4dXKAjK57CVzimFDI1hNvv3dyNvql74+D7vL6+nU73x8H3eX19UredXRXQhldQysNwysMgg/OCKyUwoZGeJL6lyIrcLui6uZbYuoKq5tpC6hsagG5+QDpXb5hW5wqwaJX1uHd5GlYqpRctgYClmI7B3zW9SrKEY9yKu0bVP4hUzpP8BuvoJPwmqdTOk/wG6+gk/CasLPXW8pilBShQUpSgFKUoBSlKAUpSgFKUoBSlKAUpSgFKUoBSlKAUpSgJfHPi3nUf51UqXxz4t51H+dVKF5aqFKUoUFKUoDBe2azRvE+dLqVbSSpwe3cVKPBzzwvW5scsty+Z3ZOQNfZ7nvfxq5WsQeeNkxyjv8A97OobD/w/PFDSE2tCPtjZLDGkSZ0oMLqJY48GfB83YBgDYVsUpQo3V1YpSlCBUzpP8BuvoJPwmqdTOk/wG6+gk/CaF7PXW8pilBShQUpSgFKUoBSlKAUpSgFKUoBSlKAUpSgFKUoBSlKAUpSgJfHPi3nUf51UqXxz4t51H+dVKF5aqFK1b/iUcIQyau7bQgRJJWZsFsBUUn3KMc471avsih+Rcfdrz1dRVBQk9KRUpUv2RQ/IuPu156unsih+Rcfdrz1dLyJwp5MqVqmL/UBuWPeivNzuO6B5en58Zz81avsih+Rcfdrz1dax43Dzw/Kuc8orr6vd6RlgdOnl5ztnOO9S8iVZzyZdpUv2RQ/IuPu156unsih+Rcfdrz1dLyIwp5MqUqX7IofkXH3a89XT2RQ/IuPu156ul5DCnkypUzpP8BuvoJPwmtmw4nHNr0au4bS4dJImBIDDuXUHsYb4rW6T/Abr6CT8JqRBNTSeaKYpQUoZilKUApSlAKUpQClKUApSlAKUpQClKUApSlAKUpQClKUBL458W86j/OqlS+OfFvOo/zqpQvLVRK4z79Zect/YmrXur6drh4oFj9pSORxIGzNzS2ERgQI8cs90Q3aNh21k6Q3AjeyZgxAuW2RHkbeCUe5QFj/ACrQvZLWV9bLdDKhJVWC9VJ0GcJKBH3SjU23gYg5BIrktl+xpdk4qi+1Znn6WQIZAyyYTUAwTUJTHIsMoRQSxKySouCoznudVe4ukkbFFWKVmYsJFCqWg0PymL4bcBwR3Grsz2b1Oe1smZ2KXR1ktp5F7pQvIs0hUcvbVJGjHt7NsV70WgcOovEbW7tphvl18x+ayNiPOnWScDHg7NqxurIjDnkZpOm1qpQMHXW7ICwRdkcRFwCwLLzDp7kEnGcYwTij6cQhImnRoGleRdDGIlFjlMOs913WW09ymo79mN68G3s8xEJdKYy2CsF6Cwd+aVY8vONZztjwdleeq2eUIW7BRnYEQXoJEr81kJ5edOs52we92VN1ZDDnka9v0wlVy02kxCW6RlFvcRFEthK2pLh3Mc7Yt8aEAPdE7BDVHi/SlYxJyhl4w+VZTpZlSOX3QYYGm4XvbnPZjfUWys8nULySMtKwieC9MSNOHEhUCIHdZpR29jn5sfF4fZYcOLyQuXLM8N6WOtUjIyIh+zBGP4fPUtLIYc8jZuumUaTOGUiFEky7Lp5kqTJbBUckJjmO6HURggE4Uhju8K6SwXLhIgzHlCVmwDGgLvFpLglS2uCUdySDjIJG9SpbCyZpGZbs69RC8i90xM0guC6DlbHnIr753Hg2rcsJ7aFiyLdFjGkTM0F6xKxs7r2x9uqeTs8IGwAFQ4qmhDDnkUeE/CL36WP+0leuk/wG6+gk/CawcAuRJLeMoYAzRjDo8bbRJ+y4Df7Vn6T/AAG6+gk/Ca7YaqLPRar0/hTFKClXOcUpUWUzSXM6LO0KRrHgKsTZLgkkl1J7wqspKKqy0Y3i1SoCFjIYxxAmQZygFoXGO3K6M1sfo648sl+pbehWePAtcXmXHkV6VHFjPkjrkmRjI0W2Rns/Y+Y19/R9x5ZL9S29Cox4E4a8y48ivSue4tFcxW88q3chaOKSRQUt8EopYA4Ts2pV42kZdx0WP4c7ZNwa48joaUpWhxClKUApSlAKUpQClKUApSlAS+OfFvOo/wA6qVL458W86j/OqlC8tVEXpEX12XLCs/WWwHYovvEudwrH/avXNvfE2/20vqa98Y9+svOW/sTVN6Z9KjYxRssetpHCKW1CJcYJDOOxiMgDvnPgxXNOzlaWihFVbN4Jzuwiqt83tN/m3vibf7aX1NObe+Jt/tpfU1Psem0U6p1eKadipaRI+TqgIOCkmp1AbcHAzkEHsIqvFxWJ4RNGwdGQSJggFwU5igaiMEpg742O+K55wlB0lGjKt3W046fUwc298Tb/AG0vqac298Tb/bS+ppJ0ggWN5CSAsrw421M8baG0jO4B3/dvWO06SJJIqcuVFeSSGKRhHy5ZItWpV0sWG0Mpyygdz4SAa0eRF9ZfPMyc298Tb/bS+ppzb3xNv9tL6ms8/F4EhaZpUESqzl9QK4XZiCO3fbbvnHbWE8fg50cQYsXCkOozEDIGaNS/ZlljkI/9RnGpNT0F9ZfPM+c298Tb/bS+ppzb3xNv9tL6mqdKrXYLyy+eZK6PmQy3nMCq/OjyEZnXHKTG5VT/ALVn6T/Abr6CT8JrX4bb5urxtbju0XSCNG8Sd1jGdX8a89IrIrZTe2yNy4Js5K+2alPu9t8fNivShqotoxF6fBdFK1FsThRzZDpk15yuWHyDt7n5qPYEhhzZRqfXkFcr/wCC7e5q5hRZnp+JRLIImcK5xpVu5LZ2GnPut9ts1o2vwu7/APWH8LV44pwuaYyoCoikAy0ntujAwRHFgDcE5Jbv9lTuG8GkSe4jS5lAVYQWKxOzZB77KcAeAbf8VjbapvCMbr06af1GDh3AJjqdyiKl7dXCIIWW4Y86RkzMXwVbUD7gZBH76xWMt+HtA7Tsxit2fUgEbawxuuaQoVGU6QFJU+AGr/6Nn8rk+zt/Qp+jJ/K5Ps7f0K5L2ZS4vN88jleFXF2knPkFw2errdEwSa8iGfXGiLHqkRbh4e6QN2jcqDXm4F9LZ3KTG657WOERIwI3BtVLFm04EpuTKukHX2dzp3rq/wBGT+VyfZ2/oV9/Rk/lcn2dv6FWvIXF5vnkY+NH/wDOuN2P+klwXBDn2s7sCAQfCCBvStPpBw6cWd0TdSMBbykgxwAEaDtsma+1pY9zPa/81JRlpOnpSldZ8+KUpQClKUApSlAKUpQClKUBL458W86j/OqlS+OfFvOo/wA6qULy1USuMe/WXnLf2Jq98Xht3gdLrRyXAR+YQqHUQAMnsOorjv5xjevHGPfrLzlv7E1SunPRh72BRE5WWIl40Y+0yk7FHHhxnDdoye8SDzTUXaxUpUWeRtFRbipOizy0s1rnoVGjQiC1tpoY4DCI7gnKsW1mQNy5NTNncnBJ8Na170IuGiMAljkVgzvNJrEplNieH7phgQTpkLas7kYOMnX4ZBcwxRQ8QkYBYGlijSd7bDagoga4V15jInz47vsOlWrci6VXBktoUX3cURLT8rmEzO8YYkSIDpEYfCI2sMN0zmqTvKTo67c9plNUk1Wu0yX/AERlZiVMTa5ZGOvUDErzi4V07k5cacY2/fW/Z9E0SN8nVKxuGQu0s0EZnZ8MsDtoBCyFTgDILDOGNcn+kriWFJWeWRzwuyk58c7wQwTTmUdYeFX0uAwQts20Z2x3NXvZbPzrpAkemJZdBdo0w0RVQxJk1MrayfcIBgDUchqo1IqaydA5WWUStGxcXJQMNfKaeCKBSDoUHBikOQq7N2dtbJ4dMJDAYvfrizu+Ym9vELYRcxC2BuDaKBsCechAwr6PDdNHWIM3KJ5UhBOUDypIsegDWw7HOys3ZsTWhZ8VuJLo2rTtypZig0krOirNfM2mQHUAwso49sYU9zpI1Gf28Qd+K+1M6O3LvbrzGLsjywFzjU/IkaEO2MDURGCcADJOABtVOudqhJP4T8IvfpY/7SV66T/Abr6CT8Jrzwn4Re/Sx/2kr10n+A3X0En4TXpw1Uaf9F6fCKYpQUq5gK5i4t7Nr256ysDMFh080RkgYbs1d7NdPWKW1jY5ZFY9mSAT/vVJxvKhpZzu1IPUOFfIs/5W9OocK+RZ/wArerf6Ph8Un1V/xT9Hw+KT6q/4rHs+00xtr9yJ1DhXyLP+VvTqHCvkWf8AK3q3+j4fFJ9Vf8U/R8Pik+qv+Kdn2jG2v3OW49ZcMFpclEtAwt5SpAg1BtBxjHfzildT+j4fFJ9Vf8UrSFndXedf4/5+CmqN+psUpStTzBSlKAUpSgFKUoBSlKAUpSgJfHPi3nUf51UqXxz4t51H+dVKF5aqJnGoJSbd4k5himLsuoISpikj2J27ZFrx1258kP2sX+arUrOVnGTqyVPRRr55kWaWdxh7LWM5w0kLDPhwf3mvpuLgkMbPLLnSeZDkZ7cHvZqzSq4MBfXlXHmRVnnAwLLAxjAkhxjwY8G5/nTnz5J6luwwx5kOWA7AT3xVqlMGAvryrjzIZebCjqIwu6DXBhT4QO9WK+hllQq1mVOVZXWWFXRkbWrKfCGGd8jw5BNdDSmDEX15Vx5kOzaaKNIo7MqiKEQc2M4VRgDJOT+871m67c+SH7WL/NVqUwIC+vKuPMl8GglD3EkqcvmyKyrqDnCoqZJG3apr70n+A3X0En4TVOpnSf4DdfQSfhNapUVCYyvWie4pilBSpMhSlKAUpSgFKUoBSlKAUpSgFKUoBSlKAUpSgFKUoBSlKA5vp7xFre0WdAC0c8TKGyVJzjfBB7/hrif1sXvi4Pqy+nSlD3PwbCztLKs1XSP1sXvi4Pqy+nT9bF74uD6svp0pQ7eyWPlH62L3xcH1ZfTp+ti98XB9WX06UoOyWPlH62L3xcH1ZfTp+ti98XB9WX06UoOyWPlH62L3xcH1ZfTp+ti98XB9WX06UoOyWPlH62L3xcH1ZfTp+ti98XB9WX06UoOyWPlH62L3xcH1ZfTrFd/9TLuaN4XjhCyqY2IWUMA+xIy/bvSlB2WxWlRP18UpSh8sKUpQClKUApSlAKUpQH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9550" y="-974725"/>
            <a:ext cx="36480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data:image/jpeg;base64,/9j/4AAQSkZJRgABAQAAAQABAAD/2wCEAAkGBhARDxAREBIVEBESERUQEBIUGBISEBATExwhFhURFhUaICYeGBkjGRMSHzsgJCcpLDIsFyAyNTwrNSYrLCoBCQoKDgwOGg8PGjUkHyUwMCosLDIuKTQpLC0wLCwsLSosLCwpLTUpLCwsLCksLCwvKSwpLCkpKSwsLy8sLCwpLP/AABEIALQBGAMBIgACEQEDEQH/xAAbAAEBAAMBAQEAAAAAAAAAAAAABQMEBgIBB//EAEgQAAIBAwICAwgOCQMFAQAAAAECAwAEERIhBRMGFDEiQVFTVHTS0xYjMjM0RFJhc5KTlLLBFRdCcYGRpLPRJKGxB0NicrQl/8QAGgEBAAMBAQEAAAAAAAAAAAAAAAECAwQFBv/EADARAAIBAQQHCAMBAQEAAAAAAAABAhEDEhNRITJhcaHR4RQxQVKBkbHwBCLB8UMF/9oADAMBAAIRAxEAPwD9xpSlAKUpQClKUApSlAKUpQClKUBI6RwK626OodWuYwysAysN9iDsa5i2vLZrjQbO00dZlttIhPNAjdo+YXKcs+96tIOd8dtdVxz4t51H+dYIui6h8meZ4hO9ysB5HKWSR2kJDLGJMB3Y4Ln+NDW81FUZF4te8MjgaWK2t3YQGdUaALzAYJbiMZ0dzlYG7ewA98gHLPc8MW45XVYCgjmZ5OQPdwyRw8uPuMSEvMV7nJDLjv1st0BgaNo3lmZSnKXJhBSMQyWyoMRjICXMm7ZOQMk4wc1z0KgkaQs8hR1lAiPKMSGeRJ5HGULMTJEp0uWXcjGnahXEnmahueEAD/TxZKs2Ord0uhjGysNHctzBo0nfUQB21Ts+C2EqB1tIgDnZ7dI3BGxBVlBFebbolDHGUVmAMBg2EKjSzmQnQqBPdMdtOkjYjtre4PwpLaFYYySq5wTpHujk4VQFUb+5UADvAUGJPMxexmy8lg+yi9GnsZsvJYPsovRqlSgxJ5k32M2XksH2UXo09jNl5LB9lF6NUqUGJPMm+xmy8lg+yi9GnsZsvJYPsovRqlSgxJ5nN8e6PWixIUt4kbrNqAyIkbjM8YOHUAqcE7g1Vtbh0YRTHJO0MvjQBnS2NhIACe8CBkd8LsXlmkqFJF1KSCRuN1IZSCNwQyg5+aoXSDgECWlw6q2pImkQ8yY6XQakYZbtDAEfOBQ1jJTSjJ+PLadJSgpQ5xSlKAUpSgFKUoBSlKA+ZpmuZ6P9HbNrO1ZraBmNvESTFESSUBJJxua2L/g1hDDLM9pBpijeVsQwltKAscDHbgGubtCrShtKEE2q8OpezTNcpbW9ix0yWEcEncERyR2epkdggkVlZkIDMBjVq7Nu6XO2nDeFkooitC0meWAluTJpGptIx3WAQTjvGpx1kRdhnw6nQZpmuZkt+EqyIY7TU8xtlAjgPtyqWMRwNmAU7HvkDtIzmHDeFkMRFaYV2ic6LfCyKMtGdtmABJB3GKjH2C7DPh1OgzTNSPYzZeS2/wBlF6NaXFuB2saRvHbwxuLq1wyxxqwzPGDggZGxNTG3TdKEqEW6V4dTpaVimuUjUF2CgsiAnYFpGCIv7yzKP3mstdBiKVrQcRidXZXBVDhz8g6Q+G8Hcsp/jWaGZXVXUhlYBlI7CDuCP4UBO458W86j/OqlS+OfFvOo/wA6qULy1UKUqPx+IO1ohLaWuSGCs6agIJWAJUg4yqnHzCoboqkRjedDETxLNxtDq26t28jTnfX+3zMfuWpks9+bmGLU8XMECzSCNH05junk0nBjHdxwYO+MrnJbBs+x638D/a3Hp1o8Qt7OBkR1nZnDMqxm9mYqmkMxCE4ALpufCKwVun4F7sM+HU5y24zxEWkbKX5sk08j8xGURyMEeK2A5LsYjzH7kDVtgOuMHfWa8MjTyvOxSC5aONYwscbiblIQukFm5W/dlhuWC96rlnwu1lRZI+YVbODzbkHY4KkFsggggg9hBrXEFly5pDzQsAzNl7sNHiNZjlS2ciORDgDv47QRTHWQuwz4dSXwvjvEGD6w5ZIZTbqYWYXTqZcFnCR4xy7YggICJcYJZSu1wq84lJCGQq7iYhWlHtZi0qTzDyoiWDlwDGmMDByRVccAtyM4k3399uPTr77H4PBJ9tcenTtERdhnw6nu0631iTXo6t+xnHO1bdmnbR2+67qqlSPY9b+B/tbj06+9Hl0rOgLFUuHVdTM5AwDjLEnG5q8LVTdEQ4KlU/vuVqmdJ/gN19BJ+E1TqZ0n+A3X0En4TWpFnrreUxSgpQoKUpQClKUApSlAKUpQEjo38CtPNofwCs3GLIz208IOkywyRBiCQpdSuSO/jNcxwOCw6rbarLU3Ii1N1N21HQMnVy+6yc71vdX4d5D/AEMnqq85x01O2dn+z7/bqe5eAzzMskzRq6NAFWMOyaIpkuGyWwdR5QA7w+fO2jZdBjEbMBxohgtIZVXmRoz2bNKJAikBizuT3XZjPdZIrb6vw7yH+hk9VTq/DvIf6GT1VTVr/DPC3+3U82HRqaNbNSYT1R4lVgjiSWGKKSHLt8rE+oLjAIO51bYeH9DGV7ZpGRxbdXjVdJOtLSOZI5DnskLXQbbIHLGDns2Or8O8h/oZPVU6vw7yH+hk9VSr+oYW/wBup0lTeP8AvSedWn/0R1N6vw7yH+hk9VWnxNbJFjaK0Mbrc2zBhaSRsMTJnDcsYJGR275x36Qj+yLws/2Xf7dT1xLovdAXLiaa4ElxaSrEptY5GWGSJnOoJHpcLG+O7A7M718h4dxBNA0ysskltpAlQm2iivHmZZdTjJ6rJFGdHM1csgkjBa5aXdxcKJIniiT9ke/sx+TJpYBCB2qpJz39sMtukikEMjsynSWgSS4hYjtKvGD4exsEHP7z6Bz4cvA5iDgN8tppkWV3abXKscyCaT/TJEr6y6g6Zlyct+znfv8Amw6OcRAZHaRFzCp5cmgNHz4m7lxKSDHbpImyR9pHtmQ1df7II/F3H3e69Cnsgj8Xcfd7r0KEYc8jxxhAotFHYLmIDJJOAD3zuarVzfGeORnq+I59rmNjm3uRsM9mU3PzVR9kEfi7j7vdehQ0lZyurQU6lcZ99svOW/8AnmrFeccyo5QnVgc91a3TIw76thMjt7R2EDtGQYN70hiuZLeKa3aQR3GXxDLNC3tMwxhkzrDDOkrkDfw4rPVZaysZVrTP4OyzUDpHweSaa3kWMTLGkyMpmltiDIYyrBkBJHtbDHzjwVi6vw7yH+hk9VTq/DvIf6GT1VeelQnC3+3U04ejFyhiAEZUm1Mh1sDELa4efSBoPMysoXJKnK5PbU49BboWhiKwysYeUEZ3VFc2kFsJw2g4ZHt5cYGdMnaMkVd6vw7yH+hk9VTq/DvIf6GT1VXvP6iMJbfbqTrnobO014+VPOR1Q6lXIdlIRtMXM7kIQCZGAz3IXvdnFGqqFUBVUBVUDCqBsAAOwAVzvV+HeQ/0MnqqdX4d5D/Qyeqqrq/8Jwt/t1OkzWjwLtuvOn/4WpPV+HeQ/wBDJ6qt/ooqCOcRpy06zJpTQYtIwNtBA0+Hs79bWCpJkShdg+/2LdTOk/wG6+gk/Cap1M6T/Abr6CT8JrrMbPXW8pilBShQUpSgFKUoBSlKAUpSgIPCb2OHhtvLKwSNLSJnY9gARax8D6X211FJIDyuVkypJpDRr+yxxsQQO0EjOR2itngEStYWqsAytaxKykAqwMYBBB7Riufi/wCnMNsZJrbU7iWGSKNmGmKKKRJngjztljHgFjthRsASeKKsXGSnW94ZbanXK5+96ta6MttTrbO7jlQPEwdDnBHhGxHzEHvVmxXKcbtLuZNccLxFubhEljjlExRVguJmVwp0lGyAz7adm7F+ScHvNczBpfbOsg4l7FOnkBFZsL/3OzB3OSNsY3Vmc51Wtc6cjURkDbOBsTjwbj+desVw36BvCocRyJN1O4gVhMwZC0kbRjupn0MQJDs74xu3YBvmwvRM8cfMVB1lopWlVovbI1WBSCxclWBO6YG5yc7zcWYqdPJKq+6IXYncgbDcn+AqTxS9ilhQxOrgXVnnHe1TxMM/vVlP8a5zi/BJmgRlgnVo47pcPPzHUyQ6deOa2VZlICgscnOBk435pUeaaSEgwl+FKCuyGQXGs4Hh5Ultv4NI/ZwLQik0y9nrredLc8GhkbUy4YjDlSyGQd5X0kawPAc9p8JzuJGAAAAANgBsAPABX0V9r0DJyb0M+YpivtKEEvjg+DedR/nVPFTOOfFvOo/zqpQ0lqo17yxSVQsgyuclckK//iwHul39ydj360OKRKsliqgKouWAAAAAFvNsAKr1K4z77Y+ct/8APNVJ6rJs2603/B543x2C0jDzNgFgqqo1OxPbhRuQAcn5q9ScetFVHa4hRZF1Rs0kah18K5O43rX6T9GIb6Hlydy65aGVca4n8I8IOBlTsR/AjlrXo01i8SGa5IMDmSWCDrCmVnDMgQxS8pABkAAZ3JJJJrlUbF2SdXfr3eFC7uYdVW9X0pzO+kdVUsxCqASxOAABuSSewV5M6YLalwDgnIwCNiCe8c1wjNxCG2W3RJUlWPMaxq0kccacOKCMS90uReLsCxYnB3BBPvillc6ZECTBJLidlWNCyu7TqV5mAcIY9Z1HA74IOKzw9plU7KDikDyNEksbyLnXGro0i6Tg5UHIwSBW1iuUsOCXGjmOQOTPeTwRJGI5y7tMiapXdkIKzEjKAZKk7Agynt+IT280T89UK3ITGrXKvIjMSszqHwZmmG4U7Edmxi4vBip3plUMEJAZgWVcjUwXGogdpA1L/MeGtPgXxrzqT/ha5ZcczfV1kXHDhb68i46uVXXs2DjQeKZyM7S/J26ngXxrzqT/AIWt7CNJFlqsq1M6T/Abr6CT8JqnUzpP8BuvoJPwmusrZ663lMUoKUKClKUApSlAKUpQClKUBDsuE3kUUcS3EJWNFjUm3k1EIAoJxP24FZuqXvj4Pu8vr6rUrPChkau1k9P8XIk9UvfHwfd5fX06pe+Pg+7y+vqtSmFDIjEl9S5Enql74+D7vL6+nVL3x8H3eX19VqUwoZDEl9S5Enql74+D7vL6+scvCbmTQsk0OhZYpSEgdGPKdZAATMwGSgHYatUorOK8Biy+pAUpStDMUpSgJfHPi3nUf51UqXxz4t51H+dVKF5aqFaHFeHvLyWjdY3il5gLIZFOUeMgqGU9kpOc96t+lGqlYycXVEnql74+D7vL6+nU73x8H3eX19VqVnhQyL4kvqXIk9TvfHwfd5fX1oG7u+tC350HuNWvq8mnV2iP3/3WkFsduMHsropplRWdyFVQWZjsFUbkk+ACoPUpOqNLoPPMvXAuPbAQcrH4dXKAjK57CVzimFDI1hNvv3dyNvql74+D7vL6+nU73x8H3eX19UredXRXQhldQysNwysMgg/OCKyUwoZGeJL6lyIrcLui6uZbYuoKq5tpC6hsagG5+QDpXb5hW5wqwaJX1uHd5GlYqpRctgYClmI7B3zW9SrKEY9yKu0bVP4hUzpP8BuvoJPwmqdTOk/wG6+gk/CasLPXW8pilBShQUpSgFKUoBSlKAUpSgFKUoBSlKAUpSgFKUoBSlKAUpSgJfHPi3nUf51UqXxz4t51H+dVKF5aqFKUoUFKUoDBe2azRvE+dLqVbSSpwe3cVKPBzzwvW5scsty+Z3ZOQNfZ7nvfxq5WsQeeNkxyjv8A97OobD/w/PFDSE2tCPtjZLDGkSZ0oMLqJY48GfB83YBgDYVsUpQo3V1YpSlCBUzpP8BuvoJPwmqdTOk/wG6+gk/CaF7PXW8pilBShQUpSgFKUoBSlKAUpSgFKUoBSlKAUpSgFKUoBSlKAUpSgJfHPi3nUf51UqXxz4t51H+dVKF5aqFK1b/iUcIQyau7bQgRJJWZsFsBUUn3KMc471avsih+Rcfdrz1dRVBQk9KRUpUv2RQ/IuPu156unsih+Rcfdrz1dLyJwp5MqVqmL/UBuWPeivNzuO6B5en58Zz81avsih+Rcfdrz1dax43Dzw/Kuc8orr6vd6RlgdOnl5ztnOO9S8iVZzyZdpUv2RQ/IuPu156unsih+Rcfdrz1dLyIwp5MqUqX7IofkXH3a89XT2RQ/IuPu156ul5DCnkypUzpP8BuvoJPwmtmw4nHNr0au4bS4dJImBIDDuXUHsYb4rW6T/Abr6CT8JqRBNTSeaKYpQUoZilKUApSlAKUpQClKUApSlAKUpQClKUApSlAKUpQClKUBL458W86j/OqlS+OfFvOo/zqpQvLVRK4z79Zect/YmrXur6drh4oFj9pSORxIGzNzS2ERgQI8cs90Q3aNh21k6Q3AjeyZgxAuW2RHkbeCUe5QFj/ACrQvZLWV9bLdDKhJVWC9VJ0GcJKBH3SjU23gYg5BIrktl+xpdk4qi+1Znn6WQIZAyyYTUAwTUJTHIsMoRQSxKySouCoznudVe4ukkbFFWKVmYsJFCqWg0PymL4bcBwR3Grsz2b1Oe1smZ2KXR1ktp5F7pQvIs0hUcvbVJGjHt7NsV70WgcOovEbW7tphvl18x+ayNiPOnWScDHg7NqxurIjDnkZpOm1qpQMHXW7ICwRdkcRFwCwLLzDp7kEnGcYwTij6cQhImnRoGleRdDGIlFjlMOs913WW09ymo79mN68G3s8xEJdKYy2CsF6Cwd+aVY8vONZztjwdleeq2eUIW7BRnYEQXoJEr81kJ5edOs52we92VN1ZDDnka9v0wlVy02kxCW6RlFvcRFEthK2pLh3Mc7Yt8aEAPdE7BDVHi/SlYxJyhl4w+VZTpZlSOX3QYYGm4XvbnPZjfUWys8nULySMtKwieC9MSNOHEhUCIHdZpR29jn5sfF4fZYcOLyQuXLM8N6WOtUjIyIh+zBGP4fPUtLIYc8jZuumUaTOGUiFEky7Lp5kqTJbBUckJjmO6HURggE4Uhju8K6SwXLhIgzHlCVmwDGgLvFpLglS2uCUdySDjIJG9SpbCyZpGZbs69RC8i90xM0guC6DlbHnIr753Hg2rcsJ7aFiyLdFjGkTM0F6xKxs7r2x9uqeTs8IGwAFQ4qmhDDnkUeE/CL36WP+0leuk/wG6+gk/CawcAuRJLeMoYAzRjDo8bbRJ+y4Df7Vn6T/AAG6+gk/Ca7YaqLPRar0/hTFKClXOcUpUWUzSXM6LO0KRrHgKsTZLgkkl1J7wqspKKqy0Y3i1SoCFjIYxxAmQZygFoXGO3K6M1sfo648sl+pbehWePAtcXmXHkV6VHFjPkjrkmRjI0W2Rns/Y+Y19/R9x5ZL9S29Cox4E4a8y48ivSue4tFcxW88q3chaOKSRQUt8EopYA4Ts2pV42kZdx0WP4c7ZNwa48joaUpWhxClKUApSlAKUpQClKUApSlAS+OfFvOo/wA6qVL458W86j/OqlC8tVEXpEX12XLCs/WWwHYovvEudwrH/avXNvfE2/20vqa98Y9+svOW/sTVN6Z9KjYxRssetpHCKW1CJcYJDOOxiMgDvnPgxXNOzlaWihFVbN4Jzuwiqt83tN/m3vibf7aX1NObe+Jt/tpfU1Psem0U6p1eKadipaRI+TqgIOCkmp1AbcHAzkEHsIqvFxWJ4RNGwdGQSJggFwU5igaiMEpg742O+K55wlB0lGjKt3W046fUwc298Tb/AG0vqac298Tb/bS+ppJ0ggWN5CSAsrw421M8baG0jO4B3/dvWO06SJJIqcuVFeSSGKRhHy5ZItWpV0sWG0Mpyygdz4SAa0eRF9ZfPMyc298Tb/bS+ppzb3xNv9tL6ms8/F4EhaZpUESqzl9QK4XZiCO3fbbvnHbWE8fg50cQYsXCkOozEDIGaNS/ZlljkI/9RnGpNT0F9ZfPM+c298Tb/bS+ppzb3xNv9tL6mqdKrXYLyy+eZK6PmQy3nMCq/OjyEZnXHKTG5VT/ALVn6T/Abr6CT8JrX4bb5urxtbju0XSCNG8Sd1jGdX8a89IrIrZTe2yNy4Js5K+2alPu9t8fNivShqotoxF6fBdFK1FsThRzZDpk15yuWHyDt7n5qPYEhhzZRqfXkFcr/wCC7e5q5hRZnp+JRLIImcK5xpVu5LZ2GnPut9ts1o2vwu7/APWH8LV44pwuaYyoCoikAy0ntujAwRHFgDcE5Jbv9lTuG8GkSe4jS5lAVYQWKxOzZB77KcAeAbf8VjbapvCMbr06af1GDh3AJjqdyiKl7dXCIIWW4Y86RkzMXwVbUD7gZBH76xWMt+HtA7Tsxit2fUgEbawxuuaQoVGU6QFJU+AGr/6Nn8rk+zt/Qp+jJ/K5Ps7f0K5L2ZS4vN88jleFXF2knPkFw2errdEwSa8iGfXGiLHqkRbh4e6QN2jcqDXm4F9LZ3KTG657WOERIwI3BtVLFm04EpuTKukHX2dzp3rq/wBGT+VyfZ2/oV9/Rk/lcn2dv6FWvIXF5vnkY+NH/wDOuN2P+klwXBDn2s7sCAQfCCBvStPpBw6cWd0TdSMBbykgxwAEaDtsma+1pY9zPa/81JRlpOnpSldZ8+KUpQClKUApSlAKUpQClKUBL458W86j/OqlS+OfFvOo/wA6qULy1USuMe/WXnLf2Jq98Xht3gdLrRyXAR+YQqHUQAMnsOorjv5xjevHGPfrLzlv7E1SunPRh72BRE5WWIl40Y+0yk7FHHhxnDdoye8SDzTUXaxUpUWeRtFRbipOizy0s1rnoVGjQiC1tpoY4DCI7gnKsW1mQNy5NTNncnBJ8Na170IuGiMAljkVgzvNJrEplNieH7phgQTpkLas7kYOMnX4ZBcwxRQ8QkYBYGlijSd7bDagoga4V15jInz47vsOlWrci6VXBktoUX3cURLT8rmEzO8YYkSIDpEYfCI2sMN0zmqTvKTo67c9plNUk1Wu0yX/AERlZiVMTa5ZGOvUDErzi4V07k5cacY2/fW/Z9E0SN8nVKxuGQu0s0EZnZ8MsDtoBCyFTgDILDOGNcn+kriWFJWeWRzwuyk58c7wQwTTmUdYeFX0uAwQts20Z2x3NXvZbPzrpAkemJZdBdo0w0RVQxJk1MrayfcIBgDUchqo1IqaydA5WWUStGxcXJQMNfKaeCKBSDoUHBikOQq7N2dtbJ4dMJDAYvfrizu+Ym9vELYRcxC2BuDaKBsCechAwr6PDdNHWIM3KJ5UhBOUDypIsegDWw7HOys3ZsTWhZ8VuJLo2rTtypZig0krOirNfM2mQHUAwso49sYU9zpI1Gf28Qd+K+1M6O3LvbrzGLsjywFzjU/IkaEO2MDURGCcADJOABtVOudqhJP4T8IvfpY/7SV66T/Abr6CT8Jrzwn4Re/Sx/2kr10n+A3X0En4TXpw1Uaf9F6fCKYpQUq5gK5i4t7Nr256ysDMFh080RkgYbs1d7NdPWKW1jY5ZFY9mSAT/vVJxvKhpZzu1IPUOFfIs/5W9OocK+RZ/wArerf6Ph8Un1V/xT9Hw+KT6q/4rHs+00xtr9yJ1DhXyLP+VvTqHCvkWf8AK3q3+j4fFJ9Vf8U/R8Pik+qv+Kdn2jG2v3OW49ZcMFpclEtAwt5SpAg1BtBxjHfzildT+j4fFJ9Vf8UrSFndXedf4/5+CmqN+psUpStTzBSlKAUpSgFKUoBSlKAUpSgJfHPi3nUf51UqXxz4t51H+dVKF5aqJnGoJSbd4k5himLsuoISpikj2J27ZFrx1258kP2sX+arUrOVnGTqyVPRRr55kWaWdxh7LWM5w0kLDPhwf3mvpuLgkMbPLLnSeZDkZ7cHvZqzSq4MBfXlXHmRVnnAwLLAxjAkhxjwY8G5/nTnz5J6luwwx5kOWA7AT3xVqlMGAvryrjzIZebCjqIwu6DXBhT4QO9WK+hllQq1mVOVZXWWFXRkbWrKfCGGd8jw5BNdDSmDEX15Vx5kOzaaKNIo7MqiKEQc2M4VRgDJOT+871m67c+SH7WL/NVqUwIC+vKuPMl8GglD3EkqcvmyKyrqDnCoqZJG3apr70n+A3X0En4TVOpnSf4DdfQSfhNapUVCYyvWie4pilBSpMhSlKAUpSgFKUoBSlKAUpSgFKUoBSlKAUpSgFKUoBSlKA5vp7xFre0WdAC0c8TKGyVJzjfBB7/hrif1sXvi4Pqy+nSlD3PwbCztLKs1XSP1sXvi4Pqy+nT9bF74uD6svp0pQ7eyWPlH62L3xcH1ZfTp+ti98XB9WX06UoOyWPlH62L3xcH1ZfTp+ti98XB9WX06UoOyWPlH62L3xcH1ZfTp+ti98XB9WX06UoOyWPlH62L3xcH1ZfTp+ti98XB9WX06UoOyWPlH62L3xcH1ZfTrFd/9TLuaN4XjhCyqY2IWUMA+xIy/bvSlB2WxWlRP18UpSh8sKUpQClKUApSlAKUpQH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61950" y="-822325"/>
            <a:ext cx="36480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21" y="2564904"/>
            <a:ext cx="4865208" cy="313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41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pl-PL" dirty="0"/>
              <a:t>Fabryka abstrakcyjna </a:t>
            </a:r>
            <a:br>
              <a:rPr lang="pl-PL" dirty="0"/>
            </a:br>
            <a:r>
              <a:rPr lang="pl-PL" dirty="0"/>
              <a:t>(</a:t>
            </a:r>
            <a:r>
              <a:rPr lang="pl-PL" i="1" dirty="0" err="1"/>
              <a:t>Abstract</a:t>
            </a:r>
            <a:r>
              <a:rPr lang="pl-PL" dirty="0"/>
              <a:t> </a:t>
            </a:r>
            <a:r>
              <a:rPr lang="pl-PL" i="1" dirty="0" err="1"/>
              <a:t>factory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8568952" cy="4997152"/>
          </a:xfrm>
        </p:spPr>
        <p:txBody>
          <a:bodyPr>
            <a:noAutofit/>
          </a:bodyPr>
          <a:lstStyle/>
          <a:p>
            <a:r>
              <a:rPr lang="pl-PL" sz="2800" b="1" dirty="0"/>
              <a:t>Implementacja: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dirty="0"/>
              <a:t>Tworzymy nową klasę zawierającą zbiór metod wytwórczych tworzących poszczególne elementy labiryntu</a:t>
            </a:r>
          </a:p>
          <a:p>
            <a:r>
              <a:rPr lang="pl-PL" sz="2800" b="1" dirty="0">
                <a:cs typeface="Times New Roman" panose="02020603050405020304" pitchFamily="18" charset="0"/>
              </a:rPr>
              <a:t>Nazwy używane w kontekście tego wzorca</a:t>
            </a:r>
            <a:r>
              <a:rPr lang="pl-PL" sz="2800" dirty="0">
                <a:cs typeface="Times New Roman" panose="02020603050405020304" pitchFamily="18" charset="0"/>
              </a:rPr>
              <a:t>: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FabrykaLabiryntu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Abstract</a:t>
            </a:r>
            <a:r>
              <a:rPr lang="pl-PL" sz="2800" i="1" dirty="0">
                <a:cs typeface="Times New Roman" panose="02020603050405020304" pitchFamily="18" charset="0"/>
              </a:rPr>
              <a:t> </a:t>
            </a:r>
            <a:r>
              <a:rPr lang="pl-PL" sz="2800" i="1" dirty="0" err="1">
                <a:cs typeface="Times New Roman" panose="02020603050405020304" pitchFamily="18" charset="0"/>
              </a:rPr>
              <a:t>factory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StandardowaFabrykaLabiryntu</a:t>
            </a:r>
            <a:r>
              <a:rPr lang="pl-PL" sz="2800" dirty="0">
                <a:cs typeface="Times New Roman" panose="02020603050405020304" pitchFamily="18" charset="0"/>
              </a:rPr>
              <a:t> 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cs typeface="Times New Roman" panose="02020603050405020304" pitchFamily="18" charset="0"/>
              </a:rPr>
              <a:t>    – </a:t>
            </a:r>
            <a:r>
              <a:rPr lang="pl-PL" sz="2800" i="1" dirty="0" err="1">
                <a:cs typeface="Times New Roman" panose="02020603050405020304" pitchFamily="18" charset="0"/>
              </a:rPr>
              <a:t>Concrete</a:t>
            </a:r>
            <a:r>
              <a:rPr lang="pl-PL" sz="2800" i="1" dirty="0">
                <a:cs typeface="Times New Roman" panose="02020603050405020304" pitchFamily="18" charset="0"/>
              </a:rPr>
              <a:t> </a:t>
            </a:r>
            <a:r>
              <a:rPr lang="pl-PL" sz="2800" i="1" dirty="0" err="1">
                <a:cs typeface="Times New Roman" panose="02020603050405020304" pitchFamily="18" charset="0"/>
              </a:rPr>
              <a:t>factory</a:t>
            </a:r>
            <a:r>
              <a:rPr lang="pl-PL" sz="2800" i="1" dirty="0">
                <a:cs typeface="Times New Roman" panose="02020603050405020304" pitchFamily="18" charset="0"/>
              </a:rPr>
              <a:t>, fabryka konkretna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Labirynt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Abstract</a:t>
            </a:r>
            <a:r>
              <a:rPr lang="pl-PL" sz="2800" i="1" dirty="0">
                <a:cs typeface="Times New Roman" panose="02020603050405020304" pitchFamily="18" charset="0"/>
              </a:rPr>
              <a:t> </a:t>
            </a:r>
            <a:r>
              <a:rPr lang="pl-PL" sz="2800" i="1" dirty="0" err="1">
                <a:cs typeface="Times New Roman" panose="02020603050405020304" pitchFamily="18" charset="0"/>
              </a:rPr>
              <a:t>product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StandardowyLabirynt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Concrete</a:t>
            </a:r>
            <a:r>
              <a:rPr lang="pl-PL" sz="2800" i="1" dirty="0">
                <a:cs typeface="Times New Roman" panose="02020603050405020304" pitchFamily="18" charset="0"/>
              </a:rPr>
              <a:t> </a:t>
            </a:r>
            <a:r>
              <a:rPr lang="pl-PL" sz="2800" i="1" dirty="0" err="1">
                <a:cs typeface="Times New Roman" panose="02020603050405020304" pitchFamily="18" charset="0"/>
              </a:rPr>
              <a:t>product</a:t>
            </a:r>
            <a:br>
              <a:rPr lang="pl-PL" sz="2800" i="1" dirty="0">
                <a:cs typeface="Times New Roman" panose="02020603050405020304" pitchFamily="18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Kontroler</a:t>
            </a:r>
            <a:r>
              <a:rPr lang="pl-PL" sz="2800" i="1" dirty="0">
                <a:cs typeface="Times New Roman" panose="02020603050405020304" pitchFamily="18" charset="0"/>
              </a:rPr>
              <a:t> – Client</a:t>
            </a:r>
            <a:br>
              <a:rPr lang="pl-PL" sz="2800" dirty="0">
                <a:cs typeface="Times New Roman" panose="02020603050405020304" pitchFamily="18" charset="0"/>
              </a:rPr>
            </a:br>
            <a:endParaRPr lang="pl-PL" sz="2800" dirty="0"/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7923564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Budowniczy (</a:t>
            </a:r>
            <a:r>
              <a:rPr lang="pl-PL" i="1" dirty="0"/>
              <a:t>Builder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http://zenit.senecac.on.ca/wiki/index.php/Builder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34" y="2132856"/>
            <a:ext cx="5182781" cy="453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642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Budowniczy (</a:t>
            </a:r>
            <a:r>
              <a:rPr lang="pl-PL" i="1" dirty="0"/>
              <a:t>Builder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2600" b="1" dirty="0"/>
              <a:t>Zadania domowe (1) i konkursy (2, 3):</a:t>
            </a:r>
          </a:p>
          <a:p>
            <a:pPr marL="514350" indent="-514350">
              <a:buAutoNum type="arabicPeriod"/>
            </a:pPr>
            <a:r>
              <a:rPr lang="pl-PL" sz="2600" dirty="0"/>
              <a:t>Przygotować budowniczego labiryntu, który zamiast tworzyć labirynt jedynie liczy komórki </a:t>
            </a:r>
            <a:br>
              <a:rPr lang="pl-PL" sz="2600" dirty="0"/>
            </a:br>
            <a:r>
              <a:rPr lang="pl-PL" sz="2600" dirty="0"/>
              <a:t>i drzwi, a na końcu wyświetla uzyskane liczby.</a:t>
            </a:r>
          </a:p>
          <a:p>
            <a:pPr marL="514350" indent="-514350">
              <a:buAutoNum type="arabicPeriod"/>
            </a:pPr>
            <a:r>
              <a:rPr lang="pl-PL" sz="2600" dirty="0"/>
              <a:t>Ukryj w przestrzeni klasy tworzące tzw. wewnętrzną reprezentację (klasy inne niż Labirynt i klasę zawierającą budowniczego).</a:t>
            </a:r>
          </a:p>
          <a:p>
            <a:pPr marL="514350" indent="-514350">
              <a:buAutoNum type="arabicPeriod"/>
            </a:pPr>
            <a:r>
              <a:rPr lang="pl-PL" sz="2600" dirty="0"/>
              <a:t>Przygotować budowniczego dla labiryntu złożonego z foremnych trójkątów na zamkniętym pasie.  </a:t>
            </a:r>
            <a:br>
              <a:rPr lang="pl-PL" sz="2600" dirty="0"/>
            </a:br>
            <a:r>
              <a:rPr lang="pl-PL" sz="2600" dirty="0"/>
              <a:t>Użyć PBC w jednym kierunku (konkurs).</a:t>
            </a:r>
          </a:p>
        </p:txBody>
      </p:sp>
      <p:sp>
        <p:nvSpPr>
          <p:cNvPr id="4" name="AutoShape 2" descr="Znalezione obrazy dla zapytania MVC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Znalezione obrazy dla zapytania MVC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376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pl-PL" dirty="0"/>
              <a:t>Metoda wytwórcza </a:t>
            </a:r>
            <a:br>
              <a:rPr lang="pl-PL" dirty="0"/>
            </a:br>
            <a:r>
              <a:rPr lang="pl-PL" dirty="0"/>
              <a:t>(</a:t>
            </a:r>
            <a:r>
              <a:rPr lang="pl-PL" i="1" dirty="0" err="1"/>
              <a:t>Factory</a:t>
            </a:r>
            <a:r>
              <a:rPr lang="pl-PL" i="1" dirty="0"/>
              <a:t> </a:t>
            </a:r>
            <a:r>
              <a:rPr lang="pl-PL" i="1" dirty="0" err="1"/>
              <a:t>method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997152"/>
          </a:xfrm>
        </p:spPr>
        <p:txBody>
          <a:bodyPr>
            <a:noAutofit/>
          </a:bodyPr>
          <a:lstStyle/>
          <a:p>
            <a:r>
              <a:rPr lang="pl-PL" sz="2800" b="1" dirty="0"/>
              <a:t>Założenia: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dirty="0"/>
              <a:t>W odróżnieniu od budowniczego chcemy zmieniać nie zawartość </a:t>
            </a:r>
            <a:r>
              <a:rPr lang="pl-PL" sz="2800" b="1" dirty="0"/>
              <a:t>złożonego</a:t>
            </a:r>
            <a:r>
              <a:rPr lang="pl-PL" sz="2800" dirty="0"/>
              <a:t> produktu, a móc wybierać między </a:t>
            </a:r>
            <a:r>
              <a:rPr lang="pl-PL" sz="2800" b="1" dirty="0"/>
              <a:t>różnymi</a:t>
            </a:r>
            <a:r>
              <a:rPr lang="pl-PL" sz="2800" dirty="0"/>
              <a:t> klasami produktu</a:t>
            </a:r>
          </a:p>
          <a:p>
            <a:endParaRPr lang="pl-PL" sz="1400" dirty="0"/>
          </a:p>
          <a:p>
            <a:r>
              <a:rPr lang="pl-PL" sz="2800" b="1" dirty="0"/>
              <a:t>Cel:</a:t>
            </a:r>
            <a:br>
              <a:rPr lang="pl-PL" sz="2800" dirty="0"/>
            </a:br>
            <a:r>
              <a:rPr lang="pl-PL" sz="2800" dirty="0"/>
              <a:t>1. Interfejs do tworzenia różnych produktów</a:t>
            </a:r>
            <a:br>
              <a:rPr lang="pl-PL" sz="2800" dirty="0"/>
            </a:br>
            <a:r>
              <a:rPr lang="pl-PL" sz="2800" dirty="0"/>
              <a:t>     (ale bez tworzenia nowej klasy wytwórcy)</a:t>
            </a:r>
            <a:br>
              <a:rPr lang="pl-PL" sz="2800" dirty="0"/>
            </a:br>
            <a:r>
              <a:rPr lang="pl-PL" sz="2800" dirty="0"/>
              <a:t>2. Możliwość rozszerzania o nowe typy produktów</a:t>
            </a:r>
            <a:br>
              <a:rPr lang="pl-PL" sz="2800" dirty="0"/>
            </a:br>
            <a:r>
              <a:rPr lang="pl-PL" sz="2800" dirty="0"/>
              <a:t>3. Stworzenie wiele „wirtualnych konstruktorów” </a:t>
            </a:r>
            <a:br>
              <a:rPr lang="pl-PL" sz="2800" dirty="0"/>
            </a:br>
            <a:r>
              <a:rPr lang="pl-PL" sz="2800" dirty="0"/>
              <a:t>    dla szczegółowych klas modelu</a:t>
            </a:r>
          </a:p>
        </p:txBody>
      </p:sp>
    </p:spTree>
    <p:extLst>
      <p:ext uri="{BB962C8B-B14F-4D97-AF65-F5344CB8AC3E}">
        <p14:creationId xmlns:p14="http://schemas.microsoft.com/office/powerpoint/2010/main" val="30990617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pl-PL" dirty="0"/>
              <a:t>Metoda wytwórcza </a:t>
            </a:r>
            <a:br>
              <a:rPr lang="pl-PL" dirty="0"/>
            </a:br>
            <a:r>
              <a:rPr lang="pl-PL" dirty="0"/>
              <a:t>(</a:t>
            </a:r>
            <a:r>
              <a:rPr lang="pl-PL" i="1" dirty="0" err="1"/>
              <a:t>Factory</a:t>
            </a:r>
            <a:r>
              <a:rPr lang="pl-PL" i="1" dirty="0"/>
              <a:t> </a:t>
            </a:r>
            <a:r>
              <a:rPr lang="pl-PL" i="1" dirty="0" err="1"/>
              <a:t>method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8568952" cy="4997152"/>
          </a:xfrm>
        </p:spPr>
        <p:txBody>
          <a:bodyPr>
            <a:noAutofit/>
          </a:bodyPr>
          <a:lstStyle/>
          <a:p>
            <a:r>
              <a:rPr lang="pl-PL" sz="2800" b="1" dirty="0"/>
              <a:t>Implementacja: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dirty="0"/>
              <a:t>W klasie kontrolującej aplikację (u nas w kontrolerze) stworzymy metody tworzące elementy labiryntu </a:t>
            </a:r>
            <a:br>
              <a:rPr lang="pl-PL" sz="2800" dirty="0"/>
            </a:br>
            <a:r>
              <a:rPr lang="pl-PL" sz="2800" dirty="0"/>
              <a:t>i sam labirynt. Klasa zawierająca metody – Wytwórca.</a:t>
            </a:r>
          </a:p>
          <a:p>
            <a:r>
              <a:rPr lang="pl-PL" sz="2800" dirty="0"/>
              <a:t>Można tworzyć klasy potomne Wytwórcy/Kontrolera zmieniając zasady gry i modyfikując elementy labiryntu</a:t>
            </a:r>
          </a:p>
          <a:p>
            <a:r>
              <a:rPr lang="pl-PL" sz="2800" b="1" dirty="0">
                <a:cs typeface="Times New Roman" panose="02020603050405020304" pitchFamily="18" charset="0"/>
              </a:rPr>
              <a:t>Nazwy używane w kontekście tego wzorca</a:t>
            </a:r>
            <a:r>
              <a:rPr lang="pl-PL" sz="2800" dirty="0">
                <a:cs typeface="Times New Roman" panose="02020603050405020304" pitchFamily="18" charset="0"/>
              </a:rPr>
              <a:t>: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Kontroler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Creator</a:t>
            </a:r>
            <a:r>
              <a:rPr lang="pl-PL" sz="2800" dirty="0">
                <a:cs typeface="Times New Roman" panose="02020603050405020304" pitchFamily="18" charset="0"/>
              </a:rPr>
              <a:t>, wytwórca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StandardowyKontroler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Concrete</a:t>
            </a:r>
            <a:r>
              <a:rPr lang="pl-PL" sz="2800" i="1" dirty="0">
                <a:cs typeface="Times New Roman" panose="02020603050405020304" pitchFamily="18" charset="0"/>
              </a:rPr>
              <a:t> </a:t>
            </a:r>
            <a:r>
              <a:rPr lang="pl-PL" sz="2800" i="1" dirty="0" err="1">
                <a:cs typeface="Times New Roman" panose="02020603050405020304" pitchFamily="18" charset="0"/>
              </a:rPr>
              <a:t>creator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Labirynt</a:t>
            </a:r>
            <a:r>
              <a:rPr lang="pl-PL" sz="2800" dirty="0">
                <a:cs typeface="Times New Roman" panose="02020603050405020304" pitchFamily="18" charset="0"/>
              </a:rPr>
              <a:t> - </a:t>
            </a:r>
            <a:r>
              <a:rPr lang="pl-PL" sz="2800" i="1" dirty="0">
                <a:cs typeface="Times New Roman" panose="02020603050405020304" pitchFamily="18" charset="0"/>
              </a:rPr>
              <a:t>Product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StandardowyLabirynt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Concrete</a:t>
            </a:r>
            <a:r>
              <a:rPr lang="pl-PL" sz="2800" i="1" dirty="0">
                <a:cs typeface="Times New Roman" panose="02020603050405020304" pitchFamily="18" charset="0"/>
              </a:rPr>
              <a:t> </a:t>
            </a:r>
            <a:r>
              <a:rPr lang="pl-PL" sz="2800" i="1" dirty="0" err="1">
                <a:cs typeface="Times New Roman" panose="02020603050405020304" pitchFamily="18" charset="0"/>
              </a:rPr>
              <a:t>product</a:t>
            </a:r>
            <a:br>
              <a:rPr lang="pl-PL" sz="2800" dirty="0">
                <a:cs typeface="Times New Roman" panose="02020603050405020304" pitchFamily="18" charset="0"/>
              </a:rPr>
            </a:br>
            <a:endParaRPr lang="pl-PL" sz="2800" dirty="0"/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420685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pl-PL" dirty="0"/>
              <a:t>Metoda wytwórcza </a:t>
            </a:r>
            <a:br>
              <a:rPr lang="pl-PL" dirty="0"/>
            </a:br>
            <a:r>
              <a:rPr lang="pl-PL" dirty="0"/>
              <a:t>(</a:t>
            </a:r>
            <a:r>
              <a:rPr lang="pl-PL" i="1" dirty="0" err="1"/>
              <a:t>Factory</a:t>
            </a:r>
            <a:r>
              <a:rPr lang="pl-PL" i="1" dirty="0"/>
              <a:t> </a:t>
            </a:r>
            <a:r>
              <a:rPr lang="pl-PL" i="1" dirty="0" err="1"/>
              <a:t>method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781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http://zenit.senecac.on.ca/wiki/index.php/Factory_Method</a:t>
            </a:r>
            <a:endParaRPr lang="pl-PL" sz="20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564904"/>
            <a:ext cx="8167961" cy="353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440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Prototyp (</a:t>
            </a:r>
            <a:r>
              <a:rPr lang="pl-PL" i="1"/>
              <a:t>Prototype</a:t>
            </a:r>
            <a:r>
              <a:rPr lang="pl-PL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r>
              <a:rPr lang="pl-PL" sz="2800" b="1" dirty="0"/>
              <a:t>Założenia: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dirty="0"/>
              <a:t>Fabryka, która kopiuje przechowywane </a:t>
            </a:r>
            <a:br>
              <a:rPr lang="pl-PL" sz="2800" dirty="0"/>
            </a:br>
            <a:r>
              <a:rPr lang="pl-PL" sz="2800" dirty="0"/>
              <a:t>wzorcowe instancje produktów, czyli prototypy</a:t>
            </a:r>
          </a:p>
          <a:p>
            <a:endParaRPr lang="pl-PL" sz="1200" dirty="0"/>
          </a:p>
          <a:p>
            <a:r>
              <a:rPr lang="pl-PL" sz="2800" b="1" dirty="0"/>
              <a:t>Konsekwencje:</a:t>
            </a:r>
            <a:br>
              <a:rPr lang="pl-PL" sz="2800" dirty="0"/>
            </a:br>
            <a:r>
              <a:rPr lang="pl-PL" sz="2800" dirty="0"/>
              <a:t>1. Produkty muszą mieć możliwość klonowania</a:t>
            </a:r>
            <a:br>
              <a:rPr lang="pl-PL" sz="2800" dirty="0"/>
            </a:br>
            <a:r>
              <a:rPr lang="pl-PL" sz="2800" dirty="0"/>
              <a:t>     (konstruktor </a:t>
            </a:r>
            <a:r>
              <a:rPr lang="pl-PL" sz="2800" dirty="0" err="1"/>
              <a:t>copy</a:t>
            </a:r>
            <a:r>
              <a:rPr lang="pl-PL" sz="2800" dirty="0"/>
              <a:t> i/lub metoda Clone)</a:t>
            </a:r>
            <a:br>
              <a:rPr lang="pl-PL" sz="2800" dirty="0"/>
            </a:br>
            <a:r>
              <a:rPr lang="pl-PL" sz="2800" dirty="0"/>
              <a:t>2. Inicjowanie stanu klonów już po ich utworzeniu</a:t>
            </a:r>
            <a:br>
              <a:rPr lang="pl-PL" sz="2800" dirty="0"/>
            </a:br>
            <a:r>
              <a:rPr lang="pl-PL" sz="2800" dirty="0"/>
              <a:t>     (a więc nie przez konstruktor!)</a:t>
            </a:r>
            <a:br>
              <a:rPr lang="pl-PL" sz="2800" dirty="0"/>
            </a:br>
            <a:r>
              <a:rPr lang="pl-PL" sz="2800" dirty="0"/>
              <a:t>3. Można zmieniać produkt w trakcie działania </a:t>
            </a:r>
            <a:br>
              <a:rPr lang="pl-PL" sz="2800" dirty="0"/>
            </a:br>
            <a:r>
              <a:rPr lang="pl-PL" sz="2800" dirty="0"/>
              <a:t>    programu (wystarczy podmienić prototyp)</a:t>
            </a:r>
          </a:p>
        </p:txBody>
      </p:sp>
    </p:spTree>
    <p:extLst>
      <p:ext uri="{BB962C8B-B14F-4D97-AF65-F5344CB8AC3E}">
        <p14:creationId xmlns:p14="http://schemas.microsoft.com/office/powerpoint/2010/main" val="30826716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Prototyp (</a:t>
            </a:r>
            <a:r>
              <a:rPr lang="pl-PL" i="1" dirty="0" err="1"/>
              <a:t>Prototype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r>
              <a:rPr lang="pl-PL" sz="2800" b="1" dirty="0"/>
              <a:t>Implementacja:</a:t>
            </a:r>
            <a:br>
              <a:rPr lang="pl-PL" sz="2800" dirty="0"/>
            </a:br>
            <a:r>
              <a:rPr lang="pl-PL" sz="2800" dirty="0"/>
              <a:t>Stworzymy alternatywną fabrykę abstrakcyjną, przechowującą prototypy i zwracającą ich kopie </a:t>
            </a:r>
            <a:br>
              <a:rPr lang="pl-PL" sz="2800" dirty="0"/>
            </a:br>
            <a:r>
              <a:rPr lang="pl-PL" sz="2800" dirty="0"/>
              <a:t>na żądanie</a:t>
            </a:r>
            <a:b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pl-PL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800" b="1" dirty="0">
                <a:cs typeface="Times New Roman" panose="02020603050405020304" pitchFamily="18" charset="0"/>
              </a:rPr>
              <a:t>Nazwy używane w kontekście tego wzorca</a:t>
            </a:r>
            <a:r>
              <a:rPr lang="pl-PL" sz="2800" dirty="0">
                <a:cs typeface="Times New Roman" panose="02020603050405020304" pitchFamily="18" charset="0"/>
              </a:rPr>
              <a:t>: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MiejsceWLabiryncie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Prototype</a:t>
            </a:r>
            <a:r>
              <a:rPr lang="pl-PL" sz="2800" dirty="0">
                <a:cs typeface="Times New Roman" panose="02020603050405020304" pitchFamily="18" charset="0"/>
              </a:rPr>
              <a:t>, prototyp (deklaruje metodę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Klonuj</a:t>
            </a:r>
            <a:r>
              <a:rPr lang="pl-PL" sz="2800" dirty="0">
                <a:cs typeface="Times New Roman" panose="02020603050405020304" pitchFamily="18" charset="0"/>
              </a:rPr>
              <a:t>)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Komórka,</a:t>
            </a:r>
            <a:r>
              <a:rPr lang="pl-PL" sz="2800" dirty="0">
                <a:latin typeface="+mj-lt"/>
                <a:cs typeface="Courier New" panose="02070309020205020404" pitchFamily="49" charset="0"/>
              </a:rPr>
              <a:t>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Ściana,</a:t>
            </a:r>
            <a:r>
              <a:rPr lang="pl-PL" sz="2800" dirty="0">
                <a:latin typeface="+mj-lt"/>
                <a:cs typeface="Courier New" panose="02070309020205020404" pitchFamily="49" charset="0"/>
              </a:rPr>
              <a:t>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Drzwi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Concrete</a:t>
            </a:r>
            <a:r>
              <a:rPr lang="pl-PL" sz="2800" i="1" dirty="0">
                <a:cs typeface="Times New Roman" panose="02020603050405020304" pitchFamily="18" charset="0"/>
              </a:rPr>
              <a:t> </a:t>
            </a:r>
            <a:r>
              <a:rPr lang="pl-PL" sz="2800" i="1" dirty="0" err="1">
                <a:cs typeface="Times New Roman" panose="02020603050405020304" pitchFamily="18" charset="0"/>
              </a:rPr>
              <a:t>prototype</a:t>
            </a:r>
            <a:r>
              <a:rPr lang="pl-PL" sz="2800" dirty="0">
                <a:cs typeface="Times New Roman" panose="02020603050405020304" pitchFamily="18" charset="0"/>
              </a:rPr>
              <a:t>, produkt konkretny (definiują metodę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Klonuj</a:t>
            </a:r>
            <a:r>
              <a:rPr lang="pl-PL" sz="2800" dirty="0">
                <a:cs typeface="Times New Roman" panose="02020603050405020304" pitchFamily="18" charset="0"/>
              </a:rPr>
              <a:t>)</a:t>
            </a:r>
            <a:br>
              <a:rPr lang="pl-PL" sz="2800" i="1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FabrykaLabiryntuZPrototypami</a:t>
            </a:r>
            <a:r>
              <a:rPr lang="pl-PL" sz="2800" dirty="0">
                <a:latin typeface="+mj-lt"/>
                <a:cs typeface="Courier New" panose="02070309020205020404" pitchFamily="49" charset="0"/>
              </a:rPr>
              <a:t> </a:t>
            </a:r>
            <a:r>
              <a:rPr lang="pl-PL" sz="2800" i="1" dirty="0">
                <a:cs typeface="Times New Roman" panose="02020603050405020304" pitchFamily="18" charset="0"/>
              </a:rPr>
              <a:t>– Client</a:t>
            </a:r>
            <a:r>
              <a:rPr lang="pl-PL" sz="2800" dirty="0">
                <a:cs typeface="Times New Roman" panose="02020603050405020304" pitchFamily="18" charset="0"/>
              </a:rPr>
              <a:t> (przechowuje instancje prototypów i je klonuje)</a:t>
            </a:r>
            <a:br>
              <a:rPr lang="pl-PL" sz="2800" dirty="0">
                <a:cs typeface="Times New Roman" panose="02020603050405020304" pitchFamily="18" charset="0"/>
              </a:rPr>
            </a:br>
            <a:endParaRPr lang="pl-PL" sz="2800" dirty="0">
              <a:cs typeface="Times New Roman" panose="02020603050405020304" pitchFamily="18" charset="0"/>
            </a:endParaRPr>
          </a:p>
          <a:p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9890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Prototyp (</a:t>
            </a:r>
            <a:r>
              <a:rPr lang="pl-PL" i="1" dirty="0" err="1"/>
              <a:t>Prototype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http://zenit.senecac.on.ca/wiki/index.php/Prototype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48880"/>
            <a:ext cx="687500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269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Prototyp (</a:t>
            </a:r>
            <a:r>
              <a:rPr lang="pl-PL" i="1" dirty="0" err="1"/>
              <a:t>Prototype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800" b="1" dirty="0"/>
              <a:t>Zadanie domowe (1) i konkurs (2):</a:t>
            </a:r>
          </a:p>
          <a:p>
            <a:pPr marL="514350" indent="-514350">
              <a:buAutoNum type="arabicPeriod"/>
            </a:pPr>
            <a:r>
              <a:rPr lang="pl-PL" sz="2800" dirty="0"/>
              <a:t>Rozszerzyć fabrykę o prototyp labiryntu</a:t>
            </a:r>
          </a:p>
          <a:p>
            <a:pPr marL="514350" indent="-514350">
              <a:buAutoNum type="arabicPeriod"/>
            </a:pPr>
            <a:r>
              <a:rPr lang="pl-PL" sz="2800" dirty="0"/>
              <a:t>Zmienić kod fabryki tak, żeby przechowywała dowolną tablicę prototypów</a:t>
            </a:r>
          </a:p>
          <a:p>
            <a:pPr marL="514350" indent="-514350">
              <a:buAutoNum type="arabicPeriod"/>
            </a:pPr>
            <a:endParaRPr lang="pl-PL" dirty="0"/>
          </a:p>
        </p:txBody>
      </p:sp>
      <p:sp>
        <p:nvSpPr>
          <p:cNvPr id="4" name="AutoShape 2" descr="Znalezione obrazy dla zapytania MVC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Znalezione obrazy dla zapytania MVC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82896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Wzorce strukturalne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2776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pl-PL" dirty="0"/>
              <a:t>Wzorce dotyczące relacji między klasami, rozwiązujące typowe problemy systemów z wieloma klasami: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57200" y="3501008"/>
            <a:ext cx="8229600" cy="2088232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Adapter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Adapter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Dekorator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pl-PL" i="1" dirty="0" err="1">
                <a:solidFill>
                  <a:schemeClr val="bg1">
                    <a:lumMod val="85000"/>
                  </a:schemeClr>
                </a:solidFill>
              </a:rPr>
              <a:t>Decorator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Fasada (</a:t>
            </a:r>
            <a:r>
              <a:rPr lang="pl-PL" i="1" dirty="0" err="1">
                <a:solidFill>
                  <a:schemeClr val="bg1">
                    <a:lumMod val="85000"/>
                  </a:schemeClr>
                </a:solidFill>
              </a:rPr>
              <a:t>Facade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Kompozyt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pl-PL" i="1" dirty="0" err="1">
                <a:solidFill>
                  <a:schemeClr val="bg1">
                    <a:lumMod val="85000"/>
                  </a:schemeClr>
                </a:solidFill>
              </a:rPr>
              <a:t>Composite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Most (</a:t>
            </a: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Bridge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Pełnomocnik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Proxy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Pyłek (</a:t>
            </a:r>
            <a:r>
              <a:rPr lang="pl-PL" i="1" dirty="0" err="1">
                <a:solidFill>
                  <a:schemeClr val="bg1">
                    <a:lumMod val="85000"/>
                  </a:schemeClr>
                </a:solidFill>
              </a:rPr>
              <a:t>Flyweight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4418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pl-PL" dirty="0"/>
              <a:t>Fabryka abstrakcyjna </a:t>
            </a:r>
            <a:br>
              <a:rPr lang="pl-PL" dirty="0"/>
            </a:br>
            <a:r>
              <a:rPr lang="pl-PL" dirty="0"/>
              <a:t>(</a:t>
            </a:r>
            <a:r>
              <a:rPr lang="pl-PL" i="1" dirty="0" err="1"/>
              <a:t>Abstract</a:t>
            </a:r>
            <a:r>
              <a:rPr lang="pl-PL" dirty="0"/>
              <a:t> </a:t>
            </a:r>
            <a:r>
              <a:rPr lang="pl-PL" i="1" dirty="0" err="1"/>
              <a:t>factory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781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http://zenit.senecac.on.ca/wiki/index.php/Abstract_Factory</a:t>
            </a:r>
            <a:endParaRPr lang="pl-PL" sz="1800" dirty="0"/>
          </a:p>
        </p:txBody>
      </p:sp>
      <p:pic>
        <p:nvPicPr>
          <p:cNvPr id="3074" name="Picture 2" descr="Image:Abstract_factory_uml.gif">
            <a:hlinkClick r:id="rId2" tooltip="Image:Abstract_factory_uml.gif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92896"/>
            <a:ext cx="3828375" cy="41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39545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Wzorce operacyjne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2776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pl-PL" dirty="0"/>
              <a:t>Wzorce dotyczące dzielenia odpowiedzialności między współpracującymi ze sobą obiektami (porządkują złożone przepływy sterowania):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179512" y="3501008"/>
            <a:ext cx="8784976" cy="2952328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Interpreter 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Interpreter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pl-PL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Iterator</a:t>
            </a:r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pl-PL" i="1" dirty="0" err="1">
                <a:solidFill>
                  <a:schemeClr val="bg1">
                    <a:lumMod val="85000"/>
                  </a:schemeClr>
                </a:solidFill>
              </a:rPr>
              <a:t>Iterator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pl-PL" dirty="0"/>
              <a:t>Łańcuch zobowiązań</a:t>
            </a:r>
          </a:p>
          <a:p>
            <a:pPr marL="0" indent="0">
              <a:buNone/>
            </a:pPr>
            <a:r>
              <a:rPr lang="pl-PL" dirty="0"/>
              <a:t>    (</a:t>
            </a:r>
            <a:r>
              <a:rPr lang="pl-PL" i="1" dirty="0"/>
              <a:t>Chain of </a:t>
            </a:r>
            <a:r>
              <a:rPr lang="pl-PL" i="1" dirty="0" err="1"/>
              <a:t>responsibility</a:t>
            </a:r>
            <a:r>
              <a:rPr lang="pl-PL" dirty="0"/>
              <a:t>)</a:t>
            </a:r>
          </a:p>
          <a:p>
            <a:r>
              <a:rPr lang="pl-PL" dirty="0"/>
              <a:t>Mediator (</a:t>
            </a:r>
            <a:r>
              <a:rPr lang="pl-PL" i="1" dirty="0"/>
              <a:t>Mediator</a:t>
            </a:r>
            <a:r>
              <a:rPr lang="pl-PL" dirty="0"/>
              <a:t>)</a:t>
            </a:r>
          </a:p>
          <a:p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Metoda szablonowa 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pl-PL" i="1" dirty="0" err="1">
                <a:solidFill>
                  <a:schemeClr val="bg1">
                    <a:lumMod val="85000"/>
                  </a:schemeClr>
                </a:solidFill>
              </a:rPr>
              <a:t>Template</a:t>
            </a: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l-PL" i="1" dirty="0" err="1">
                <a:solidFill>
                  <a:schemeClr val="bg1">
                    <a:lumMod val="85000"/>
                  </a:schemeClr>
                </a:solidFill>
              </a:rPr>
              <a:t>method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Obserwator 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pl-PL" i="1" dirty="0" err="1">
                <a:solidFill>
                  <a:schemeClr val="bg1">
                    <a:lumMod val="85000"/>
                  </a:schemeClr>
                </a:solidFill>
              </a:rPr>
              <a:t>Observer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Odwiedzający (</a:t>
            </a:r>
            <a:r>
              <a:rPr lang="pl-PL" i="1" dirty="0" err="1">
                <a:solidFill>
                  <a:schemeClr val="bg1">
                    <a:lumMod val="85000"/>
                  </a:schemeClr>
                </a:solidFill>
              </a:rPr>
              <a:t>Visitor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pl-PL" dirty="0"/>
              <a:t>Pamiątka (Memento)</a:t>
            </a:r>
          </a:p>
          <a:p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Polecenie 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pl-PL" dirty="0" err="1">
                <a:solidFill>
                  <a:schemeClr val="bg1">
                    <a:lumMod val="85000"/>
                  </a:schemeClr>
                </a:solidFill>
              </a:rPr>
              <a:t>Command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pl-PL" dirty="0"/>
              <a:t>Stan (</a:t>
            </a:r>
            <a:r>
              <a:rPr lang="pl-PL" dirty="0" err="1"/>
              <a:t>State</a:t>
            </a:r>
            <a:r>
              <a:rPr lang="pl-PL" dirty="0"/>
              <a:t>)</a:t>
            </a:r>
          </a:p>
          <a:p>
            <a:r>
              <a:rPr lang="pl-PL" dirty="0">
                <a:solidFill>
                  <a:srgbClr val="002060"/>
                </a:solidFill>
              </a:rPr>
              <a:t>Strategia</a:t>
            </a:r>
            <a:r>
              <a:rPr lang="pl-PL" dirty="0"/>
              <a:t> (</a:t>
            </a:r>
            <a:r>
              <a:rPr lang="pl-PL" dirty="0" err="1"/>
              <a:t>Strategy</a:t>
            </a:r>
            <a:r>
              <a:rPr lang="pl-P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478473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Łańcuch zobowiązań</a:t>
            </a:r>
            <a:br>
              <a:rPr lang="pl-PL" dirty="0"/>
            </a:br>
            <a:r>
              <a:rPr lang="pl-PL" dirty="0"/>
              <a:t>(</a:t>
            </a:r>
            <a:r>
              <a:rPr lang="pl-PL" i="1" dirty="0"/>
              <a:t>Chain of </a:t>
            </a:r>
            <a:r>
              <a:rPr lang="pl-PL" i="1" dirty="0" err="1"/>
              <a:t>Responsibility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819771"/>
            <a:ext cx="8651304" cy="22608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/>
              <a:t>Cel: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dirty="0"/>
              <a:t>Osłabienie wiązania klienta zgłaszającego żądanie </a:t>
            </a:r>
            <a:br>
              <a:rPr lang="pl-PL" sz="2800" dirty="0"/>
            </a:br>
            <a:r>
              <a:rPr lang="pl-PL" sz="2800" dirty="0"/>
              <a:t>(</a:t>
            </a:r>
            <a:r>
              <a:rPr lang="pl-PL" sz="2800" i="1" dirty="0" err="1"/>
              <a:t>request</a:t>
            </a:r>
            <a:r>
              <a:rPr lang="pl-PL" sz="2800" dirty="0"/>
              <a:t>), czyli wywołania metody lub zgłaszanie zdarzenia z obiektem obsługującym (</a:t>
            </a:r>
            <a:r>
              <a:rPr lang="pl-PL" sz="2800" i="1" dirty="0"/>
              <a:t>handler</a:t>
            </a:r>
            <a:r>
              <a:rPr lang="pl-PL" sz="2800" dirty="0"/>
              <a:t>) poprzez ustawienie modyfikowalnego zbioru obiektów obsługujących</a:t>
            </a:r>
          </a:p>
        </p:txBody>
      </p:sp>
      <p:pic>
        <p:nvPicPr>
          <p:cNvPr id="1026" name="Picture 2" descr="Image:CoR1.jpg">
            <a:hlinkClick r:id="rId2" tooltip="Image:CoR1.jp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3" y="4365104"/>
            <a:ext cx="788362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899590" y="6034499"/>
            <a:ext cx="40174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http://zenit.senecac.on.ca/wiki/index.php/Chain_of_Responsibility</a:t>
            </a:r>
          </a:p>
        </p:txBody>
      </p:sp>
    </p:spTree>
    <p:extLst>
      <p:ext uri="{BB962C8B-B14F-4D97-AF65-F5344CB8AC3E}">
        <p14:creationId xmlns:p14="http://schemas.microsoft.com/office/powerpoint/2010/main" val="34536676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Łańcuch zobowiązań</a:t>
            </a:r>
            <a:br>
              <a:rPr lang="pl-PL" dirty="0"/>
            </a:br>
            <a:r>
              <a:rPr lang="pl-PL" dirty="0"/>
              <a:t>(</a:t>
            </a:r>
            <a:r>
              <a:rPr lang="pl-PL" i="1" dirty="0"/>
              <a:t>Chain of </a:t>
            </a:r>
            <a:r>
              <a:rPr lang="pl-PL" i="1" dirty="0" err="1"/>
              <a:t>Responsibility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916832"/>
            <a:ext cx="8651304" cy="2016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/>
              <a:t>Implementacja: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400" dirty="0"/>
              <a:t>Implementacja podobna do kolejki (ale może być np. kompozyt). </a:t>
            </a:r>
            <a:br>
              <a:rPr lang="pl-PL" sz="2400" dirty="0"/>
            </a:br>
            <a:r>
              <a:rPr lang="pl-PL" sz="2400" dirty="0"/>
              <a:t>Por. do zdarzeń trasowanych (wł.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Handled</a:t>
            </a:r>
            <a:r>
              <a:rPr lang="pl-PL" sz="2400" dirty="0"/>
              <a:t>), haki w </a:t>
            </a:r>
            <a:r>
              <a:rPr lang="pl-PL" sz="2400" dirty="0" err="1"/>
              <a:t>WinAPI</a:t>
            </a:r>
            <a:r>
              <a:rPr lang="pl-PL" sz="2400" dirty="0"/>
              <a:t>.  </a:t>
            </a:r>
            <a:br>
              <a:rPr lang="pl-PL" sz="2400" dirty="0"/>
            </a:br>
            <a:r>
              <a:rPr lang="pl-PL" sz="2400" dirty="0"/>
              <a:t>Por.  z potokiem: (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wyjście = trzy(dwa(jeden(wejście)</a:t>
            </a:r>
            <a:r>
              <a:rPr lang="pl-PL" sz="2400" dirty="0"/>
              <a:t>).</a:t>
            </a:r>
            <a:br>
              <a:rPr lang="pl-PL" sz="2400" dirty="0"/>
            </a:br>
            <a:r>
              <a:rPr lang="pl-PL" sz="2400" dirty="0"/>
              <a:t>Dowolność w ustawieniu </a:t>
            </a:r>
            <a:r>
              <a:rPr lang="pl-PL" sz="2400" dirty="0" err="1"/>
              <a:t>sposbu</a:t>
            </a:r>
            <a:r>
              <a:rPr lang="pl-PL" sz="2400" dirty="0"/>
              <a:t> obsługi (wszystkie, jeden, wybrany)</a:t>
            </a:r>
            <a:endParaRPr lang="pl-PL" sz="2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83567" y="6245973"/>
            <a:ext cx="40639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https://sourcemaking.com/design_patterns/chain_of_responsibility</a:t>
            </a:r>
          </a:p>
        </p:txBody>
      </p:sp>
      <p:pic>
        <p:nvPicPr>
          <p:cNvPr id="2050" name="Picture 2" descr="Chain of responsibility sch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152521"/>
            <a:ext cx="4464495" cy="197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7037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Łańcuch zobowiązań</a:t>
            </a:r>
            <a:br>
              <a:rPr lang="pl-PL" dirty="0"/>
            </a:br>
            <a:r>
              <a:rPr lang="pl-PL" dirty="0"/>
              <a:t>(</a:t>
            </a:r>
            <a:r>
              <a:rPr lang="pl-PL" i="1" dirty="0"/>
              <a:t>Chain of </a:t>
            </a:r>
            <a:r>
              <a:rPr lang="pl-PL" i="1" dirty="0" err="1"/>
              <a:t>Responsibility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Autofit/>
          </a:bodyPr>
          <a:lstStyle/>
          <a:p>
            <a:r>
              <a:rPr lang="pl-PL" sz="2800" b="1" dirty="0">
                <a:cs typeface="Times New Roman" panose="02020603050405020304" pitchFamily="18" charset="0"/>
              </a:rPr>
              <a:t>Wada:</a:t>
            </a:r>
            <a:br>
              <a:rPr lang="pl-PL" sz="2800" b="1" dirty="0">
                <a:cs typeface="Times New Roman" panose="02020603050405020304" pitchFamily="18" charset="0"/>
              </a:rPr>
            </a:b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ma gwarancji obsłużenia żądania (wśród obiektów może zabraknąć takiego, który potrafi obsłużyć to konkretne żądanie)</a:t>
            </a:r>
          </a:p>
          <a:p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Klient ostatecznie nie wie, czy żądanie zostanie </a:t>
            </a:r>
            <a:b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obsłużone żądanie, czy w ogóle lub ile razy</a:t>
            </a:r>
            <a:endParaRPr lang="pl-PL" sz="1200" b="1" dirty="0">
              <a:cs typeface="Times New Roman" panose="02020603050405020304" pitchFamily="18" charset="0"/>
            </a:endParaRPr>
          </a:p>
          <a:p>
            <a:endParaRPr lang="pl-PL" sz="1200" b="1" dirty="0">
              <a:cs typeface="Times New Roman" panose="02020603050405020304" pitchFamily="18" charset="0"/>
            </a:endParaRPr>
          </a:p>
          <a:p>
            <a:r>
              <a:rPr lang="pl-PL" sz="2800" b="1" dirty="0">
                <a:cs typeface="Times New Roman" panose="02020603050405020304" pitchFamily="18" charset="0"/>
              </a:rPr>
              <a:t>Nazwy używane w kontekście tego wzorca</a:t>
            </a:r>
            <a:r>
              <a:rPr lang="pl-PL" sz="2800" dirty="0">
                <a:cs typeface="Times New Roman" panose="02020603050405020304" pitchFamily="18" charset="0"/>
              </a:rPr>
              <a:t>: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HandlerBazowy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>
                <a:cs typeface="Times New Roman" panose="02020603050405020304" pitchFamily="18" charset="0"/>
              </a:rPr>
              <a:t>Handler</a:t>
            </a:r>
            <a:r>
              <a:rPr lang="pl-PL" sz="2800" dirty="0">
                <a:cs typeface="Times New Roman" panose="02020603050405020304" pitchFamily="18" charset="0"/>
              </a:rPr>
              <a:t>, obiekt obsługujący</a:t>
            </a:r>
            <a:r>
              <a:rPr lang="pl-PL" sz="2800" i="1" dirty="0">
                <a:cs typeface="Times New Roman" panose="02020603050405020304" pitchFamily="18" charset="0"/>
              </a:rPr>
              <a:t>,</a:t>
            </a:r>
            <a:br>
              <a:rPr lang="pl-PL" sz="2800" i="1" dirty="0">
                <a:cs typeface="Times New Roman" panose="02020603050405020304" pitchFamily="18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Handler1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ConcreteHandler</a:t>
            </a:r>
            <a:r>
              <a:rPr lang="pl-PL" sz="2800" dirty="0">
                <a:cs typeface="Times New Roman" panose="02020603050405020304" pitchFamily="18" charset="0"/>
              </a:rPr>
              <a:t>, obiekt obsługujący</a:t>
            </a:r>
            <a:br>
              <a:rPr lang="pl-PL" sz="2800" i="1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sz="2800" i="1" dirty="0">
                <a:cs typeface="Times New Roman" panose="02020603050405020304" pitchFamily="18" charset="0"/>
              </a:rPr>
              <a:t> – Client</a:t>
            </a:r>
          </a:p>
          <a:p>
            <a:endParaRPr lang="pl-PL" sz="2800" i="1" dirty="0">
              <a:cs typeface="Times New Roman" panose="02020603050405020304" pitchFamily="18" charset="0"/>
            </a:endParaRPr>
          </a:p>
          <a:p>
            <a:endParaRPr lang="pl-PL" sz="2800" i="1" dirty="0">
              <a:latin typeface="+mj-lt"/>
              <a:cs typeface="Times New Roman" panose="02020603050405020304" pitchFamily="18" charset="0"/>
            </a:endParaRPr>
          </a:p>
          <a:p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78932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Mediator (</a:t>
            </a:r>
            <a:r>
              <a:rPr lang="pl-PL" i="1" dirty="0"/>
              <a:t>Mediator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182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/>
              <a:t>Cel: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dirty="0"/>
              <a:t>Zmniejszyć liczbę powiązań między równorzędnymi elementami systemu (podgrupami). </a:t>
            </a:r>
            <a:br>
              <a:rPr lang="pl-PL" sz="2800" dirty="0"/>
            </a:br>
            <a:r>
              <a:rPr lang="pl-PL" sz="2800" dirty="0"/>
              <a:t>Typowe: GUI, redukcja plątaniny metod zdarzeniowych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418928" y="6063645"/>
            <a:ext cx="3355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https://sourcemaking.com/design_patterns/mediator</a:t>
            </a:r>
          </a:p>
        </p:txBody>
      </p:sp>
      <p:pic>
        <p:nvPicPr>
          <p:cNvPr id="4098" name="Picture 2" descr="Mediator exam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777502"/>
            <a:ext cx="1813029" cy="209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ediator exam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24" y="3861048"/>
            <a:ext cx="1656779" cy="191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38772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Mediator (</a:t>
            </a:r>
            <a:r>
              <a:rPr lang="pl-PL" i="1" dirty="0"/>
              <a:t>Mediator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182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/>
              <a:t>Cel: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dirty="0"/>
              <a:t>Mediator może także pełnić rolę </a:t>
            </a:r>
            <a:r>
              <a:rPr lang="pl-PL" sz="2800" b="1" dirty="0"/>
              <a:t>strażnika integralności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dirty="0"/>
              <a:t>stanów obiektów zdefiniowanych w kodzie, który ma otaczać (integracja relacji)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418928" y="6063645"/>
            <a:ext cx="3355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https://sourcemaking.com/design_patterns/mediator</a:t>
            </a:r>
          </a:p>
        </p:txBody>
      </p:sp>
      <p:pic>
        <p:nvPicPr>
          <p:cNvPr id="4098" name="Picture 2" descr="Mediator exam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777502"/>
            <a:ext cx="1813029" cy="209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ediator exam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24" y="3861048"/>
            <a:ext cx="1656779" cy="191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27167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Mediator (</a:t>
            </a:r>
            <a:r>
              <a:rPr lang="pl-PL" i="1" dirty="0"/>
              <a:t>Mediator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Autofit/>
          </a:bodyPr>
          <a:lstStyle/>
          <a:p>
            <a:r>
              <a:rPr lang="pl-PL" sz="2800" b="1" dirty="0">
                <a:cs typeface="Times New Roman" panose="02020603050405020304" pitchFamily="18" charset="0"/>
              </a:rPr>
              <a:t>Przykład:</a:t>
            </a:r>
            <a:br>
              <a:rPr lang="pl-PL" sz="2800" b="1" dirty="0">
                <a:cs typeface="Times New Roman" panose="02020603050405020304" pitchFamily="18" charset="0"/>
              </a:rPr>
            </a:br>
            <a:r>
              <a:rPr lang="pl-PL" sz="2800" dirty="0">
                <a:cs typeface="Times New Roman" panose="02020603050405020304" pitchFamily="18" charset="0"/>
              </a:rPr>
              <a:t>Klasyczna implementacja listy, w której każdy element przechowuje wskaźnik do następnego elementu stwarza problemy przy operacjach: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cs typeface="Times New Roman" panose="02020603050405020304" pitchFamily="18" charset="0"/>
              </a:rPr>
              <a:t>dodawania, wstawiania i usuwania.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cs typeface="Times New Roman" panose="02020603050405020304" pitchFamily="18" charset="0"/>
              </a:rPr>
              <a:t>Aby w ogóle usunąć relacje między elementami listy dodamy organizujący je obiekt – mediator.</a:t>
            </a:r>
            <a:br>
              <a:rPr lang="pl-PL" sz="2800" b="1" dirty="0">
                <a:cs typeface="Times New Roman" panose="02020603050405020304" pitchFamily="18" charset="0"/>
              </a:rPr>
            </a:br>
            <a:endParaRPr lang="pl-PL" sz="2800" b="1" dirty="0">
              <a:cs typeface="Times New Roman" panose="02020603050405020304" pitchFamily="18" charset="0"/>
            </a:endParaRPr>
          </a:p>
          <a:p>
            <a:r>
              <a:rPr lang="pl-PL" sz="2800" b="1" dirty="0">
                <a:cs typeface="Times New Roman" panose="02020603050405020304" pitchFamily="18" charset="0"/>
              </a:rPr>
              <a:t>Nazwy używane w kontekście tego wzorca</a:t>
            </a:r>
            <a:r>
              <a:rPr lang="pl-PL" sz="2800" dirty="0">
                <a:cs typeface="Times New Roman" panose="02020603050405020304" pitchFamily="18" charset="0"/>
              </a:rPr>
              <a:t>: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Lista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>
                <a:cs typeface="Times New Roman" panose="02020603050405020304" pitchFamily="18" charset="0"/>
              </a:rPr>
              <a:t>Mediator</a:t>
            </a:r>
            <a:br>
              <a:rPr lang="pl-PL" sz="2800" i="1" dirty="0">
                <a:cs typeface="Times New Roman" panose="02020603050405020304" pitchFamily="18" charset="0"/>
              </a:rPr>
            </a:b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będzie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Mediator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ConcreteMediator</a:t>
            </a:r>
            <a:br>
              <a:rPr lang="pl-PL" sz="2800" i="1" dirty="0">
                <a:cs typeface="Times New Roman" panose="02020603050405020304" pitchFamily="18" charset="0"/>
              </a:rPr>
            </a:br>
            <a:endParaRPr lang="pl-PL" sz="2800" i="1" dirty="0">
              <a:cs typeface="Times New Roman" panose="02020603050405020304" pitchFamily="18" charset="0"/>
            </a:endParaRPr>
          </a:p>
          <a:p>
            <a:endParaRPr lang="pl-PL" sz="2800" i="1" dirty="0">
              <a:latin typeface="+mj-lt"/>
              <a:cs typeface="Times New Roman" panose="02020603050405020304" pitchFamily="18" charset="0"/>
            </a:endParaRPr>
          </a:p>
          <a:p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22553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Pamiątka (</a:t>
            </a:r>
            <a:r>
              <a:rPr lang="pl-PL" i="1" dirty="0" err="1"/>
              <a:t>Memeno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15407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/>
              <a:t>Inna nazwa:</a:t>
            </a:r>
            <a:r>
              <a:rPr lang="pl-PL" sz="2800" dirty="0"/>
              <a:t> Znacznik (</a:t>
            </a:r>
            <a:r>
              <a:rPr lang="pl-PL" sz="2800" i="1" dirty="0" err="1"/>
              <a:t>Token</a:t>
            </a:r>
            <a:r>
              <a:rPr lang="pl-PL" sz="2800" dirty="0"/>
              <a:t>)</a:t>
            </a:r>
            <a:br>
              <a:rPr lang="pl-PL" sz="2800" dirty="0"/>
            </a:br>
            <a:r>
              <a:rPr lang="pl-PL" sz="2800" b="1" dirty="0"/>
              <a:t>Cel:</a:t>
            </a:r>
            <a:r>
              <a:rPr lang="pl-PL" sz="2800" dirty="0"/>
              <a:t>  Zapis wewnętrznego stanu innego obiektu (</a:t>
            </a:r>
            <a:r>
              <a:rPr lang="pl-PL" sz="2800" b="1" dirty="0"/>
              <a:t>źródła</a:t>
            </a:r>
            <a:r>
              <a:rPr lang="pl-PL" sz="2800" dirty="0"/>
              <a:t>)</a:t>
            </a:r>
            <a:br>
              <a:rPr lang="pl-PL" sz="2800" dirty="0"/>
            </a:br>
            <a:r>
              <a:rPr lang="pl-PL" sz="2800" dirty="0"/>
              <a:t>         bez jego udostępniania; opis stanu = </a:t>
            </a:r>
            <a:r>
              <a:rPr lang="pl-PL" sz="2800" b="1" dirty="0"/>
              <a:t>pamiątka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418928" y="6063645"/>
            <a:ext cx="3355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https://sourcemaking.com/design_patterns/memento</a:t>
            </a:r>
          </a:p>
        </p:txBody>
      </p:sp>
      <p:pic>
        <p:nvPicPr>
          <p:cNvPr id="7170" name="Picture 2" descr="Memento sch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313" y="3468949"/>
            <a:ext cx="5907329" cy="242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14916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997152"/>
          </a:xfrm>
        </p:spPr>
        <p:txBody>
          <a:bodyPr>
            <a:noAutofit/>
          </a:bodyPr>
          <a:lstStyle/>
          <a:p>
            <a:r>
              <a:rPr lang="pl-PL" sz="2800" b="1" dirty="0">
                <a:cs typeface="Times New Roman" panose="02020603050405020304" pitchFamily="18" charset="0"/>
              </a:rPr>
              <a:t>Przykład: </a:t>
            </a:r>
            <a:r>
              <a:rPr lang="pl-PL" sz="2800" dirty="0">
                <a:cs typeface="Times New Roman" panose="02020603050405020304" pitchFamily="18" charset="0"/>
              </a:rPr>
              <a:t>punkty kontrolne (cofnij/ponów), przechowywanie stanu w aplikacjach mobilnych</a:t>
            </a:r>
          </a:p>
          <a:p>
            <a:endParaRPr lang="pl-PL" sz="2800" b="1" dirty="0">
              <a:cs typeface="Times New Roman" panose="02020603050405020304" pitchFamily="18" charset="0"/>
            </a:endParaRPr>
          </a:p>
          <a:p>
            <a:endParaRPr lang="pl-PL" sz="2800" b="1" dirty="0">
              <a:cs typeface="Times New Roman" panose="02020603050405020304" pitchFamily="18" charset="0"/>
            </a:endParaRPr>
          </a:p>
          <a:p>
            <a:endParaRPr lang="pl-PL" sz="28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800" b="1" dirty="0">
              <a:cs typeface="Times New Roman" panose="02020603050405020304" pitchFamily="18" charset="0"/>
            </a:endParaRPr>
          </a:p>
          <a:p>
            <a:endParaRPr lang="pl-PL" sz="1600" b="1" dirty="0">
              <a:cs typeface="Times New Roman" panose="02020603050405020304" pitchFamily="18" charset="0"/>
            </a:endParaRPr>
          </a:p>
          <a:p>
            <a:r>
              <a:rPr lang="pl-PL" sz="2800" b="1" dirty="0">
                <a:cs typeface="Times New Roman" panose="02020603050405020304" pitchFamily="18" charset="0"/>
              </a:rPr>
              <a:t>Nazwy używane w kontekście tego wzorca</a:t>
            </a:r>
            <a:r>
              <a:rPr lang="pl-PL" sz="2800" dirty="0">
                <a:cs typeface="Times New Roman" panose="02020603050405020304" pitchFamily="18" charset="0"/>
              </a:rPr>
              <a:t>: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Licznik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Originator</a:t>
            </a:r>
            <a:r>
              <a:rPr lang="pl-PL" sz="2800" dirty="0">
                <a:cs typeface="Times New Roman" panose="02020603050405020304" pitchFamily="18" charset="0"/>
              </a:rPr>
              <a:t>, źródło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PamiątkaLicznika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>
                <a:cs typeface="Times New Roman" panose="02020603050405020304" pitchFamily="18" charset="0"/>
              </a:rPr>
              <a:t>Memento</a:t>
            </a:r>
            <a:r>
              <a:rPr lang="pl-PL" sz="2800" dirty="0">
                <a:cs typeface="Times New Roman" panose="02020603050405020304" pitchFamily="18" charset="0"/>
              </a:rPr>
              <a:t>, pamiątka</a:t>
            </a:r>
            <a:br>
              <a:rPr lang="pl-PL" sz="2800" i="1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sz="2800" i="1" dirty="0">
                <a:cs typeface="Times New Roman" panose="02020603050405020304" pitchFamily="18" charset="0"/>
              </a:rPr>
              <a:t> – </a:t>
            </a:r>
            <a:r>
              <a:rPr lang="pl-PL" sz="2800" dirty="0">
                <a:cs typeface="Times New Roman" panose="02020603050405020304" pitchFamily="18" charset="0"/>
              </a:rPr>
              <a:t>zarządca (np. mechanizm cofania)</a:t>
            </a:r>
            <a:endParaRPr lang="pl-PL" sz="2800" i="1" dirty="0">
              <a:cs typeface="Times New Roman" panose="02020603050405020304" pitchFamily="18" charset="0"/>
            </a:endParaRPr>
          </a:p>
          <a:p>
            <a:endParaRPr lang="pl-PL" sz="2800" i="1" dirty="0">
              <a:latin typeface="+mj-lt"/>
              <a:cs typeface="Times New Roman" panose="02020603050405020304" pitchFamily="18" charset="0"/>
            </a:endParaRPr>
          </a:p>
          <a:p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Pamiątka (</a:t>
            </a:r>
            <a:r>
              <a:rPr lang="pl-PL" i="1" dirty="0"/>
              <a:t>Memento</a:t>
            </a:r>
            <a:r>
              <a:rPr lang="pl-PL" dirty="0"/>
              <a:t>)</a:t>
            </a:r>
          </a:p>
        </p:txBody>
      </p:sp>
      <p:pic>
        <p:nvPicPr>
          <p:cNvPr id="12290" name="Picture 2" descr="Znalezione obrazy dla zapytania memento design patt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301" y="2636911"/>
            <a:ext cx="4008891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13300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997152"/>
          </a:xfrm>
        </p:spPr>
        <p:txBody>
          <a:bodyPr>
            <a:noAutofit/>
          </a:bodyPr>
          <a:lstStyle/>
          <a:p>
            <a:r>
              <a:rPr lang="pl-PL" sz="2800" b="1" dirty="0">
                <a:cs typeface="Times New Roman" panose="02020603050405020304" pitchFamily="18" charset="0"/>
              </a:rPr>
              <a:t>Przykład:</a:t>
            </a:r>
            <a:r>
              <a:rPr lang="pl-PL" sz="2800" dirty="0">
                <a:cs typeface="Times New Roman" panose="02020603050405020304" pitchFamily="18" charset="0"/>
              </a:rPr>
              <a:t> wstrzymywanie i wznawianie działania aplik.</a:t>
            </a:r>
          </a:p>
          <a:p>
            <a:r>
              <a:rPr lang="pl-PL" sz="2800" b="1" dirty="0">
                <a:cs typeface="Times New Roman" panose="02020603050405020304" pitchFamily="18" charset="0"/>
              </a:rPr>
              <a:t>Trwała pamiątka: </a:t>
            </a:r>
            <a:r>
              <a:rPr lang="pl-PL" sz="2800" dirty="0">
                <a:cs typeface="Times New Roman" panose="02020603050405020304" pitchFamily="18" charset="0"/>
              </a:rPr>
              <a:t>zapis stanu np. w pliku (</a:t>
            </a:r>
            <a:r>
              <a:rPr lang="pl-PL" sz="2800" dirty="0" err="1">
                <a:cs typeface="Times New Roman" panose="02020603050405020304" pitchFamily="18" charset="0"/>
              </a:rPr>
              <a:t>savegame</a:t>
            </a:r>
            <a:r>
              <a:rPr lang="pl-PL" sz="2800" dirty="0">
                <a:cs typeface="Times New Roman" panose="02020603050405020304" pitchFamily="18" charset="0"/>
              </a:rPr>
              <a:t>),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cs typeface="Times New Roman" panose="02020603050405020304" pitchFamily="18" charset="0"/>
              </a:rPr>
              <a:t>trwałe punkty kontrolne – odmiana backupu aplikacji</a:t>
            </a:r>
          </a:p>
          <a:p>
            <a:r>
              <a:rPr lang="pl-PL" sz="2800" dirty="0">
                <a:cs typeface="Times New Roman" panose="02020603050405020304" pitchFamily="18" charset="0"/>
              </a:rPr>
              <a:t>Za pamiątkę można uznać efekt </a:t>
            </a:r>
            <a:r>
              <a:rPr lang="pl-PL" sz="2800" b="1" dirty="0" err="1">
                <a:cs typeface="Times New Roman" panose="02020603050405020304" pitchFamily="18" charset="0"/>
              </a:rPr>
              <a:t>serializacji</a:t>
            </a:r>
            <a:r>
              <a:rPr lang="pl-PL" sz="2800" dirty="0">
                <a:cs typeface="Times New Roman" panose="02020603050405020304" pitchFamily="18" charset="0"/>
              </a:rPr>
              <a:t> obiektu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cs typeface="Times New Roman" panose="02020603050405020304" pitchFamily="18" charset="0"/>
              </a:rPr>
              <a:t>(nie – jeżeli tylko pola publiczne, np. do XML)</a:t>
            </a:r>
          </a:p>
          <a:p>
            <a:r>
              <a:rPr lang="pl-PL" sz="2800" b="1" dirty="0">
                <a:cs typeface="Times New Roman" panose="02020603050405020304" pitchFamily="18" charset="0"/>
              </a:rPr>
              <a:t>Memento wielosesyjne</a:t>
            </a:r>
            <a:r>
              <a:rPr lang="pl-PL" sz="2800" dirty="0">
                <a:cs typeface="Times New Roman" panose="02020603050405020304" pitchFamily="18" charset="0"/>
              </a:rPr>
              <a:t> – np. zapis stanu obiektu lub aplikacji w chmurze i przywrócenie jej na innym urządzeniu lub choćby w innej sesji</a:t>
            </a:r>
          </a:p>
          <a:p>
            <a:endParaRPr lang="pl-PL" sz="2800" i="1" dirty="0">
              <a:latin typeface="+mj-lt"/>
              <a:cs typeface="Times New Roman" panose="02020603050405020304" pitchFamily="18" charset="0"/>
            </a:endParaRPr>
          </a:p>
          <a:p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Pamiątka (</a:t>
            </a:r>
            <a:r>
              <a:rPr lang="pl-PL" i="1" dirty="0"/>
              <a:t>Memento</a:t>
            </a:r>
            <a:r>
              <a:rPr lang="pl-P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0039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Singleton (</a:t>
            </a:r>
            <a:r>
              <a:rPr lang="pl-PL" i="1" dirty="0"/>
              <a:t>Singleton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r>
              <a:rPr lang="pl-PL" sz="2800" b="1" dirty="0"/>
              <a:t>Założenia: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dirty="0"/>
              <a:t>Możliwe jest utworzenie tylko jednej instancji klasy</a:t>
            </a:r>
          </a:p>
          <a:p>
            <a:r>
              <a:rPr lang="pl-PL" sz="2800" b="1" dirty="0"/>
              <a:t>Implementacja:</a:t>
            </a:r>
            <a:br>
              <a:rPr lang="pl-PL" sz="2800" dirty="0"/>
            </a:br>
            <a:r>
              <a:rPr lang="pl-PL" sz="2800" dirty="0"/>
              <a:t>Stworzymy klasę potomną fabryki abstrakcyjnej, która będzie przechowywała prototypy i zwracała ich kopie na żądanie</a:t>
            </a:r>
          </a:p>
        </p:txBody>
      </p:sp>
    </p:spTree>
    <p:extLst>
      <p:ext uri="{BB962C8B-B14F-4D97-AF65-F5344CB8AC3E}">
        <p14:creationId xmlns:p14="http://schemas.microsoft.com/office/powerpoint/2010/main" val="79182217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Stan (</a:t>
            </a:r>
            <a:r>
              <a:rPr lang="pl-PL" i="1" dirty="0" err="1"/>
              <a:t>State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182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/>
              <a:t>Idea:</a:t>
            </a:r>
            <a:r>
              <a:rPr lang="pl-PL" sz="2800" dirty="0"/>
              <a:t>  Skomplikowana funkcjonalność klasy, zależna od parametrów (tj. od aktualnego stanu instancji klasy) rozdzielana jest do osobnych klas reprezentujących funkcjonalność w poszczególnych stanach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418928" y="6063645"/>
            <a:ext cx="44710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http://www.silversoft.net/docs/dp/hires/pat5hfso.htm  (na podstawie </a:t>
            </a:r>
            <a:r>
              <a:rPr lang="pl-PL" sz="1100" dirty="0" err="1"/>
              <a:t>GoF</a:t>
            </a:r>
            <a:r>
              <a:rPr lang="pl-PL" sz="1100" dirty="0"/>
              <a:t>)</a:t>
            </a:r>
          </a:p>
        </p:txBody>
      </p:sp>
      <p:pic>
        <p:nvPicPr>
          <p:cNvPr id="14338" name="Picture 2" descr="http://www.silversoft.net/docs/dp/hires/Pictures/state-e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72870"/>
            <a:ext cx="51530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29338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Stan (</a:t>
            </a:r>
            <a:r>
              <a:rPr lang="pl-PL" i="1" dirty="0" err="1"/>
              <a:t>State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5141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/>
              <a:t>Realizacja:  </a:t>
            </a:r>
            <a:r>
              <a:rPr lang="pl-PL" sz="2800" dirty="0"/>
              <a:t>Klasa główna przechowuje adresy klas reprezentujących poszczególne stany i deleguje na nie wykonanie żądań własnych metod</a:t>
            </a:r>
            <a:br>
              <a:rPr lang="pl-PL" sz="2800" dirty="0"/>
            </a:br>
            <a:r>
              <a:rPr lang="pl-PL" sz="2800" b="1" dirty="0"/>
              <a:t>Przykład:</a:t>
            </a:r>
            <a:r>
              <a:rPr lang="pl-PL" sz="2800" dirty="0"/>
              <a:t> 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TCPConnection</a:t>
            </a:r>
            <a:r>
              <a:rPr lang="pl-PL" sz="2800" dirty="0"/>
              <a:t> (</a:t>
            </a:r>
            <a:r>
              <a:rPr lang="pl-PL" sz="2800" dirty="0" err="1"/>
              <a:t>GoF</a:t>
            </a:r>
            <a:r>
              <a:rPr lang="pl-PL" sz="2800" dirty="0"/>
              <a:t>), </a:t>
            </a:r>
            <a:br>
              <a:rPr lang="pl-PL" sz="2800" dirty="0"/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Drzwi</a:t>
            </a:r>
            <a:r>
              <a:rPr lang="pl-PL" sz="2800" dirty="0"/>
              <a:t> (Stan =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DrzwiZamknięte</a:t>
            </a:r>
            <a:r>
              <a:rPr lang="pl-PL" sz="2800" dirty="0"/>
              <a:t>,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DrzwiOtwarte</a:t>
            </a:r>
            <a:r>
              <a:rPr lang="pl-PL" sz="2800" dirty="0"/>
              <a:t>)</a:t>
            </a:r>
          </a:p>
          <a:p>
            <a:pPr marL="0" indent="0">
              <a:buNone/>
            </a:pPr>
            <a:endParaRPr lang="pl-PL" sz="105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800" b="1" dirty="0">
                <a:cs typeface="Times New Roman" panose="02020603050405020304" pitchFamily="18" charset="0"/>
              </a:rPr>
              <a:t>Nazwy używane w kontekście tego wzorca</a:t>
            </a:r>
            <a:r>
              <a:rPr lang="pl-PL" sz="2800" dirty="0">
                <a:cs typeface="Times New Roman" panose="02020603050405020304" pitchFamily="18" charset="0"/>
              </a:rPr>
              <a:t>: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Drzwi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Context</a:t>
            </a:r>
            <a:r>
              <a:rPr lang="pl-PL" sz="2800" dirty="0">
                <a:cs typeface="Times New Roman" panose="02020603050405020304" pitchFamily="18" charset="0"/>
              </a:rPr>
              <a:t>, klasa udostępniana klientom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StanDrzwi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State</a:t>
            </a:r>
            <a:r>
              <a:rPr lang="pl-PL" sz="2800" dirty="0">
                <a:cs typeface="Times New Roman" panose="02020603050405020304" pitchFamily="18" charset="0"/>
              </a:rPr>
              <a:t>, stan – interfejs do kapsułkowania zachowania klasy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Drzwi</a:t>
            </a:r>
            <a:r>
              <a:rPr lang="pl-PL" sz="2800" dirty="0">
                <a:cs typeface="Times New Roman" panose="02020603050405020304" pitchFamily="18" charset="0"/>
              </a:rPr>
              <a:t> w różnych stanach</a:t>
            </a:r>
          </a:p>
          <a:p>
            <a:pPr marL="0" indent="0">
              <a:buNone/>
            </a:pP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DrzwiZamkniete</a:t>
            </a:r>
            <a:r>
              <a:rPr lang="pl-PL" sz="2800" i="1" dirty="0">
                <a:cs typeface="Times New Roman" panose="02020603050405020304" pitchFamily="18" charset="0"/>
              </a:rPr>
              <a:t> </a:t>
            </a:r>
            <a:r>
              <a:rPr lang="pl-PL" sz="2800" dirty="0">
                <a:cs typeface="Times New Roman" panose="02020603050405020304" pitchFamily="18" charset="0"/>
              </a:rPr>
              <a:t>,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DrzwiOtwarte</a:t>
            </a:r>
            <a:r>
              <a:rPr lang="pl-PL" sz="2800" i="1" dirty="0">
                <a:cs typeface="Times New Roman" panose="02020603050405020304" pitchFamily="18" charset="0"/>
              </a:rPr>
              <a:t> – </a:t>
            </a:r>
            <a:r>
              <a:rPr lang="pl-PL" sz="2800" dirty="0" err="1">
                <a:cs typeface="Times New Roman" panose="02020603050405020304" pitchFamily="18" charset="0"/>
              </a:rPr>
              <a:t>poszczeg</a:t>
            </a:r>
            <a:r>
              <a:rPr lang="pl-PL" sz="2800" dirty="0">
                <a:cs typeface="Times New Roman" panose="02020603050405020304" pitchFamily="18" charset="0"/>
              </a:rPr>
              <a:t>. stany</a:t>
            </a:r>
            <a:br>
              <a:rPr lang="pl-PL" sz="2800" i="1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sz="2800" i="1" dirty="0">
                <a:cs typeface="Times New Roman" panose="02020603050405020304" pitchFamily="18" charset="0"/>
              </a:rPr>
              <a:t> – </a:t>
            </a:r>
            <a:r>
              <a:rPr lang="pl-PL" sz="2800" dirty="0">
                <a:cs typeface="Times New Roman" panose="02020603050405020304" pitchFamily="18" charset="0"/>
              </a:rPr>
              <a:t>klient</a:t>
            </a:r>
            <a:endParaRPr lang="pl-PL" sz="2800" i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30621499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Strategia (</a:t>
            </a:r>
            <a:r>
              <a:rPr lang="pl-PL" i="1" dirty="0" err="1"/>
              <a:t>Strategy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182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/>
              <a:t>Idea:</a:t>
            </a:r>
            <a:r>
              <a:rPr lang="pl-PL" sz="2800" dirty="0"/>
              <a:t>  rodzina algorytmów, każdy reprezentowany przez osobną klasę, które mogą być używane zamiennie</a:t>
            </a:r>
          </a:p>
          <a:p>
            <a:pPr marL="0" indent="0">
              <a:buNone/>
            </a:pPr>
            <a:r>
              <a:rPr lang="pl-PL" sz="2800" dirty="0"/>
              <a:t>Eliminuje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pl-PL" sz="2800" dirty="0"/>
              <a:t> w jakiejś konkretnej metodzie</a:t>
            </a:r>
          </a:p>
          <a:p>
            <a:pPr marL="0" indent="0">
              <a:buNone/>
            </a:pPr>
            <a:r>
              <a:rPr lang="pl-PL" sz="2800" b="1" dirty="0"/>
              <a:t>Inne nazwy: </a:t>
            </a:r>
            <a:r>
              <a:rPr lang="pl-PL" sz="2800" dirty="0"/>
              <a:t>Polityka (</a:t>
            </a:r>
            <a:r>
              <a:rPr lang="pl-PL" sz="2800" i="1" dirty="0"/>
              <a:t>Policy</a:t>
            </a:r>
            <a:r>
              <a:rPr lang="pl-PL" sz="2800" dirty="0"/>
              <a:t>)</a:t>
            </a:r>
            <a:endParaRPr lang="pl-PL" sz="28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331640" y="6308491"/>
            <a:ext cx="3302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https://sourcemaking.com/design_patterns/strategy</a:t>
            </a:r>
          </a:p>
        </p:txBody>
      </p:sp>
      <p:pic>
        <p:nvPicPr>
          <p:cNvPr id="17410" name="Picture 2" descr="Strategy sche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417" y="3863652"/>
            <a:ext cx="3483623" cy="232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89855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Strategia (</a:t>
            </a:r>
            <a:r>
              <a:rPr lang="pl-PL" i="1" dirty="0" err="1"/>
              <a:t>Strategy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22608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/>
              <a:t>Realizacja:  </a:t>
            </a:r>
            <a:r>
              <a:rPr lang="pl-PL" sz="2800" dirty="0"/>
              <a:t>Klasa główna przechowuje adres klasy reprezentującej wybrany algorytm i korzysta z jej metod do realizacji konkretnego żądania (wykonania metody).</a:t>
            </a:r>
            <a:br>
              <a:rPr lang="pl-PL" sz="2800" dirty="0"/>
            </a:br>
            <a:r>
              <a:rPr lang="pl-PL" sz="2800" dirty="0"/>
              <a:t>Wzorzec Strategii może być powielony przy wielu metodach</a:t>
            </a:r>
          </a:p>
        </p:txBody>
      </p:sp>
      <p:pic>
        <p:nvPicPr>
          <p:cNvPr id="19458" name="Picture 2" descr="Strategy exam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45024"/>
            <a:ext cx="3870490" cy="261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411760" y="6343203"/>
            <a:ext cx="3302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https://sourcemaking.com/design_patterns/strategy</a:t>
            </a:r>
          </a:p>
        </p:txBody>
      </p:sp>
    </p:spTree>
    <p:extLst>
      <p:ext uri="{BB962C8B-B14F-4D97-AF65-F5344CB8AC3E}">
        <p14:creationId xmlns:p14="http://schemas.microsoft.com/office/powerpoint/2010/main" val="1452455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Strategia (</a:t>
            </a:r>
            <a:r>
              <a:rPr lang="pl-PL" i="1" dirty="0" err="1"/>
              <a:t>Strategy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5141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>
                <a:cs typeface="Times New Roman" panose="02020603050405020304" pitchFamily="18" charset="0"/>
              </a:rPr>
              <a:t>Nazwy używane w kontekście tego wzorca</a:t>
            </a:r>
            <a:r>
              <a:rPr lang="pl-PL" sz="2800" dirty="0">
                <a:cs typeface="Times New Roman" panose="02020603050405020304" pitchFamily="18" charset="0"/>
              </a:rPr>
              <a:t>: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OdgadywaczLiczby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Context</a:t>
            </a:r>
            <a:r>
              <a:rPr lang="pl-PL" sz="2800" dirty="0">
                <a:cs typeface="Times New Roman" panose="02020603050405020304" pitchFamily="18" charset="0"/>
              </a:rPr>
              <a:t>, klasa udostępniana</a:t>
            </a:r>
            <a:br>
              <a:rPr lang="pl-PL" sz="2800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StrategiaZgadywaniaLiczby</a:t>
            </a:r>
            <a:r>
              <a:rPr lang="pl-PL" sz="2800" dirty="0">
                <a:cs typeface="Times New Roman" panose="02020603050405020304" pitchFamily="18" charset="0"/>
              </a:rPr>
              <a:t> – </a:t>
            </a:r>
            <a:r>
              <a:rPr lang="pl-PL" sz="2800" i="1" dirty="0" err="1">
                <a:cs typeface="Times New Roman" panose="02020603050405020304" pitchFamily="18" charset="0"/>
              </a:rPr>
              <a:t>Strategy</a:t>
            </a:r>
            <a:r>
              <a:rPr lang="pl-PL" sz="2800" dirty="0">
                <a:cs typeface="Times New Roman" panose="02020603050405020304" pitchFamily="18" charset="0"/>
              </a:rPr>
              <a:t>, wspólny interfejs dla wielu konkretnych strategii (używanych do realizacji metody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OdgadywaczLiczby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::Zgaduj</a:t>
            </a:r>
            <a:r>
              <a:rPr lang="pl-PL" sz="2800" dirty="0"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StrategiaPoKolei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StrategiaLosowo</a:t>
            </a:r>
            <a:r>
              <a:rPr lang="pl-PL" sz="2800" i="1" dirty="0">
                <a:cs typeface="Times New Roman" panose="02020603050405020304" pitchFamily="18" charset="0"/>
              </a:rPr>
              <a:t> – </a:t>
            </a:r>
            <a:r>
              <a:rPr lang="pl-PL" sz="2800" dirty="0">
                <a:cs typeface="Times New Roman" panose="02020603050405020304" pitchFamily="18" charset="0"/>
              </a:rPr>
              <a:t>implementacje poszczególnych algorytmów</a:t>
            </a:r>
            <a:br>
              <a:rPr lang="pl-PL" sz="2800" i="1" dirty="0">
                <a:cs typeface="Times New Roman" panose="02020603050405020304" pitchFamily="18" charset="0"/>
              </a:rPr>
            </a:b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sz="2800" i="1" dirty="0">
                <a:cs typeface="Times New Roman" panose="02020603050405020304" pitchFamily="18" charset="0"/>
              </a:rPr>
              <a:t> – </a:t>
            </a:r>
            <a:r>
              <a:rPr lang="pl-PL" sz="2800" dirty="0">
                <a:cs typeface="Times New Roman" panose="02020603050405020304" pitchFamily="18" charset="0"/>
              </a:rPr>
              <a:t>klient</a:t>
            </a:r>
            <a:endParaRPr lang="pl-PL" sz="2800" i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13204787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Wzorce spoza książki G4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Autofit/>
          </a:bodyPr>
          <a:lstStyle/>
          <a:p>
            <a:r>
              <a:rPr lang="pl-PL" sz="2800" b="1" dirty="0"/>
              <a:t>Wzorzec strukturalny </a:t>
            </a:r>
            <a:r>
              <a:rPr lang="pl-PL" sz="2800" b="1" i="1" dirty="0" err="1"/>
              <a:t>Private</a:t>
            </a:r>
            <a:r>
              <a:rPr lang="pl-PL" sz="2800" b="1" i="1" dirty="0"/>
              <a:t> Class Data</a:t>
            </a:r>
            <a:br>
              <a:rPr lang="pl-PL" sz="2800" b="1" i="1" dirty="0"/>
            </a:br>
            <a:r>
              <a:rPr lang="pl-PL" sz="1600" dirty="0"/>
              <a:t>https://sourcemaking.com/design_patterns/private_class_data</a:t>
            </a:r>
            <a:endParaRPr lang="pl-PL" sz="2400" dirty="0"/>
          </a:p>
          <a:p>
            <a:r>
              <a:rPr lang="pl-PL" sz="2800" dirty="0"/>
              <a:t>Cała kategoria </a:t>
            </a:r>
            <a:r>
              <a:rPr lang="pl-PL" sz="2800" b="1" dirty="0"/>
              <a:t>wzorców współbieżności</a:t>
            </a:r>
            <a:r>
              <a:rPr lang="pl-PL" sz="2800" dirty="0"/>
              <a:t>:</a:t>
            </a:r>
            <a:br>
              <a:rPr lang="pl-PL" sz="2800" dirty="0"/>
            </a:br>
            <a:r>
              <a:rPr lang="pl-PL" sz="1600" dirty="0"/>
              <a:t>http://pl.wikipedia.org/wiki/Wzorzec_projektowy_(informatyka)#Klasyfikacja_rozszerzona</a:t>
            </a:r>
            <a:br>
              <a:rPr lang="pl-PL" sz="2800" dirty="0"/>
            </a:br>
            <a:r>
              <a:rPr lang="pl-PL" sz="2400" dirty="0"/>
              <a:t>Aktywny obiekt, Asynchroniczne sterowanie przez zdarzenia,</a:t>
            </a:r>
            <a:br>
              <a:rPr lang="pl-PL" sz="2400" dirty="0"/>
            </a:br>
            <a:r>
              <a:rPr lang="pl-PL" sz="2400" dirty="0"/>
              <a:t>Udaremnianie, Blokada z podwójnym zatwierdzaniem,</a:t>
            </a:r>
            <a:br>
              <a:rPr lang="pl-PL" sz="2400" dirty="0"/>
            </a:br>
            <a:r>
              <a:rPr lang="pl-PL" sz="2400" dirty="0"/>
              <a:t>Ochraniane wstrzymywanie, Obiekt monitorujący,</a:t>
            </a:r>
            <a:br>
              <a:rPr lang="pl-PL" sz="2400" dirty="0"/>
            </a:br>
            <a:r>
              <a:rPr lang="pl-PL" sz="2400" dirty="0"/>
              <a:t>Blokada zapisu i odczytu, Zarządca procesów,</a:t>
            </a:r>
            <a:br>
              <a:rPr lang="pl-PL" sz="2400" dirty="0"/>
            </a:br>
            <a:r>
              <a:rPr lang="pl-PL" sz="2400" dirty="0"/>
              <a:t>Pula wątków, Pamięć dla wątków, Reaktor;</a:t>
            </a:r>
          </a:p>
          <a:p>
            <a:r>
              <a:rPr lang="pl-PL" b="1" dirty="0"/>
              <a:t>Antywzorce projektowe </a:t>
            </a:r>
            <a:r>
              <a:rPr lang="pl-PL" sz="1600" dirty="0"/>
              <a:t>http://pl.wikipedia.org/wiki/Antywzorzec_projektowy</a:t>
            </a:r>
            <a:br>
              <a:rPr lang="pl-PL" sz="1600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744370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Rozkład MVC na proste wzorce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pl-PL" dirty="0"/>
              <a:t>Aktywny model / widok – </a:t>
            </a:r>
            <a:br>
              <a:rPr lang="pl-PL" dirty="0"/>
            </a:br>
            <a:r>
              <a:rPr lang="pl-PL" dirty="0"/>
              <a:t>obserwator (widok </a:t>
            </a:r>
            <a:br>
              <a:rPr lang="pl-PL" dirty="0"/>
            </a:br>
            <a:r>
              <a:rPr lang="pl-PL" dirty="0"/>
              <a:t>obserwuje model)</a:t>
            </a:r>
          </a:p>
          <a:p>
            <a:r>
              <a:rPr lang="pl-PL" dirty="0"/>
              <a:t>Widok / kontroler – </a:t>
            </a:r>
            <a:br>
              <a:rPr lang="pl-PL" dirty="0"/>
            </a:br>
            <a:r>
              <a:rPr lang="pl-PL" dirty="0"/>
              <a:t>strategia (widok </a:t>
            </a:r>
            <a:br>
              <a:rPr lang="pl-PL" dirty="0"/>
            </a:br>
            <a:r>
              <a:rPr lang="pl-PL" dirty="0"/>
              <a:t>pozostawia obsługę </a:t>
            </a:r>
            <a:br>
              <a:rPr lang="pl-PL" dirty="0"/>
            </a:br>
            <a:r>
              <a:rPr lang="pl-PL" dirty="0"/>
              <a:t>reakcji kontrolerowi) </a:t>
            </a:r>
          </a:p>
          <a:p>
            <a:r>
              <a:rPr lang="pl-PL" dirty="0"/>
              <a:t>Widok – kompozyt </a:t>
            </a:r>
            <a:br>
              <a:rPr lang="pl-PL" dirty="0"/>
            </a:br>
            <a:r>
              <a:rPr lang="pl-PL" dirty="0"/>
              <a:t>(praca z zagnieżdżonymi </a:t>
            </a:r>
            <a:br>
              <a:rPr lang="pl-PL" dirty="0"/>
            </a:br>
            <a:r>
              <a:rPr lang="pl-PL" dirty="0"/>
              <a:t>widokami)</a:t>
            </a:r>
          </a:p>
        </p:txBody>
      </p:sp>
      <p:grpSp>
        <p:nvGrpSpPr>
          <p:cNvPr id="17" name="Grupa 16"/>
          <p:cNvGrpSpPr/>
          <p:nvPr/>
        </p:nvGrpSpPr>
        <p:grpSpPr>
          <a:xfrm>
            <a:off x="4953882" y="1999534"/>
            <a:ext cx="4018341" cy="3803529"/>
            <a:chOff x="2051720" y="3140968"/>
            <a:chExt cx="3388760" cy="3312368"/>
          </a:xfrm>
        </p:grpSpPr>
        <p:sp>
          <p:nvSpPr>
            <p:cNvPr id="18" name="Prostokąt 17"/>
            <p:cNvSpPr/>
            <p:nvPr/>
          </p:nvSpPr>
          <p:spPr>
            <a:xfrm>
              <a:off x="3275856" y="5877272"/>
              <a:ext cx="1152128" cy="5760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dirty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4139952" y="4581128"/>
              <a:ext cx="1152128" cy="5760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dirty="0">
                  <a:solidFill>
                    <a:schemeClr val="tx1"/>
                  </a:solidFill>
                </a:rPr>
                <a:t>Widok</a:t>
              </a:r>
            </a:p>
          </p:txBody>
        </p:sp>
        <p:cxnSp>
          <p:nvCxnSpPr>
            <p:cNvPr id="25" name="Łącznik prosty ze strzałką 24"/>
            <p:cNvCxnSpPr/>
            <p:nvPr/>
          </p:nvCxnSpPr>
          <p:spPr>
            <a:xfrm flipV="1">
              <a:off x="4254041" y="5229200"/>
              <a:ext cx="461975" cy="57606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Prostokąt 26"/>
            <p:cNvSpPr/>
            <p:nvPr/>
          </p:nvSpPr>
          <p:spPr>
            <a:xfrm>
              <a:off x="2195736" y="4581128"/>
              <a:ext cx="1368152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dirty="0">
                  <a:solidFill>
                    <a:schemeClr val="tx1"/>
                  </a:solidFill>
                </a:rPr>
                <a:t>Kontroler</a:t>
              </a:r>
            </a:p>
          </p:txBody>
        </p:sp>
        <p:cxnSp>
          <p:nvCxnSpPr>
            <p:cNvPr id="28" name="Łącznik prosty ze strzałką 27"/>
            <p:cNvCxnSpPr/>
            <p:nvPr/>
          </p:nvCxnSpPr>
          <p:spPr>
            <a:xfrm>
              <a:off x="2879812" y="5229200"/>
              <a:ext cx="540060" cy="5760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ole tekstowe 30"/>
            <p:cNvSpPr txBox="1"/>
            <p:nvPr/>
          </p:nvSpPr>
          <p:spPr>
            <a:xfrm>
              <a:off x="4572000" y="5431187"/>
              <a:ext cx="759289" cy="255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/>
                <a:t>aktualizuje</a:t>
              </a:r>
            </a:p>
          </p:txBody>
        </p:sp>
        <p:sp>
          <p:nvSpPr>
            <p:cNvPr id="32" name="pole tekstowe 31"/>
            <p:cNvSpPr txBox="1"/>
            <p:nvPr/>
          </p:nvSpPr>
          <p:spPr>
            <a:xfrm>
              <a:off x="2051720" y="5431187"/>
              <a:ext cx="784354" cy="255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/>
                <a:t>modyfikuje</a:t>
              </a:r>
            </a:p>
          </p:txBody>
        </p:sp>
        <p:sp>
          <p:nvSpPr>
            <p:cNvPr id="33" name="Elipsa 32"/>
            <p:cNvSpPr/>
            <p:nvPr/>
          </p:nvSpPr>
          <p:spPr>
            <a:xfrm>
              <a:off x="2933818" y="3140968"/>
              <a:ext cx="1836204" cy="57606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dirty="0">
                  <a:solidFill>
                    <a:schemeClr val="tx1"/>
                  </a:solidFill>
                </a:rPr>
                <a:t>Użytkownik</a:t>
              </a:r>
            </a:p>
          </p:txBody>
        </p:sp>
        <p:cxnSp>
          <p:nvCxnSpPr>
            <p:cNvPr id="34" name="Łącznik prosty ze strzałką 33"/>
            <p:cNvCxnSpPr/>
            <p:nvPr/>
          </p:nvCxnSpPr>
          <p:spPr>
            <a:xfrm flipH="1">
              <a:off x="2933818" y="3789040"/>
              <a:ext cx="342038" cy="64807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Łącznik prosty ze strzałką 34"/>
            <p:cNvCxnSpPr/>
            <p:nvPr/>
          </p:nvCxnSpPr>
          <p:spPr>
            <a:xfrm flipH="1" flipV="1">
              <a:off x="4355976" y="3805299"/>
              <a:ext cx="360040" cy="6318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pole tekstowe 35"/>
            <p:cNvSpPr txBox="1"/>
            <p:nvPr/>
          </p:nvSpPr>
          <p:spPr>
            <a:xfrm>
              <a:off x="2459727" y="3813428"/>
              <a:ext cx="497432" cy="255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/>
                <a:t>używa</a:t>
              </a:r>
            </a:p>
          </p:txBody>
        </p:sp>
        <p:sp>
          <p:nvSpPr>
            <p:cNvPr id="37" name="pole tekstowe 36"/>
            <p:cNvSpPr txBox="1"/>
            <p:nvPr/>
          </p:nvSpPr>
          <p:spPr>
            <a:xfrm>
              <a:off x="4541151" y="3815212"/>
              <a:ext cx="899329" cy="255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/>
                <a:t>jest oglądany</a:t>
              </a:r>
              <a:endParaRPr lang="pl-PL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7667682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Inny podział wzorców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5141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>
                <a:cs typeface="Times New Roman" panose="02020603050405020304" pitchFamily="18" charset="0"/>
              </a:rPr>
              <a:t>Wzorce interfejsów</a:t>
            </a:r>
            <a:r>
              <a:rPr lang="pl-PL" sz="2800" dirty="0">
                <a:cs typeface="Times New Roman" panose="02020603050405020304" pitchFamily="18" charset="0"/>
              </a:rPr>
              <a:t>: </a:t>
            </a:r>
            <a:r>
              <a:rPr lang="pl-PL" sz="2800" dirty="0">
                <a:cs typeface="Courier New" panose="02070309020205020404" pitchFamily="49" charset="0"/>
              </a:rPr>
              <a:t>Adapter, Fasada, Kompozyt, Most</a:t>
            </a:r>
          </a:p>
          <a:p>
            <a:pPr marL="0" indent="0">
              <a:buNone/>
            </a:pPr>
            <a:r>
              <a:rPr lang="pl-PL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Wzorce odpowiedzialności</a:t>
            </a:r>
            <a:r>
              <a:rPr lang="pl-PL" sz="2800" dirty="0">
                <a:cs typeface="Times New Roman" panose="02020603050405020304" pitchFamily="18" charset="0"/>
              </a:rPr>
              <a:t>: </a:t>
            </a:r>
            <a:r>
              <a:rPr lang="pl-PL" sz="2800" dirty="0">
                <a:cs typeface="Courier New" panose="02070309020205020404" pitchFamily="49" charset="0"/>
              </a:rPr>
              <a:t>Singleton, Obserwator, Mediator, Pośrednik, Łańcuch odpowiedzialności, Pyłek</a:t>
            </a:r>
          </a:p>
          <a:p>
            <a:pPr marL="0" indent="0">
              <a:buNone/>
            </a:pPr>
            <a:r>
              <a:rPr lang="pl-PL" sz="2800" b="1" dirty="0">
                <a:cs typeface="Times New Roman" panose="02020603050405020304" pitchFamily="18" charset="0"/>
              </a:rPr>
              <a:t>Wzorce konstrukcyjne</a:t>
            </a:r>
            <a:r>
              <a:rPr lang="pl-PL" sz="2800" dirty="0">
                <a:cs typeface="Times New Roman" panose="02020603050405020304" pitchFamily="18" charset="0"/>
              </a:rPr>
              <a:t>: </a:t>
            </a:r>
            <a:r>
              <a:rPr lang="pl-PL" sz="2800" dirty="0">
                <a:cs typeface="Courier New" panose="02070309020205020404" pitchFamily="49" charset="0"/>
              </a:rPr>
              <a:t>Budowniczy, Metoda wytwórcza, Fabryka abstrakcyjna, Prototyp, Pamiątka</a:t>
            </a:r>
          </a:p>
          <a:p>
            <a:pPr marL="0" indent="0">
              <a:buNone/>
            </a:pPr>
            <a:r>
              <a:rPr lang="pl-PL" sz="2800" b="1" dirty="0">
                <a:cs typeface="Times New Roman" panose="02020603050405020304" pitchFamily="18" charset="0"/>
              </a:rPr>
              <a:t>Wzorce operacji</a:t>
            </a:r>
            <a:r>
              <a:rPr lang="pl-PL" sz="2800" dirty="0">
                <a:cs typeface="Times New Roman" panose="02020603050405020304" pitchFamily="18" charset="0"/>
              </a:rPr>
              <a:t>: </a:t>
            </a:r>
            <a:r>
              <a:rPr lang="pl-PL" sz="2800" dirty="0">
                <a:cs typeface="Courier New" panose="02070309020205020404" pitchFamily="49" charset="0"/>
              </a:rPr>
              <a:t>Metoda szablonowa, Stan, Strategia, Polecenie, Interpreter</a:t>
            </a:r>
          </a:p>
          <a:p>
            <a:pPr marL="0" indent="0">
              <a:buNone/>
            </a:pPr>
            <a:r>
              <a:rPr lang="pl-PL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Wzorce rozszerzeń</a:t>
            </a:r>
            <a:r>
              <a:rPr lang="pl-PL" sz="2800" dirty="0">
                <a:cs typeface="Times New Roman" panose="02020603050405020304" pitchFamily="18" charset="0"/>
              </a:rPr>
              <a:t>: </a:t>
            </a:r>
            <a:r>
              <a:rPr lang="pl-PL" sz="2800" dirty="0">
                <a:cs typeface="Courier New" panose="02070309020205020404" pitchFamily="49" charset="0"/>
              </a:rPr>
              <a:t>Dekorator, </a:t>
            </a:r>
            <a:r>
              <a:rPr lang="pl-PL" sz="2800" dirty="0" err="1">
                <a:cs typeface="Courier New" panose="02070309020205020404" pitchFamily="49" charset="0"/>
              </a:rPr>
              <a:t>Iterator</a:t>
            </a:r>
            <a:r>
              <a:rPr lang="pl-PL" sz="2800" dirty="0">
                <a:cs typeface="Courier New" panose="02070309020205020404" pitchFamily="49" charset="0"/>
              </a:rPr>
              <a:t>, Odwiedzający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95092864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102907</TotalTime>
  <Words>5511</Words>
  <Application>Microsoft Office PowerPoint</Application>
  <PresentationFormat>Pokaz na ekranie (4:3)</PresentationFormat>
  <Paragraphs>544</Paragraphs>
  <Slides>97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97</vt:i4>
      </vt:variant>
    </vt:vector>
  </HeadingPairs>
  <TitlesOfParts>
    <vt:vector size="103" baseType="lpstr">
      <vt:lpstr>Arial</vt:lpstr>
      <vt:lpstr>Calibri</vt:lpstr>
      <vt:lpstr>Courier New</vt:lpstr>
      <vt:lpstr>Symbol</vt:lpstr>
      <vt:lpstr>Times New Roman</vt:lpstr>
      <vt:lpstr>Motyw pakietu Office</vt:lpstr>
      <vt:lpstr>Inżynieria oprogramowania Wzorce projektowe</vt:lpstr>
      <vt:lpstr>Główna lektura 1</vt:lpstr>
      <vt:lpstr>Główna lektura 1</vt:lpstr>
      <vt:lpstr>Główna lektura 2</vt:lpstr>
      <vt:lpstr>Wzorce konstrukcyjne</vt:lpstr>
      <vt:lpstr>Fabryka abstrakcyjna  (Abstract factory)</vt:lpstr>
      <vt:lpstr>Fabryka abstrakcyjna  (Abstract factory)</vt:lpstr>
      <vt:lpstr>Fabryka abstrakcyjna  (Abstract factory)</vt:lpstr>
      <vt:lpstr>Singleton (Singleton)</vt:lpstr>
      <vt:lpstr>Singleton (Singleton)</vt:lpstr>
      <vt:lpstr>Singleton (Singleton)</vt:lpstr>
      <vt:lpstr>Singleton (Singleton)</vt:lpstr>
      <vt:lpstr>Singleton (Singleton)</vt:lpstr>
      <vt:lpstr>Singleton (Singleton)</vt:lpstr>
      <vt:lpstr>Singleton (Singleton)</vt:lpstr>
      <vt:lpstr>Wzorce strukturalne</vt:lpstr>
      <vt:lpstr>Adapter (Adapter)</vt:lpstr>
      <vt:lpstr>Adapter (Adapter)</vt:lpstr>
      <vt:lpstr>Adapter (Adapter)</vt:lpstr>
      <vt:lpstr>Dekorator (Decorator)</vt:lpstr>
      <vt:lpstr>Dekorator (Decorator)</vt:lpstr>
      <vt:lpstr>Fasada (Facade)</vt:lpstr>
      <vt:lpstr>Fasada (Facade)</vt:lpstr>
      <vt:lpstr>Kompozyt (Composite)</vt:lpstr>
      <vt:lpstr>Kompozyt (Composite)</vt:lpstr>
      <vt:lpstr>Kompozyt (Composite)</vt:lpstr>
      <vt:lpstr>Kompozyt (Composite)</vt:lpstr>
      <vt:lpstr>Kompozyt (Composite)</vt:lpstr>
      <vt:lpstr>Most (Bridge)</vt:lpstr>
      <vt:lpstr>Most (Bridge)</vt:lpstr>
      <vt:lpstr>Most (Bridge)</vt:lpstr>
      <vt:lpstr>Pełnomocnik (Proxy)</vt:lpstr>
      <vt:lpstr>Pełnomocnik (Proxy)</vt:lpstr>
      <vt:lpstr>Pełnomocnik (Proxy)</vt:lpstr>
      <vt:lpstr>Pełnomocnik (Proxy)</vt:lpstr>
      <vt:lpstr>Pełnomocnik (Proxy)</vt:lpstr>
      <vt:lpstr>Pyłek (Flyweight)</vt:lpstr>
      <vt:lpstr>Pyłek (Flyweight)</vt:lpstr>
      <vt:lpstr>Pyłek (Flyweight)</vt:lpstr>
      <vt:lpstr>Wzorce operacyjne</vt:lpstr>
      <vt:lpstr>Interpreter (Interpreter)</vt:lpstr>
      <vt:lpstr>Interpreter (Interpreter)</vt:lpstr>
      <vt:lpstr>Interpreter (Interpreter)</vt:lpstr>
      <vt:lpstr>Iterator (Iterator)</vt:lpstr>
      <vt:lpstr>Iterator (Iterator)</vt:lpstr>
      <vt:lpstr>Iterator (Iterator)</vt:lpstr>
      <vt:lpstr>Iterator (Iterator)</vt:lpstr>
      <vt:lpstr>Iterator (Iterator)</vt:lpstr>
      <vt:lpstr>Iterator (Iterator)</vt:lpstr>
      <vt:lpstr>Iterator (Iterator)</vt:lpstr>
      <vt:lpstr>Iterator (Iterator)</vt:lpstr>
      <vt:lpstr>Metoda szablonowa (Template Method)</vt:lpstr>
      <vt:lpstr>Metoda szablonowa (Template Method)</vt:lpstr>
      <vt:lpstr>Metoda szablonowa (Template Method)</vt:lpstr>
      <vt:lpstr>Metoda szablonowa (Template Method)</vt:lpstr>
      <vt:lpstr>Obserwator (Observer)</vt:lpstr>
      <vt:lpstr>Obserwator (Observer)</vt:lpstr>
      <vt:lpstr>Obserwator (Observer)</vt:lpstr>
      <vt:lpstr>Obserwator (Observer)</vt:lpstr>
      <vt:lpstr>Odwiedzający (Visitor)</vt:lpstr>
      <vt:lpstr>Odwiedzający (Visitor)</vt:lpstr>
      <vt:lpstr>Odwiedzający (Visitor)</vt:lpstr>
      <vt:lpstr>Odwiedzający (Visitor)</vt:lpstr>
      <vt:lpstr>Polecenie (Command)</vt:lpstr>
      <vt:lpstr>Polecenie (Command)</vt:lpstr>
      <vt:lpstr>Wzorce konstrukcyjne</vt:lpstr>
      <vt:lpstr>Budowniczy (Builder)</vt:lpstr>
      <vt:lpstr>Budowniczy (Builder)</vt:lpstr>
      <vt:lpstr>Budowniczy (Builder)</vt:lpstr>
      <vt:lpstr>Budowniczy (Builder)</vt:lpstr>
      <vt:lpstr>Budowniczy (Builder)</vt:lpstr>
      <vt:lpstr>Metoda wytwórcza  (Factory method)</vt:lpstr>
      <vt:lpstr>Metoda wytwórcza  (Factory method)</vt:lpstr>
      <vt:lpstr>Metoda wytwórcza  (Factory method)</vt:lpstr>
      <vt:lpstr>Prototyp (Prototype)</vt:lpstr>
      <vt:lpstr>Prototyp (Prototype)</vt:lpstr>
      <vt:lpstr>Prototyp (Prototype)</vt:lpstr>
      <vt:lpstr>Prototyp (Prototype)</vt:lpstr>
      <vt:lpstr>Wzorce strukturalne</vt:lpstr>
      <vt:lpstr>Wzorce operacyjne</vt:lpstr>
      <vt:lpstr>Łańcuch zobowiązań (Chain of Responsibility)</vt:lpstr>
      <vt:lpstr>Łańcuch zobowiązań (Chain of Responsibility)</vt:lpstr>
      <vt:lpstr>Łańcuch zobowiązań (Chain of Responsibility)</vt:lpstr>
      <vt:lpstr>Mediator (Mediator)</vt:lpstr>
      <vt:lpstr>Mediator (Mediator)</vt:lpstr>
      <vt:lpstr>Mediator (Mediator)</vt:lpstr>
      <vt:lpstr>Pamiątka (Memeno)</vt:lpstr>
      <vt:lpstr>Pamiątka (Memento)</vt:lpstr>
      <vt:lpstr>Pamiątka (Memento)</vt:lpstr>
      <vt:lpstr>Stan (State)</vt:lpstr>
      <vt:lpstr>Stan (State)</vt:lpstr>
      <vt:lpstr>Strategia (Strategy)</vt:lpstr>
      <vt:lpstr>Strategia (Strategy)</vt:lpstr>
      <vt:lpstr>Strategia (Strategy)</vt:lpstr>
      <vt:lpstr>Wzorce spoza książki G4</vt:lpstr>
      <vt:lpstr>Rozkład MVC na proste wzorce</vt:lpstr>
      <vt:lpstr>Inny podział wzorców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Wzorce projektowe</dc:title>
  <dc:creator>Jacek</dc:creator>
  <cp:lastModifiedBy>jacekmatulewski@o365.umk.pl</cp:lastModifiedBy>
  <cp:revision>509</cp:revision>
  <dcterms:created xsi:type="dcterms:W3CDTF">2015-03-08T11:32:22Z</dcterms:created>
  <dcterms:modified xsi:type="dcterms:W3CDTF">2025-11-29T12:32:55Z</dcterms:modified>
</cp:coreProperties>
</file>