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441" r:id="rId2"/>
    <p:sldId id="503" r:id="rId3"/>
    <p:sldId id="504" r:id="rId4"/>
    <p:sldId id="505" r:id="rId5"/>
    <p:sldId id="502" r:id="rId6"/>
    <p:sldId id="506" r:id="rId7"/>
    <p:sldId id="487" r:id="rId8"/>
    <p:sldId id="437" r:id="rId9"/>
    <p:sldId id="439" r:id="rId10"/>
    <p:sldId id="440" r:id="rId11"/>
    <p:sldId id="411" r:id="rId12"/>
    <p:sldId id="402" r:id="rId13"/>
    <p:sldId id="489" r:id="rId14"/>
    <p:sldId id="490" r:id="rId15"/>
    <p:sldId id="491" r:id="rId16"/>
    <p:sldId id="493" r:id="rId17"/>
    <p:sldId id="492" r:id="rId18"/>
    <p:sldId id="496" r:id="rId19"/>
    <p:sldId id="413" r:id="rId20"/>
    <p:sldId id="417" r:id="rId21"/>
    <p:sldId id="414" r:id="rId22"/>
    <p:sldId id="497" r:id="rId23"/>
    <p:sldId id="498" r:id="rId24"/>
    <p:sldId id="495" r:id="rId25"/>
    <p:sldId id="445" r:id="rId26"/>
    <p:sldId id="499" r:id="rId27"/>
    <p:sldId id="444" r:id="rId28"/>
    <p:sldId id="436" r:id="rId29"/>
    <p:sldId id="421" r:id="rId30"/>
    <p:sldId id="394" r:id="rId31"/>
    <p:sldId id="501" r:id="rId32"/>
    <p:sldId id="500" r:id="rId33"/>
    <p:sldId id="423" r:id="rId34"/>
    <p:sldId id="424" r:id="rId35"/>
    <p:sldId id="425" r:id="rId36"/>
    <p:sldId id="426" r:id="rId37"/>
    <p:sldId id="427" r:id="rId38"/>
    <p:sldId id="428" r:id="rId39"/>
    <p:sldId id="429" r:id="rId40"/>
    <p:sldId id="430" r:id="rId41"/>
    <p:sldId id="431" r:id="rId42"/>
    <p:sldId id="433" r:id="rId43"/>
    <p:sldId id="432" r:id="rId44"/>
    <p:sldId id="434" r:id="rId45"/>
    <p:sldId id="435" r:id="rId46"/>
  </p:sldIdLst>
  <p:sldSz cx="9144000" cy="6858000" type="screen4x3"/>
  <p:notesSz cx="6858000" cy="9144000"/>
  <p:defaultTextStyle>
    <a:defPPr>
      <a:defRPr lang="pl-PL"/>
    </a:defPPr>
    <a:lvl1pPr algn="ctr" rtl="0" fontAlgn="base">
      <a:spcBef>
        <a:spcPct val="0"/>
      </a:spcBef>
      <a:spcAft>
        <a:spcPct val="0"/>
      </a:spcAft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FFFF00"/>
    <a:srgbClr val="BCCFE6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87" d="100"/>
          <a:sy n="87" d="100"/>
        </p:scale>
        <p:origin x="-1253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BF238F7-40C2-4D77-A733-BDCC83FB575B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C75B47C-2632-4A89-9B08-7CFCB96DDA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8450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0724" name="Symbol zastępczy numeru slajd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AFFE8B7-EF33-4F8B-9770-5EAEACF1B878}" type="slidenum">
              <a:rPr lang="pl-PL" sz="1200">
                <a:effectLst/>
                <a:latin typeface="+mn-lt"/>
                <a:cs typeface="+mn-cs"/>
              </a:rPr>
              <a:pPr algn="r">
                <a:defRPr/>
              </a:pPr>
              <a:t>1</a:t>
            </a:fld>
            <a:endParaRPr lang="pl-PL" sz="1200">
              <a:effectLst/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DFF9-60C5-46B9-870B-2C30BFA92AAF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C6E34-4798-44DE-A65A-DED6CD69A9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271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4300-ECEE-4B6F-AEBF-33618DBCBE83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F0BD-84B3-41E3-9E25-DA9A72119B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33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58DC-7136-47A1-A436-B3949E7BD394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34361-87DB-4274-9F68-3FB801514D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80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804A3-33B6-4C72-809A-79D924C0F2DC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F3657-9A25-43A0-BD37-4D822C712D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832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7B9B8-8FBB-4FB8-9A89-EE66D8F32B65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ED3C4-19D4-428B-B0CA-9F5EB0E1F5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794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C79E-DB3E-46FF-AA03-AB60BEB70C38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6D48C-306C-45B7-99E8-A35456A495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35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F4190-7281-4DBE-A85A-80B753A95580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9DAB3-892F-4294-9879-FD34C92CBB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61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F60CE-A708-4C23-B71E-60E7B5A0EEEC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7C4E2-3446-420A-9FE1-227F109AA5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375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77225-5FBD-432D-BB34-7A048E11D682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C7B1-5148-49BA-8035-F4B6CD763BA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663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5D887-CA23-4ADF-B0BA-CBD9534EF441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5343F-815D-4822-924C-C6C8119FB5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10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561A-6202-4B23-9513-BE6067A4255A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99B41-083F-46B0-BDC5-87238A9FF6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862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6F81BF9-F595-4B3F-998A-2D8C85F25FFE}" type="datetimeFigureOut">
              <a:rPr lang="pl-PL"/>
              <a:pPr>
                <a:defRPr/>
              </a:pPr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4BBB595C-872A-4892-B99B-53B04B01F6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Relationship Id="rId9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7.png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en.wikipedia.org/wiki/File:Ebohr1.sv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oleObject" Target="../embeddings/oleObject27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en.wikipedia.org/wiki/File:HAtomOrbitals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en.wikipedia.org/wiki/File:Schrodingers_cat.sv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pUGY57RFz0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 idx="4294967295"/>
          </p:nvPr>
        </p:nvSpPr>
        <p:spPr>
          <a:xfrm>
            <a:off x="201613" y="4130675"/>
            <a:ext cx="8643937" cy="1470025"/>
          </a:xfrm>
        </p:spPr>
        <p:txBody>
          <a:bodyPr/>
          <a:lstStyle/>
          <a:p>
            <a:pPr eaLnBrk="1" hangingPunct="1"/>
            <a:r>
              <a:rPr lang="pl-PL" altLang="pl-PL" sz="6500" smtClean="0">
                <a:latin typeface="Times New Roman" pitchFamily="18" charset="0"/>
                <a:cs typeface="Times New Roman" pitchFamily="18" charset="0"/>
              </a:rPr>
              <a:t>Mechanika kwantowa</a:t>
            </a:r>
          </a:p>
        </p:txBody>
      </p:sp>
      <p:sp>
        <p:nvSpPr>
          <p:cNvPr id="2051" name="Podtytuł 2"/>
          <p:cNvSpPr>
            <a:spLocks noGrp="1"/>
          </p:cNvSpPr>
          <p:nvPr>
            <p:ph type="subTitle" idx="4294967295"/>
          </p:nvPr>
        </p:nvSpPr>
        <p:spPr>
          <a:xfrm>
            <a:off x="419100" y="5354638"/>
            <a:ext cx="8286750" cy="11430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l-PL" altLang="pl-PL" sz="4200" smtClean="0">
                <a:solidFill>
                  <a:srgbClr val="385D8A"/>
                </a:solidFill>
                <a:latin typeface="Times New Roman" pitchFamily="18" charset="0"/>
                <a:cs typeface="Times New Roman" pitchFamily="18" charset="0"/>
              </a:rPr>
              <a:t>dla niefizyków</a:t>
            </a:r>
          </a:p>
        </p:txBody>
      </p:sp>
      <p:sp>
        <p:nvSpPr>
          <p:cNvPr id="2052" name="pole tekstowe 4"/>
          <p:cNvSpPr txBox="1">
            <a:spLocks noChangeArrowheads="1"/>
          </p:cNvSpPr>
          <p:nvPr/>
        </p:nvSpPr>
        <p:spPr bwMode="auto">
          <a:xfrm>
            <a:off x="428625" y="357188"/>
            <a:ext cx="4706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effectLst/>
                <a:latin typeface="Times New Roman" pitchFamily="18" charset="0"/>
              </a:rPr>
              <a:t>Jacek Matulewski (e-mail: </a:t>
            </a:r>
            <a:r>
              <a:rPr lang="pl-PL" altLang="pl-PL" sz="1800">
                <a:solidFill>
                  <a:schemeClr val="accent1"/>
                </a:solidFill>
                <a:effectLst/>
                <a:latin typeface="Times New Roman" pitchFamily="18" charset="0"/>
              </a:rPr>
              <a:t>jacek@fizyka.umk.pl</a:t>
            </a:r>
            <a:r>
              <a:rPr lang="pl-PL" altLang="pl-PL" sz="1800">
                <a:effectLst/>
                <a:latin typeface="Times New Roman" pitchFamily="18" charset="0"/>
              </a:rPr>
              <a:t>)</a:t>
            </a:r>
          </a:p>
        </p:txBody>
      </p:sp>
      <p:sp>
        <p:nvSpPr>
          <p:cNvPr id="2053" name="pole tekstowe 4"/>
          <p:cNvSpPr txBox="1">
            <a:spLocks noChangeArrowheads="1"/>
          </p:cNvSpPr>
          <p:nvPr/>
        </p:nvSpPr>
        <p:spPr bwMode="auto">
          <a:xfrm>
            <a:off x="7151688" y="6308725"/>
            <a:ext cx="181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effectLst/>
                <a:latin typeface="Times New Roman" pitchFamily="18" charset="0"/>
              </a:rPr>
              <a:t>28 września 2016</a:t>
            </a:r>
          </a:p>
        </p:txBody>
      </p:sp>
      <p:pic>
        <p:nvPicPr>
          <p:cNvPr id="2054" name="Picture 7" descr="AliceDownTheRabbitH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981075"/>
            <a:ext cx="5715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1"/>
          <p:cNvSpPr>
            <a:spLocks noGrp="1"/>
          </p:cNvSpPr>
          <p:nvPr>
            <p:ph type="title" idx="4294967295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Kwantowa</a:t>
            </a: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 kostka do gry</a:t>
            </a:r>
          </a:p>
        </p:txBody>
      </p:sp>
      <p:sp>
        <p:nvSpPr>
          <p:cNvPr id="38915" name="Symbol zastępczy zawartości 2"/>
          <p:cNvSpPr>
            <a:spLocks noGrp="1"/>
          </p:cNvSpPr>
          <p:nvPr>
            <p:ph idx="4294967295"/>
          </p:nvPr>
        </p:nvSpPr>
        <p:spPr>
          <a:xfrm>
            <a:off x="214313" y="1428750"/>
            <a:ext cx="8929687" cy="5429250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Eksperyment: rzucam kostką do gry</a:t>
            </a:r>
          </a:p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Wynik: </a:t>
            </a:r>
          </a:p>
          <a:p>
            <a:pPr eaLnBrk="1" hangingPunct="1"/>
            <a:r>
              <a:rPr lang="pl-PL" altLang="pl-PL" sz="2800" dirty="0" smtClean="0">
                <a:solidFill>
                  <a:srgbClr val="385D8A"/>
                </a:solidFill>
                <a:latin typeface="Times New Roman" pitchFamily="18" charset="0"/>
                <a:cs typeface="Times New Roman" pitchFamily="18" charset="0"/>
              </a:rPr>
              <a:t>To wynik uzyskany dla układu nieobserwowanego!</a:t>
            </a:r>
            <a:endParaRPr lang="pl-PL" alt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Obserwacja prowadzi do </a:t>
            </a:r>
            <a:r>
              <a:rPr lang="pl-PL" altLang="pl-PL" sz="2800" dirty="0" smtClean="0">
                <a:solidFill>
                  <a:srgbClr val="385D8A"/>
                </a:solidFill>
                <a:latin typeface="Times New Roman" pitchFamily="18" charset="0"/>
                <a:cs typeface="Times New Roman" pitchFamily="18" charset="0"/>
              </a:rPr>
              <a:t>redukcji</a:t>
            </a: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 wyniku </a:t>
            </a:r>
            <a:b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do jednego ze stanów własnych np</a:t>
            </a:r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. do stanu </a:t>
            </a:r>
            <a:endParaRPr lang="pl-PL" alt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pl-PL" alt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pl-PL" alt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Rozkład, średnia liczba oczek i odchylenie standardowe</a:t>
            </a: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1898650" y="1976438"/>
          <a:ext cx="641826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3" name="Równanie" r:id="rId3" imgW="3340100" imgH="342900" progId="Equation.3">
                  <p:embed/>
                </p:oleObj>
              </mc:Choice>
              <mc:Fallback>
                <p:oleObj name="Równanie" r:id="rId3" imgW="33401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650" y="1976438"/>
                        <a:ext cx="6418263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052245"/>
              </p:ext>
            </p:extLst>
          </p:nvPr>
        </p:nvGraphicFramePr>
        <p:xfrm>
          <a:off x="7020272" y="3393813"/>
          <a:ext cx="4603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4" name="Równanie" r:id="rId5" imgW="203024" imgH="253780" progId="Equation.3">
                  <p:embed/>
                </p:oleObj>
              </mc:Choice>
              <mc:Fallback>
                <p:oleObj name="Równanie" r:id="rId5" imgW="203024" imgH="2537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3393813"/>
                        <a:ext cx="4603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214313" y="5707764"/>
            <a:ext cx="892968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pl-PL" altLang="pl-PL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Doświadczenie Younga = kostka z dwiema ściankami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Mechanika kwantowa</a:t>
            </a:r>
          </a:p>
        </p:txBody>
      </p:sp>
      <p:sp>
        <p:nvSpPr>
          <p:cNvPr id="39939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2143125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Postulaty mechaniki kwantowej:</a:t>
            </a:r>
            <a:endParaRPr lang="pl-PL" altLang="pl-PL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pl-PL" altLang="pl-PL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Stan cząstki</a:t>
            </a: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 jest w pełni opisany </a:t>
            </a:r>
            <a:r>
              <a:rPr lang="pl-PL" altLang="pl-PL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funkcją falową</a:t>
            </a: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funkcja falowa ma wartości zespolone, </a:t>
            </a:r>
            <a:b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zależy od położenia i czasu lub od pędu i czasu – </a:t>
            </a:r>
            <a:r>
              <a:rPr lang="pl-PL" altLang="pl-PL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pl-PL" altLang="pl-PL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Fouriera</a:t>
            </a: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zamiast pary wielkości                    mamy teraz tylko jedną</a:t>
            </a:r>
            <a:endParaRPr lang="pl-PL" altLang="pl-PL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pl-PL" altLang="pl-PL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40" name="Object 2"/>
          <p:cNvGraphicFramePr>
            <a:graphicFrameLocks noChangeAspect="1"/>
          </p:cNvGraphicFramePr>
          <p:nvPr/>
        </p:nvGraphicFramePr>
        <p:xfrm>
          <a:off x="7215188" y="1928813"/>
          <a:ext cx="9334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1" name="Equation" r:id="rId3" imgW="469696" imgH="215806" progId="Equation.3">
                  <p:embed/>
                </p:oleObj>
              </mc:Choice>
              <mc:Fallback>
                <p:oleObj name="Equation" r:id="rId3" imgW="469696" imgH="21580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188" y="1928813"/>
                        <a:ext cx="9334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3"/>
          <p:cNvGraphicFramePr>
            <a:graphicFrameLocks noChangeAspect="1"/>
          </p:cNvGraphicFramePr>
          <p:nvPr/>
        </p:nvGraphicFramePr>
        <p:xfrm>
          <a:off x="4143375" y="3028950"/>
          <a:ext cx="12588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2" name="Equation" r:id="rId5" imgW="583693" imgH="215713" progId="Equation.3">
                  <p:embed/>
                </p:oleObj>
              </mc:Choice>
              <mc:Fallback>
                <p:oleObj name="Equation" r:id="rId5" imgW="583693" imgH="2157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3028950"/>
                        <a:ext cx="1258888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000500"/>
            <a:ext cx="4700588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3" name="Grupa 18"/>
          <p:cNvGrpSpPr>
            <a:grpSpLocks/>
          </p:cNvGrpSpPr>
          <p:nvPr/>
        </p:nvGrpSpPr>
        <p:grpSpPr bwMode="auto">
          <a:xfrm>
            <a:off x="785813" y="3859213"/>
            <a:ext cx="6357937" cy="2998787"/>
            <a:chOff x="785786" y="3858422"/>
            <a:chExt cx="6357982" cy="2999578"/>
          </a:xfrm>
        </p:grpSpPr>
        <p:cxnSp>
          <p:nvCxnSpPr>
            <p:cNvPr id="14" name="Łącznik prosty ze strzałką 13"/>
            <p:cNvCxnSpPr/>
            <p:nvPr/>
          </p:nvCxnSpPr>
          <p:spPr>
            <a:xfrm>
              <a:off x="2000232" y="6286349"/>
              <a:ext cx="514353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ze strzałką 15"/>
            <p:cNvCxnSpPr/>
            <p:nvPr/>
          </p:nvCxnSpPr>
          <p:spPr>
            <a:xfrm rot="5400000" flipH="1" flipV="1">
              <a:off x="785474" y="5071592"/>
              <a:ext cx="2429516" cy="3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46" name="pole tekstowe 16"/>
            <p:cNvSpPr txBox="1">
              <a:spLocks noChangeArrowheads="1"/>
            </p:cNvSpPr>
            <p:nvPr/>
          </p:nvSpPr>
          <p:spPr bwMode="auto">
            <a:xfrm>
              <a:off x="4357686" y="6396335"/>
              <a:ext cx="3209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400" i="1">
                  <a:effectLst/>
                  <a:latin typeface="Times New Roman" pitchFamily="18" charset="0"/>
                </a:rPr>
                <a:t>x</a:t>
              </a:r>
            </a:p>
          </p:txBody>
        </p:sp>
        <p:graphicFrame>
          <p:nvGraphicFramePr>
            <p:cNvPr id="39947" name="Object 7"/>
            <p:cNvGraphicFramePr>
              <a:graphicFrameLocks noChangeAspect="1"/>
            </p:cNvGraphicFramePr>
            <p:nvPr/>
          </p:nvGraphicFramePr>
          <p:xfrm>
            <a:off x="785786" y="3929066"/>
            <a:ext cx="1084262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73" name="Equation" r:id="rId8" imgW="545863" imgH="279279" progId="Equation.3">
                    <p:embed/>
                  </p:oleObj>
                </mc:Choice>
                <mc:Fallback>
                  <p:oleObj name="Equation" r:id="rId8" imgW="545863" imgH="279279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786" y="3929066"/>
                          <a:ext cx="1084262" cy="555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Mechanika kwantowa</a:t>
            </a: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2143125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Postulaty mechaniki kwantowej:</a:t>
            </a:r>
            <a:endParaRPr lang="pl-PL" altLang="pl-PL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pl-PL" altLang="pl-PL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Stan cząstki</a:t>
            </a: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 jest w pełni opisany </a:t>
            </a:r>
            <a:r>
              <a:rPr lang="pl-PL" altLang="pl-PL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funkcją falową</a:t>
            </a: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funkcja falowa ma wartości zespolone, </a:t>
            </a:r>
            <a:b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zależy od położenia i czasu lub od pędu i czasu – </a:t>
            </a:r>
            <a:r>
              <a:rPr lang="pl-PL" altLang="pl-PL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pl-PL" altLang="pl-PL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Fouriera</a:t>
            </a: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zamiast pary wielkości                    mamy teraz tylko jedną</a:t>
            </a:r>
            <a:endParaRPr lang="pl-PL" altLang="pl-PL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pl-PL" altLang="pl-PL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4" name="Object 2"/>
          <p:cNvGraphicFramePr>
            <a:graphicFrameLocks noChangeAspect="1"/>
          </p:cNvGraphicFramePr>
          <p:nvPr/>
        </p:nvGraphicFramePr>
        <p:xfrm>
          <a:off x="7215188" y="1928813"/>
          <a:ext cx="9334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6" name="Equation" r:id="rId3" imgW="469696" imgH="215806" progId="Equation.3">
                  <p:embed/>
                </p:oleObj>
              </mc:Choice>
              <mc:Fallback>
                <p:oleObj name="Equation" r:id="rId3" imgW="469696" imgH="21580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188" y="1928813"/>
                        <a:ext cx="9334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3"/>
          <p:cNvGraphicFramePr>
            <a:graphicFrameLocks noChangeAspect="1"/>
          </p:cNvGraphicFramePr>
          <p:nvPr/>
        </p:nvGraphicFramePr>
        <p:xfrm>
          <a:off x="4143375" y="3028950"/>
          <a:ext cx="12588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7" name="Equation" r:id="rId5" imgW="583693" imgH="215713" progId="Equation.3">
                  <p:embed/>
                </p:oleObj>
              </mc:Choice>
              <mc:Fallback>
                <p:oleObj name="Equation" r:id="rId5" imgW="583693" imgH="2157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3028950"/>
                        <a:ext cx="1258888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a 3"/>
          <p:cNvGrpSpPr/>
          <p:nvPr/>
        </p:nvGrpSpPr>
        <p:grpSpPr>
          <a:xfrm>
            <a:off x="1116012" y="3861048"/>
            <a:ext cx="7344420" cy="1644402"/>
            <a:chOff x="1116012" y="3861048"/>
            <a:chExt cx="7344420" cy="1644402"/>
          </a:xfrm>
        </p:grpSpPr>
        <p:sp>
          <p:nvSpPr>
            <p:cNvPr id="40966" name="pole tekstowe 11"/>
            <p:cNvSpPr txBox="1">
              <a:spLocks noChangeArrowheads="1"/>
            </p:cNvSpPr>
            <p:nvPr/>
          </p:nvSpPr>
          <p:spPr bwMode="auto">
            <a:xfrm>
              <a:off x="1116012" y="3861048"/>
              <a:ext cx="734442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400" dirty="0" smtClean="0">
                  <a:effectLst/>
                  <a:latin typeface="Times New Roman" pitchFamily="18" charset="0"/>
                </a:rPr>
                <a:t>Funkcje stanów własnych to dobre funkcje falowe układu.</a:t>
              </a:r>
              <a:endParaRPr lang="pl-PL" altLang="pl-PL" sz="2400" dirty="0">
                <a:effectLst/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400" dirty="0" smtClean="0">
                  <a:effectLst/>
                  <a:latin typeface="Times New Roman" pitchFamily="18" charset="0"/>
                </a:rPr>
                <a:t>Również każda ich kombinacja (superpozycja)</a:t>
              </a:r>
              <a:r>
                <a:rPr lang="pl-PL" altLang="pl-PL" sz="2400" dirty="0">
                  <a:effectLst/>
                  <a:latin typeface="Times New Roman" pitchFamily="18" charset="0"/>
                </a:rPr>
                <a:t/>
              </a:r>
              <a:br>
                <a:rPr lang="pl-PL" altLang="pl-PL" sz="2400" dirty="0">
                  <a:effectLst/>
                  <a:latin typeface="Times New Roman" pitchFamily="18" charset="0"/>
                </a:rPr>
              </a:br>
              <a:r>
                <a:rPr lang="pl-PL" altLang="pl-PL" sz="2400" dirty="0">
                  <a:effectLst/>
                  <a:latin typeface="Times New Roman" pitchFamily="18" charset="0"/>
                </a:rPr>
                <a:t>(dodawanie i mnożenie przez liczby zespolone</a:t>
              </a:r>
              <a:r>
                <a:rPr lang="pl-PL" altLang="pl-PL" sz="2400" dirty="0" smtClean="0">
                  <a:effectLst/>
                  <a:latin typeface="Times New Roman" pitchFamily="18" charset="0"/>
                </a:rPr>
                <a:t>).</a:t>
              </a:r>
              <a:endParaRPr lang="pl-PL" altLang="pl-PL" sz="2400" dirty="0"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4096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6630791"/>
                </p:ext>
              </p:extLst>
            </p:nvPr>
          </p:nvGraphicFramePr>
          <p:xfrm>
            <a:off x="1187450" y="5076825"/>
            <a:ext cx="26241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8" name="Equation" r:id="rId7" imgW="1320227" imgH="215806" progId="Equation.3">
                    <p:embed/>
                  </p:oleObj>
                </mc:Choice>
                <mc:Fallback>
                  <p:oleObj name="Equation" r:id="rId7" imgW="1320227" imgH="215806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7450" y="5076825"/>
                          <a:ext cx="2624138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pole tekstowe 1"/>
          <p:cNvSpPr txBox="1"/>
          <p:nvPr/>
        </p:nvSpPr>
        <p:spPr>
          <a:xfrm>
            <a:off x="5796136" y="5085184"/>
            <a:ext cx="3121367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  <a:effectLst/>
              </a:rPr>
              <a:t>Zasada superpozycji</a:t>
            </a:r>
            <a:endParaRPr lang="pl-PL" sz="28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116012" y="5877272"/>
            <a:ext cx="7333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400" dirty="0" smtClean="0">
                <a:effectLst/>
              </a:rPr>
              <a:t>Przestrzeń wektorowa funkcji falowych</a:t>
            </a:r>
            <a:br>
              <a:rPr lang="pl-PL" sz="2400" dirty="0" smtClean="0">
                <a:effectLst/>
              </a:rPr>
            </a:br>
            <a:r>
              <a:rPr lang="pl-PL" sz="2400" dirty="0" smtClean="0">
                <a:effectLst/>
              </a:rPr>
              <a:t>(por. wektory na płaszczyźnie, rozkład w bazie, </a:t>
            </a:r>
            <a:r>
              <a:rPr lang="pl-PL" sz="2400" dirty="0" err="1" smtClean="0">
                <a:effectLst/>
              </a:rPr>
              <a:t>ukł</a:t>
            </a:r>
            <a:r>
              <a:rPr lang="pl-PL" sz="2400" dirty="0" smtClean="0">
                <a:effectLst/>
              </a:rPr>
              <a:t>. </a:t>
            </a:r>
            <a:r>
              <a:rPr lang="pl-PL" sz="2400" dirty="0" err="1">
                <a:effectLst/>
              </a:rPr>
              <a:t>w</a:t>
            </a:r>
            <a:r>
              <a:rPr lang="pl-PL" sz="2400" dirty="0" err="1" smtClean="0">
                <a:effectLst/>
              </a:rPr>
              <a:t>sp</a:t>
            </a:r>
            <a:r>
              <a:rPr lang="pl-PL" sz="2400" dirty="0" smtClean="0">
                <a:effectLst/>
              </a:rPr>
              <a:t>.)</a:t>
            </a:r>
            <a:endParaRPr lang="pl-PL" sz="2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Transformata Fouriera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68" y="1484784"/>
            <a:ext cx="5832648" cy="4878609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043608" y="3356992"/>
            <a:ext cx="6768752" cy="309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3851920" y="1340768"/>
            <a:ext cx="3638096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2339752" y="1383159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i="1" dirty="0">
                <a:effectLst/>
              </a:rPr>
              <a:t>f</a:t>
            </a:r>
            <a:r>
              <a:rPr lang="pl-PL" sz="2400" dirty="0" smtClean="0">
                <a:effectLst/>
              </a:rPr>
              <a:t>(</a:t>
            </a:r>
            <a:r>
              <a:rPr lang="pl-PL" sz="2400" i="1" dirty="0" smtClean="0">
                <a:effectLst/>
              </a:rPr>
              <a:t>t</a:t>
            </a:r>
            <a:r>
              <a:rPr lang="pl-PL" sz="2400" dirty="0" smtClean="0">
                <a:effectLst/>
              </a:rPr>
              <a:t>)</a:t>
            </a:r>
            <a:endParaRPr lang="pl-PL" sz="2400" dirty="0">
              <a:effectLst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012160" y="1484784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i="1" dirty="0" smtClean="0">
                <a:effectLst/>
              </a:rPr>
              <a:t>F</a:t>
            </a:r>
            <a:r>
              <a:rPr lang="pl-PL" sz="2400" dirty="0" smtClean="0">
                <a:effectLst/>
              </a:rPr>
              <a:t>(</a:t>
            </a:r>
            <a:r>
              <a:rPr lang="pl-PL" sz="2400" dirty="0" smtClean="0">
                <a:effectLst/>
                <a:latin typeface="Symbol" panose="05050102010706020507" pitchFamily="18" charset="2"/>
              </a:rPr>
              <a:t>w</a:t>
            </a:r>
            <a:r>
              <a:rPr lang="pl-PL" sz="2400" dirty="0" smtClean="0">
                <a:effectLst/>
              </a:rPr>
              <a:t>)</a:t>
            </a:r>
            <a:endParaRPr lang="pl-PL" sz="2400" dirty="0">
              <a:effectLst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740352" y="2221413"/>
            <a:ext cx="1003801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effectLst/>
              </a:rPr>
              <a:t>d</a:t>
            </a:r>
            <a:r>
              <a:rPr lang="pl-PL" sz="2400" dirty="0" smtClean="0">
                <a:solidFill>
                  <a:schemeClr val="bg1"/>
                </a:solidFill>
                <a:effectLst/>
              </a:rPr>
              <a:t>elta</a:t>
            </a:r>
            <a:br>
              <a:rPr lang="pl-PL" sz="2400" dirty="0" smtClean="0">
                <a:solidFill>
                  <a:schemeClr val="bg1"/>
                </a:solidFill>
                <a:effectLst/>
              </a:rPr>
            </a:br>
            <a:r>
              <a:rPr lang="pl-PL" sz="2400" dirty="0" err="1" smtClean="0">
                <a:solidFill>
                  <a:schemeClr val="bg1"/>
                </a:solidFill>
                <a:effectLst/>
              </a:rPr>
              <a:t>Diraca</a:t>
            </a:r>
            <a:endParaRPr lang="pl-PL" sz="2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400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8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Transformata Fouriera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089093" cy="396044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755361" y="5949280"/>
            <a:ext cx="5673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effectLst/>
              </a:rPr>
              <a:t>Obliczanie </a:t>
            </a:r>
            <a:r>
              <a:rPr lang="pl-PL" sz="2800" dirty="0" smtClean="0">
                <a:solidFill>
                  <a:srgbClr val="0070C0"/>
                </a:solidFill>
                <a:effectLst/>
              </a:rPr>
              <a:t>widma</a:t>
            </a:r>
            <a:r>
              <a:rPr lang="pl-PL" sz="2800" dirty="0" smtClean="0">
                <a:effectLst/>
              </a:rPr>
              <a:t> (spektrum) sygnału</a:t>
            </a:r>
            <a:endParaRPr lang="pl-PL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34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Transformata Fouriera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3675856"/>
            <a:ext cx="7747000" cy="20574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875656"/>
            <a:ext cx="7747000" cy="136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Transformata Fouriera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386602" y="1412776"/>
            <a:ext cx="640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effectLst/>
              </a:rPr>
              <a:t>Funkcja falowa: pakiet gaussowski (</a:t>
            </a:r>
            <a:r>
              <a:rPr lang="pl-PL" sz="2800" i="1" dirty="0" smtClean="0">
                <a:effectLst/>
              </a:rPr>
              <a:t>x</a:t>
            </a:r>
            <a:r>
              <a:rPr lang="pl-PL" sz="2800" dirty="0" smtClean="0">
                <a:effectLst/>
              </a:rPr>
              <a:t> ↔ </a:t>
            </a:r>
            <a:r>
              <a:rPr lang="pl-PL" sz="2800" i="1" dirty="0" smtClean="0">
                <a:effectLst/>
              </a:rPr>
              <a:t>k</a:t>
            </a:r>
            <a:r>
              <a:rPr lang="pl-PL" sz="2800" dirty="0" smtClean="0">
                <a:effectLst/>
              </a:rPr>
              <a:t>)</a:t>
            </a:r>
            <a:endParaRPr lang="pl-PL" sz="2800" dirty="0">
              <a:effectLst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3536902" cy="3756002"/>
          </a:xfrm>
          <a:prstGeom prst="rect">
            <a:avLst/>
          </a:prstGeom>
        </p:spPr>
      </p:pic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554878"/>
              </p:ext>
            </p:extLst>
          </p:nvPr>
        </p:nvGraphicFramePr>
        <p:xfrm>
          <a:off x="179512" y="3607632"/>
          <a:ext cx="7318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2" name="Równanie" r:id="rId4" imgW="368280" imgH="203040" progId="Equation.3">
                  <p:embed/>
                </p:oleObj>
              </mc:Choice>
              <mc:Fallback>
                <p:oleObj name="Równanie" r:id="rId4" imgW="36828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607632"/>
                        <a:ext cx="7318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98" y="2137408"/>
            <a:ext cx="3430482" cy="3756002"/>
          </a:xfrm>
          <a:prstGeom prst="rect">
            <a:avLst/>
          </a:prstGeom>
        </p:spPr>
      </p:pic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017642"/>
              </p:ext>
            </p:extLst>
          </p:nvPr>
        </p:nvGraphicFramePr>
        <p:xfrm>
          <a:off x="4638675" y="3570288"/>
          <a:ext cx="90805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3" name="Równanie" r:id="rId7" imgW="457200" imgH="279360" progId="Equation.3">
                  <p:embed/>
                </p:oleObj>
              </mc:Choice>
              <mc:Fallback>
                <p:oleObj name="Równanie" r:id="rId7" imgW="457200" imgH="279360" progId="Equation.3">
                  <p:embed/>
                  <p:pic>
                    <p:nvPicPr>
                      <p:cNvPr id="0" name="Obi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3570288"/>
                        <a:ext cx="908050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797863" y="5904106"/>
            <a:ext cx="7824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effectLst/>
              </a:rPr>
              <a:t>Wpływ szerokości pakietu, delta </a:t>
            </a:r>
            <a:r>
              <a:rPr lang="pl-PL" sz="2800" dirty="0" err="1" smtClean="0">
                <a:effectLst/>
              </a:rPr>
              <a:t>Diraca</a:t>
            </a:r>
            <a:r>
              <a:rPr lang="pl-PL" sz="2800" dirty="0" smtClean="0">
                <a:effectLst/>
              </a:rPr>
              <a:t>, </a:t>
            </a:r>
            <a:r>
              <a:rPr lang="pl-PL" sz="2800" dirty="0" err="1" smtClean="0">
                <a:effectLst/>
              </a:rPr>
              <a:t>tr</a:t>
            </a:r>
            <a:r>
              <a:rPr lang="pl-PL" sz="2800" dirty="0" smtClean="0">
                <a:effectLst/>
              </a:rPr>
              <a:t>. odwrotna</a:t>
            </a:r>
            <a:endParaRPr lang="pl-PL" sz="2800" dirty="0">
              <a:effectLst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596035" y="5520721"/>
            <a:ext cx="2984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i="1" dirty="0" smtClean="0">
                <a:effectLst/>
              </a:rPr>
              <a:t>x</a:t>
            </a:r>
            <a:endParaRPr lang="pl-PL" i="1" dirty="0">
              <a:effectLst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027999" y="5526497"/>
            <a:ext cx="2984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i="1" dirty="0" smtClean="0">
                <a:effectLst/>
              </a:rPr>
              <a:t>k</a:t>
            </a:r>
            <a:endParaRPr lang="pl-PL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87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Mechanika kwantowa</a:t>
            </a:r>
          </a:p>
        </p:txBody>
      </p:sp>
      <p:sp>
        <p:nvSpPr>
          <p:cNvPr id="41987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2143125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Postulaty mechaniki kwantowej:</a:t>
            </a:r>
            <a:endParaRPr lang="pl-PL" altLang="pl-PL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buFont typeface="Calibri" pitchFamily="34" charset="0"/>
              <a:buAutoNum type="arabicPeriod" startAt="2"/>
            </a:pP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Wielkości fizyczne są reprezentowane przez </a:t>
            </a:r>
            <a:b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operatory hermitowskie</a:t>
            </a: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 (z bazą funkcji własnych)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574253" y="3068960"/>
            <a:ext cx="7473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400" dirty="0" smtClean="0">
                <a:effectLst/>
              </a:rPr>
              <a:t>Mechanika kwantowa podaje </a:t>
            </a:r>
            <a:r>
              <a:rPr lang="pl-PL" sz="2400" dirty="0" smtClean="0">
                <a:solidFill>
                  <a:srgbClr val="0070C0"/>
                </a:solidFill>
                <a:effectLst/>
              </a:rPr>
              <a:t>przepis</a:t>
            </a:r>
            <a:r>
              <a:rPr lang="pl-PL" sz="2400" dirty="0" smtClean="0">
                <a:effectLst/>
              </a:rPr>
              <a:t> na to, jak znając </a:t>
            </a:r>
            <a:br>
              <a:rPr lang="pl-PL" sz="2400" dirty="0" smtClean="0">
                <a:effectLst/>
              </a:rPr>
            </a:br>
            <a:r>
              <a:rPr lang="pl-PL" sz="2400" dirty="0" smtClean="0">
                <a:effectLst/>
              </a:rPr>
              <a:t>funkcję falową obliczyć np. oczekiwane położenie lub pęd:</a:t>
            </a:r>
          </a:p>
        </p:txBody>
      </p:sp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736866"/>
              </p:ext>
            </p:extLst>
          </p:nvPr>
        </p:nvGraphicFramePr>
        <p:xfrm>
          <a:off x="683568" y="3940473"/>
          <a:ext cx="488632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4" name="Equation" r:id="rId3" imgW="2540000" imgH="482600" progId="Equation.3">
                  <p:embed/>
                </p:oleObj>
              </mc:Choice>
              <mc:Fallback>
                <p:oleObj name="Equation" r:id="rId3" imgW="25400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940473"/>
                        <a:ext cx="4886325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a 3"/>
          <p:cNvGrpSpPr/>
          <p:nvPr/>
        </p:nvGrpSpPr>
        <p:grpSpPr>
          <a:xfrm>
            <a:off x="683568" y="4005064"/>
            <a:ext cx="7128792" cy="1767101"/>
            <a:chOff x="683568" y="4005064"/>
            <a:chExt cx="7128792" cy="1767101"/>
          </a:xfrm>
        </p:grpSpPr>
        <p:graphicFrame>
          <p:nvGraphicFramePr>
            <p:cNvPr id="2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9863012"/>
                </p:ext>
              </p:extLst>
            </p:nvPr>
          </p:nvGraphicFramePr>
          <p:xfrm>
            <a:off x="6156176" y="4005064"/>
            <a:ext cx="1441440" cy="757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95" name="Equation" r:id="rId5" imgW="749160" imgH="393480" progId="Equation.3">
                    <p:embed/>
                  </p:oleObj>
                </mc:Choice>
                <mc:Fallback>
                  <p:oleObj name="Equation" r:id="rId5" imgW="7491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6176" y="4005064"/>
                          <a:ext cx="1441440" cy="757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683568" y="4941168"/>
              <a:ext cx="712879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pl-PL" sz="2400" dirty="0">
                  <a:effectLst/>
                </a:rPr>
                <a:t>Różnym </a:t>
              </a:r>
              <a:r>
                <a:rPr lang="pl-PL" sz="2400" dirty="0">
                  <a:solidFill>
                    <a:srgbClr val="0070C0"/>
                  </a:solidFill>
                  <a:effectLst/>
                </a:rPr>
                <a:t>wielkościom fizycznym</a:t>
              </a:r>
              <a:r>
                <a:rPr lang="pl-PL" sz="2400" dirty="0">
                  <a:effectLst/>
                </a:rPr>
                <a:t> odpowiadają </a:t>
              </a:r>
              <a:r>
                <a:rPr lang="pl-PL" sz="2400" dirty="0" smtClean="0">
                  <a:effectLst/>
                </a:rPr>
                <a:t/>
              </a:r>
              <a:br>
                <a:rPr lang="pl-PL" sz="2400" dirty="0" smtClean="0">
                  <a:effectLst/>
                </a:rPr>
              </a:br>
              <a:r>
                <a:rPr lang="pl-PL" sz="2400" dirty="0" smtClean="0">
                  <a:effectLst/>
                </a:rPr>
                <a:t>różne operatory </a:t>
              </a:r>
              <a:r>
                <a:rPr lang="pl-PL" sz="2400" dirty="0">
                  <a:effectLst/>
                </a:rPr>
                <a:t>hermitowskie (</a:t>
              </a:r>
              <a:r>
                <a:rPr lang="pl-PL" sz="2400" dirty="0" err="1">
                  <a:solidFill>
                    <a:srgbClr val="0070C0"/>
                  </a:solidFill>
                  <a:effectLst/>
                </a:rPr>
                <a:t>obserwable</a:t>
              </a:r>
              <a:r>
                <a:rPr lang="pl-PL" sz="2400" dirty="0">
                  <a:effectLst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462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Mechanika kwantowa</a:t>
            </a:r>
          </a:p>
        </p:txBody>
      </p:sp>
      <p:sp>
        <p:nvSpPr>
          <p:cNvPr id="41987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2143125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Postulaty mechaniki kwantowej:</a:t>
            </a:r>
            <a:endParaRPr lang="pl-PL" altLang="pl-PL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buFont typeface="Calibri" pitchFamily="34" charset="0"/>
              <a:buAutoNum type="arabicPeriod" startAt="2"/>
            </a:pP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Wielkości fizyczne są reprezentowane przez </a:t>
            </a:r>
            <a:b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operatory hermitowskie</a:t>
            </a: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 (z bazą funkcji własnych)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417592" y="2858868"/>
            <a:ext cx="7082388" cy="554037"/>
            <a:chOff x="467544" y="5163124"/>
            <a:chExt cx="7082388" cy="554037"/>
          </a:xfrm>
        </p:grpSpPr>
        <p:sp>
          <p:nvSpPr>
            <p:cNvPr id="20" name="pole tekstowe 19"/>
            <p:cNvSpPr txBox="1"/>
            <p:nvPr/>
          </p:nvSpPr>
          <p:spPr>
            <a:xfrm>
              <a:off x="467544" y="5229200"/>
              <a:ext cx="70823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l-PL" sz="2400" dirty="0" smtClean="0">
                  <a:effectLst/>
                </a:rPr>
                <a:t>Interpretacja kwadratu modułu funkcji falowej              :</a:t>
              </a:r>
              <a:endParaRPr lang="pl-PL" sz="2400" dirty="0">
                <a:effectLst/>
              </a:endParaRPr>
            </a:p>
          </p:txBody>
        </p:sp>
        <p:graphicFrame>
          <p:nvGraphicFramePr>
            <p:cNvPr id="6" name="Obiek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6410970"/>
                </p:ext>
              </p:extLst>
            </p:nvPr>
          </p:nvGraphicFramePr>
          <p:xfrm>
            <a:off x="6278136" y="5163124"/>
            <a:ext cx="1084262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60" name="Równanie" r:id="rId3" imgW="545760" imgH="279360" progId="Equation.3">
                    <p:embed/>
                  </p:oleObj>
                </mc:Choice>
                <mc:Fallback>
                  <p:oleObj name="Równanie" r:id="rId3" imgW="54576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8136" y="5163124"/>
                          <a:ext cx="1084262" cy="554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pole tekstowe 22"/>
              <p:cNvSpPr txBox="1"/>
              <p:nvPr/>
            </p:nvSpPr>
            <p:spPr>
              <a:xfrm>
                <a:off x="417592" y="3284984"/>
                <a:ext cx="71083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pl-PL" sz="2400" dirty="0">
                    <a:effectLst/>
                  </a:rPr>
                  <a:t>g</a:t>
                </a:r>
                <a:r>
                  <a:rPr lang="pl-PL" sz="2400" dirty="0" smtClean="0">
                    <a:effectLst/>
                  </a:rPr>
                  <a:t>ęstość </a:t>
                </a:r>
                <a:r>
                  <a:rPr lang="pl-PL" sz="2400" dirty="0" smtClean="0">
                    <a:solidFill>
                      <a:srgbClr val="0070C0"/>
                    </a:solidFill>
                    <a:effectLst/>
                  </a:rPr>
                  <a:t>prawdopodobieństwa znalezienia cząstki</a:t>
                </a:r>
                <a:r>
                  <a:rPr lang="pl-PL" sz="2400" dirty="0" smtClean="0">
                    <a:effectLst/>
                  </a:rPr>
                  <a:t> w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sz="2400" b="0" i="1" smtClean="0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pl-PL" sz="2400" b="0" i="1" smtClean="0">
                            <a:effectLst/>
                            <a:latin typeface="Cambria Math"/>
                          </a:rPr>
                          <m:t>𝑟</m:t>
                        </m:r>
                      </m:e>
                    </m:acc>
                  </m:oMath>
                </a14:m>
                <a:r>
                  <a:rPr lang="pl-PL" sz="2400" dirty="0" smtClean="0">
                    <a:effectLst/>
                  </a:rPr>
                  <a:t> i </a:t>
                </a:r>
                <a:r>
                  <a:rPr lang="pl-PL" sz="2400" i="1" dirty="0" smtClean="0">
                    <a:effectLst/>
                  </a:rPr>
                  <a:t>t</a:t>
                </a:r>
                <a:endParaRPr lang="pl-PL" sz="2400" i="1" dirty="0">
                  <a:effectLst/>
                </a:endParaRPr>
              </a:p>
            </p:txBody>
          </p:sp>
        </mc:Choice>
        <mc:Fallback xmlns="">
          <p:sp>
            <p:nvSpPr>
              <p:cNvPr id="23" name="pole tekstow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2" y="3284984"/>
                <a:ext cx="7108356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372" t="-18421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a 2"/>
          <p:cNvGrpSpPr/>
          <p:nvPr/>
        </p:nvGrpSpPr>
        <p:grpSpPr>
          <a:xfrm>
            <a:off x="846138" y="3859213"/>
            <a:ext cx="6369050" cy="2873375"/>
            <a:chOff x="846138" y="3859213"/>
            <a:chExt cx="6369050" cy="2873375"/>
          </a:xfrm>
        </p:grpSpPr>
        <p:grpSp>
          <p:nvGrpSpPr>
            <p:cNvPr id="9" name="Grupa 6"/>
            <p:cNvGrpSpPr>
              <a:grpSpLocks/>
            </p:cNvGrpSpPr>
            <p:nvPr/>
          </p:nvGrpSpPr>
          <p:grpSpPr bwMode="auto">
            <a:xfrm>
              <a:off x="846138" y="3859213"/>
              <a:ext cx="6369050" cy="2873375"/>
              <a:chOff x="774674" y="3858422"/>
              <a:chExt cx="6369094" cy="2873414"/>
            </a:xfrm>
          </p:grpSpPr>
          <p:cxnSp>
            <p:nvCxnSpPr>
              <p:cNvPr id="10" name="Łącznik prosty ze strzałką 9"/>
              <p:cNvCxnSpPr/>
              <p:nvPr/>
            </p:nvCxnSpPr>
            <p:spPr>
              <a:xfrm>
                <a:off x="2000232" y="6285742"/>
                <a:ext cx="514353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Łącznik prosty ze strzałką 10"/>
              <p:cNvCxnSpPr/>
              <p:nvPr/>
            </p:nvCxnSpPr>
            <p:spPr>
              <a:xfrm rot="5400000" flipH="1" flipV="1">
                <a:off x="785778" y="5071288"/>
                <a:ext cx="2428908" cy="31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pole tekstowe 11"/>
              <p:cNvSpPr txBox="1">
                <a:spLocks noChangeArrowheads="1"/>
              </p:cNvSpPr>
              <p:nvPr/>
            </p:nvSpPr>
            <p:spPr bwMode="auto">
              <a:xfrm>
                <a:off x="4357686" y="6270171"/>
                <a:ext cx="32092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2400" i="1">
                    <a:effectLst/>
                    <a:latin typeface="Times New Roman" pitchFamily="18" charset="0"/>
                  </a:rPr>
                  <a:t>x</a:t>
                </a:r>
              </a:p>
            </p:txBody>
          </p:sp>
          <p:graphicFrame>
            <p:nvGraphicFramePr>
              <p:cNvPr id="13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79870600"/>
                  </p:ext>
                </p:extLst>
              </p:nvPr>
            </p:nvGraphicFramePr>
            <p:xfrm>
              <a:off x="774674" y="3928273"/>
              <a:ext cx="1108083" cy="5556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361" name="Równanie" r:id="rId6" imgW="558720" imgH="279360" progId="Equation.3">
                      <p:embed/>
                    </p:oleObj>
                  </mc:Choice>
                  <mc:Fallback>
                    <p:oleObj name="Równanie" r:id="rId6" imgW="558720" imgH="2793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4674" y="3928273"/>
                            <a:ext cx="1108083" cy="5556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438" y="4002088"/>
              <a:ext cx="4271962" cy="2163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51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Mechanika kwantowa</a:t>
            </a:r>
          </a:p>
        </p:txBody>
      </p:sp>
      <p:sp>
        <p:nvSpPr>
          <p:cNvPr id="41987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2143125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Postulaty mechaniki kwantowej:</a:t>
            </a:r>
            <a:endParaRPr lang="pl-PL" altLang="pl-PL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buFont typeface="Calibri" pitchFamily="34" charset="0"/>
              <a:buAutoNum type="arabicPeriod" startAt="2"/>
            </a:pP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Wielkości fizyczne są reprezentowane przez </a:t>
            </a:r>
            <a:b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operatory hermitowskie</a:t>
            </a: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 (z bazą funkcji własnych)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002088"/>
            <a:ext cx="4271962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89" name="Grupa 6"/>
          <p:cNvGrpSpPr>
            <a:grpSpLocks/>
          </p:cNvGrpSpPr>
          <p:nvPr/>
        </p:nvGrpSpPr>
        <p:grpSpPr bwMode="auto">
          <a:xfrm>
            <a:off x="846138" y="3859213"/>
            <a:ext cx="6369050" cy="2873375"/>
            <a:chOff x="774674" y="3858422"/>
            <a:chExt cx="6369094" cy="2873414"/>
          </a:xfrm>
        </p:grpSpPr>
        <p:cxnSp>
          <p:nvCxnSpPr>
            <p:cNvPr id="8" name="Łącznik prosty ze strzałką 7"/>
            <p:cNvCxnSpPr/>
            <p:nvPr/>
          </p:nvCxnSpPr>
          <p:spPr>
            <a:xfrm>
              <a:off x="2000232" y="6285742"/>
              <a:ext cx="514353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ze strzałką 10"/>
            <p:cNvCxnSpPr/>
            <p:nvPr/>
          </p:nvCxnSpPr>
          <p:spPr>
            <a:xfrm rot="5400000" flipH="1" flipV="1">
              <a:off x="785778" y="5071288"/>
              <a:ext cx="2428908" cy="3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01" name="pole tekstowe 11"/>
            <p:cNvSpPr txBox="1">
              <a:spLocks noChangeArrowheads="1"/>
            </p:cNvSpPr>
            <p:nvPr/>
          </p:nvSpPr>
          <p:spPr bwMode="auto">
            <a:xfrm>
              <a:off x="4357686" y="6270171"/>
              <a:ext cx="3209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400" i="1">
                  <a:effectLst/>
                  <a:latin typeface="Times New Roman" pitchFamily="18" charset="0"/>
                </a:rPr>
                <a:t>x</a:t>
              </a:r>
            </a:p>
          </p:txBody>
        </p:sp>
        <p:graphicFrame>
          <p:nvGraphicFramePr>
            <p:cNvPr id="4200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508655"/>
                </p:ext>
              </p:extLst>
            </p:nvPr>
          </p:nvGraphicFramePr>
          <p:xfrm>
            <a:off x="774674" y="3928273"/>
            <a:ext cx="1108083" cy="5556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44" name="Równanie" r:id="rId4" imgW="558720" imgH="279360" progId="Equation.3">
                    <p:embed/>
                  </p:oleObj>
                </mc:Choice>
                <mc:Fallback>
                  <p:oleObj name="Równanie" r:id="rId4" imgW="558720" imgH="27936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4674" y="3928273"/>
                          <a:ext cx="1108083" cy="5556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upa 17"/>
          <p:cNvGrpSpPr>
            <a:grpSpLocks/>
          </p:cNvGrpSpPr>
          <p:nvPr/>
        </p:nvGrpSpPr>
        <p:grpSpPr bwMode="auto">
          <a:xfrm>
            <a:off x="5143500" y="3500438"/>
            <a:ext cx="2409825" cy="2714625"/>
            <a:chOff x="5286382" y="1142984"/>
            <a:chExt cx="2410467" cy="2714647"/>
          </a:xfrm>
        </p:grpSpPr>
        <p:cxnSp>
          <p:nvCxnSpPr>
            <p:cNvPr id="15" name="Łącznik prosty ze strzałką 14"/>
            <p:cNvCxnSpPr/>
            <p:nvPr/>
          </p:nvCxnSpPr>
          <p:spPr>
            <a:xfrm rot="5400000">
              <a:off x="4929331" y="2428730"/>
              <a:ext cx="1785952" cy="10718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98" name="pole tekstowe 16"/>
            <p:cNvSpPr txBox="1">
              <a:spLocks noChangeArrowheads="1"/>
            </p:cNvSpPr>
            <p:nvPr/>
          </p:nvSpPr>
          <p:spPr bwMode="auto">
            <a:xfrm>
              <a:off x="5857884" y="1142984"/>
              <a:ext cx="1838965" cy="9233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Arial" charset="0"/>
                  <a:cs typeface="Arial" charset="0"/>
                </a:rPr>
                <a:t>najbardziej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Arial" charset="0"/>
                  <a:cs typeface="Arial" charset="0"/>
                </a:rPr>
                <a:t>prawdopodobne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Arial" charset="0"/>
                  <a:cs typeface="Arial" charset="0"/>
                </a:rPr>
                <a:t>położenie</a:t>
              </a:r>
            </a:p>
          </p:txBody>
        </p:sp>
      </p:grpSp>
      <p:grpSp>
        <p:nvGrpSpPr>
          <p:cNvPr id="4" name="Grupa 23"/>
          <p:cNvGrpSpPr>
            <a:grpSpLocks/>
          </p:cNvGrpSpPr>
          <p:nvPr/>
        </p:nvGrpSpPr>
        <p:grpSpPr bwMode="auto">
          <a:xfrm>
            <a:off x="2571750" y="3071813"/>
            <a:ext cx="2143125" cy="3143250"/>
            <a:chOff x="5857884" y="1142984"/>
            <a:chExt cx="2143142" cy="3143272"/>
          </a:xfrm>
        </p:grpSpPr>
        <p:cxnSp>
          <p:nvCxnSpPr>
            <p:cNvPr id="25" name="Łącznik prosty ze strzałką 24"/>
            <p:cNvCxnSpPr/>
            <p:nvPr/>
          </p:nvCxnSpPr>
          <p:spPr>
            <a:xfrm rot="16200000" flipH="1">
              <a:off x="6357951" y="2643182"/>
              <a:ext cx="2214579" cy="10715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96" name="pole tekstowe 25"/>
            <p:cNvSpPr txBox="1">
              <a:spLocks noChangeArrowheads="1"/>
            </p:cNvSpPr>
            <p:nvPr/>
          </p:nvSpPr>
          <p:spPr bwMode="auto">
            <a:xfrm>
              <a:off x="5857884" y="1142984"/>
              <a:ext cx="1571638" cy="9233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Arial" charset="0"/>
                  <a:cs typeface="Arial" charset="0"/>
                </a:rPr>
                <a:t>wartość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Arial" charset="0"/>
                  <a:cs typeface="Arial" charset="0"/>
                </a:rPr>
                <a:t>oczekiwana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Arial" charset="0"/>
                  <a:cs typeface="Arial" charset="0"/>
                </a:rPr>
                <a:t>położenia</a:t>
              </a:r>
            </a:p>
          </p:txBody>
        </p:sp>
      </p:grpSp>
      <p:grpSp>
        <p:nvGrpSpPr>
          <p:cNvPr id="5" name="Grupa 32"/>
          <p:cNvGrpSpPr>
            <a:grpSpLocks/>
          </p:cNvGrpSpPr>
          <p:nvPr/>
        </p:nvGrpSpPr>
        <p:grpSpPr bwMode="auto">
          <a:xfrm>
            <a:off x="500063" y="4786313"/>
            <a:ext cx="2714625" cy="1428750"/>
            <a:chOff x="6072198" y="1142984"/>
            <a:chExt cx="2714644" cy="1428760"/>
          </a:xfrm>
        </p:grpSpPr>
        <p:cxnSp>
          <p:nvCxnSpPr>
            <p:cNvPr id="34" name="Łącznik prosty ze strzałką 33"/>
            <p:cNvCxnSpPr>
              <a:stCxn id="41994" idx="3"/>
            </p:cNvCxnSpPr>
            <p:nvPr/>
          </p:nvCxnSpPr>
          <p:spPr>
            <a:xfrm>
              <a:off x="7429519" y="1743063"/>
              <a:ext cx="1357323" cy="82868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94" name="pole tekstowe 34"/>
            <p:cNvSpPr txBox="1">
              <a:spLocks noChangeArrowheads="1"/>
            </p:cNvSpPr>
            <p:nvPr/>
          </p:nvSpPr>
          <p:spPr bwMode="auto">
            <a:xfrm>
              <a:off x="6072198" y="1142984"/>
              <a:ext cx="1357324" cy="1200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Arial" charset="0"/>
                  <a:cs typeface="Arial" charset="0"/>
                </a:rPr>
                <a:t>możliwy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Arial" charset="0"/>
                  <a:cs typeface="Arial" charset="0"/>
                </a:rPr>
                <a:t>wynik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Arial" charset="0"/>
                  <a:cs typeface="Arial" charset="0"/>
                </a:rPr>
                <a:t>pomiaru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Arial" charset="0"/>
                  <a:cs typeface="Arial" charset="0"/>
                </a:rPr>
                <a:t>położenia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>
                <a:latin typeface="Times New Roman" pitchFamily="18" charset="0"/>
              </a:rPr>
              <a:t>Zadanie domowe – fale materii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4294967295"/>
          </p:nvPr>
        </p:nvSpPr>
        <p:spPr>
          <a:xfrm>
            <a:off x="395288" y="1341438"/>
            <a:ext cx="8425184" cy="3023666"/>
          </a:xfrm>
        </p:spPr>
        <p:txBody>
          <a:bodyPr/>
          <a:lstStyle/>
          <a:p>
            <a:pPr marL="0" indent="0">
              <a:buFont typeface="Calibri" pitchFamily="34" charset="0"/>
              <a:buNone/>
            </a:pP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Dualizm korpuskularno falowy:</a:t>
            </a:r>
          </a:p>
          <a:p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derzenie w ekran – cząstka (plamka)</a:t>
            </a:r>
            <a:endParaRPr lang="pl-PL" altLang="pl-PL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rzejście przez szczeliny </a:t>
            </a:r>
            <a:b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                              – fala (dyfrakcja, interferencja)</a:t>
            </a:r>
          </a:p>
          <a:p>
            <a:endParaRPr lang="pl-PL" altLang="pl-PL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Fale de </a:t>
            </a:r>
            <a:r>
              <a:rPr lang="pl-PL" altLang="pl-PL" sz="2800" dirty="0" err="1" smtClean="0">
                <a:latin typeface="Times New Roman" pitchFamily="18" charset="0"/>
                <a:cs typeface="Times New Roman" pitchFamily="18" charset="0"/>
              </a:rPr>
              <a:t>Broglie’a</a:t>
            </a: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 – opis materii jak fali o długości: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/>
              <p:cNvSpPr txBox="1"/>
              <p:nvPr/>
            </p:nvSpPr>
            <p:spPr>
              <a:xfrm>
                <a:off x="1187624" y="4581128"/>
                <a:ext cx="1954574" cy="1261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000" i="1" smtClean="0">
                          <a:effectLst/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pl-PL" sz="4000" b="0" i="1" smtClean="0"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l-PL" sz="4000" b="0" i="1" smtClean="0">
                              <a:effectLst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l-PL" sz="4000" b="0" i="1" smtClean="0">
                              <a:effectLst/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pl-PL" sz="4000" b="0" i="1" smtClean="0">
                              <a:effectLst/>
                              <a:latin typeface="Cambria Math"/>
                              <a:ea typeface="Cambria Math"/>
                            </a:rPr>
                            <m:t>𝑚𝑣</m:t>
                          </m:r>
                        </m:den>
                      </m:f>
                    </m:oMath>
                  </m:oMathPara>
                </a14:m>
                <a:endParaRPr lang="pl-PL" sz="4000" dirty="0"/>
              </a:p>
            </p:txBody>
          </p:sp>
        </mc:Choice>
        <mc:Fallback xmlns="">
          <p:sp>
            <p:nvSpPr>
              <p:cNvPr id="2" name="pole tekstow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581128"/>
                <a:ext cx="1954574" cy="12613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a 17"/>
          <p:cNvGrpSpPr/>
          <p:nvPr/>
        </p:nvGrpSpPr>
        <p:grpSpPr>
          <a:xfrm>
            <a:off x="2987824" y="4610824"/>
            <a:ext cx="3361132" cy="523220"/>
            <a:chOff x="2987824" y="4610824"/>
            <a:chExt cx="3361132" cy="523220"/>
          </a:xfrm>
        </p:grpSpPr>
        <p:sp>
          <p:nvSpPr>
            <p:cNvPr id="4" name="pole tekstowe 3"/>
            <p:cNvSpPr txBox="1"/>
            <p:nvPr/>
          </p:nvSpPr>
          <p:spPr>
            <a:xfrm>
              <a:off x="4283968" y="4610824"/>
              <a:ext cx="20649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pl-PL" sz="2800" dirty="0">
                  <a:effectLst/>
                </a:rPr>
                <a:t>s</a:t>
              </a:r>
              <a:r>
                <a:rPr lang="pl-PL" sz="2800" dirty="0" smtClean="0">
                  <a:effectLst/>
                </a:rPr>
                <a:t>tała Plancka</a:t>
              </a:r>
              <a:endParaRPr lang="pl-PL" sz="2800" dirty="0">
                <a:effectLst/>
              </a:endParaRPr>
            </a:p>
          </p:txBody>
        </p:sp>
        <p:cxnSp>
          <p:nvCxnSpPr>
            <p:cNvPr id="7" name="Łącznik prosty ze strzałką 6"/>
            <p:cNvCxnSpPr>
              <a:stCxn id="4" idx="1"/>
            </p:cNvCxnSpPr>
            <p:nvPr/>
          </p:nvCxnSpPr>
          <p:spPr>
            <a:xfrm flipH="1">
              <a:off x="2987824" y="4872434"/>
              <a:ext cx="1296144" cy="0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a 18"/>
          <p:cNvGrpSpPr/>
          <p:nvPr/>
        </p:nvGrpSpPr>
        <p:grpSpPr>
          <a:xfrm>
            <a:off x="2987825" y="5373216"/>
            <a:ext cx="2808312" cy="523220"/>
            <a:chOff x="2987825" y="5373216"/>
            <a:chExt cx="2808312" cy="523220"/>
          </a:xfrm>
        </p:grpSpPr>
        <p:sp>
          <p:nvSpPr>
            <p:cNvPr id="10" name="pole tekstowe 9"/>
            <p:cNvSpPr txBox="1"/>
            <p:nvPr/>
          </p:nvSpPr>
          <p:spPr>
            <a:xfrm>
              <a:off x="4283969" y="5373216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pl-PL" sz="2800" dirty="0" smtClean="0">
                  <a:effectLst/>
                </a:rPr>
                <a:t>prędkość</a:t>
              </a:r>
              <a:endParaRPr lang="pl-PL" sz="2800" dirty="0">
                <a:effectLst/>
              </a:endParaRPr>
            </a:p>
          </p:txBody>
        </p:sp>
        <p:cxnSp>
          <p:nvCxnSpPr>
            <p:cNvPr id="11" name="Łącznik prosty ze strzałką 10"/>
            <p:cNvCxnSpPr>
              <a:stCxn id="10" idx="1"/>
            </p:cNvCxnSpPr>
            <p:nvPr/>
          </p:nvCxnSpPr>
          <p:spPr>
            <a:xfrm flipH="1">
              <a:off x="2987825" y="5634826"/>
              <a:ext cx="1296144" cy="0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a 19"/>
          <p:cNvGrpSpPr/>
          <p:nvPr/>
        </p:nvGrpSpPr>
        <p:grpSpPr>
          <a:xfrm>
            <a:off x="2411760" y="5896436"/>
            <a:ext cx="3384376" cy="720080"/>
            <a:chOff x="2411760" y="5896436"/>
            <a:chExt cx="3384376" cy="720080"/>
          </a:xfrm>
        </p:grpSpPr>
        <p:sp>
          <p:nvSpPr>
            <p:cNvPr id="15" name="pole tekstowe 14"/>
            <p:cNvSpPr txBox="1"/>
            <p:nvPr/>
          </p:nvSpPr>
          <p:spPr>
            <a:xfrm>
              <a:off x="4283968" y="6093296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pl-PL" sz="2800" dirty="0" smtClean="0">
                  <a:effectLst/>
                </a:rPr>
                <a:t>masa</a:t>
              </a:r>
              <a:endParaRPr lang="pl-PL" sz="2800" dirty="0">
                <a:effectLst/>
              </a:endParaRPr>
            </a:p>
          </p:txBody>
        </p:sp>
        <p:cxnSp>
          <p:nvCxnSpPr>
            <p:cNvPr id="16" name="Łącznik prosty ze strzałką 15"/>
            <p:cNvCxnSpPr>
              <a:stCxn id="15" idx="1"/>
            </p:cNvCxnSpPr>
            <p:nvPr/>
          </p:nvCxnSpPr>
          <p:spPr>
            <a:xfrm flipH="1">
              <a:off x="2411760" y="6354906"/>
              <a:ext cx="1872208" cy="0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ze strzałką 16"/>
            <p:cNvCxnSpPr/>
            <p:nvPr/>
          </p:nvCxnSpPr>
          <p:spPr>
            <a:xfrm flipV="1">
              <a:off x="2411760" y="5896436"/>
              <a:ext cx="0" cy="458470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48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Mechanika kwantowa</a:t>
            </a:r>
          </a:p>
        </p:txBody>
      </p:sp>
      <p:sp>
        <p:nvSpPr>
          <p:cNvPr id="43011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2143125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Postulaty mechaniki kwantowej:</a:t>
            </a:r>
            <a:endParaRPr lang="pl-PL" altLang="pl-PL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buFont typeface="Calibri" pitchFamily="34" charset="0"/>
              <a:buAutoNum type="arabicPeriod" startAt="2"/>
            </a:pP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Wielkości fizyczne są reprezentowane przez </a:t>
            </a:r>
            <a:b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operatory hermitowskie</a:t>
            </a: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 (z bazą funkcji własnych)</a:t>
            </a:r>
          </a:p>
        </p:txBody>
      </p:sp>
      <p:pic>
        <p:nvPicPr>
          <p:cNvPr id="4301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0441" y="3154362"/>
            <a:ext cx="3581093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931988" y="3068638"/>
            <a:ext cx="720725" cy="86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Mechanika kwantowa</a:t>
            </a:r>
          </a:p>
        </p:txBody>
      </p:sp>
      <p:sp>
        <p:nvSpPr>
          <p:cNvPr id="45059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2143125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Postulaty mechaniki kwantowej:</a:t>
            </a:r>
            <a:endParaRPr lang="pl-PL" altLang="pl-PL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buFont typeface="Calibri" pitchFamily="34" charset="0"/>
              <a:buAutoNum type="arabicPeriod" startAt="2"/>
            </a:pP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Wielkości fizyczne są reprezentowane przez </a:t>
            </a:r>
            <a:b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operatory hermitowskie (z bazą funkcji własnych)</a:t>
            </a:r>
          </a:p>
        </p:txBody>
      </p:sp>
      <p:sp>
        <p:nvSpPr>
          <p:cNvPr id="45060" name="pole tekstowe 8"/>
          <p:cNvSpPr txBox="1">
            <a:spLocks noChangeArrowheads="1"/>
          </p:cNvSpPr>
          <p:nvPr/>
        </p:nvSpPr>
        <p:spPr bwMode="auto">
          <a:xfrm>
            <a:off x="1143000" y="2928938"/>
            <a:ext cx="756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0070C0"/>
                </a:solidFill>
                <a:effectLst/>
                <a:latin typeface="Times New Roman" pitchFamily="18" charset="0"/>
              </a:rPr>
              <a:t>Niepewność</a:t>
            </a:r>
            <a:r>
              <a:rPr lang="pl-PL" altLang="pl-PL" sz="2400">
                <a:effectLst/>
                <a:latin typeface="Times New Roman" pitchFamily="18" charset="0"/>
              </a:rPr>
              <a:t> – szerokość rozkładu (odchylenie standardowe)</a:t>
            </a:r>
          </a:p>
        </p:txBody>
      </p:sp>
      <p:sp>
        <p:nvSpPr>
          <p:cNvPr id="45063" name="pole tekstowe 15"/>
          <p:cNvSpPr txBox="1">
            <a:spLocks noChangeArrowheads="1"/>
          </p:cNvSpPr>
          <p:nvPr/>
        </p:nvSpPr>
        <p:spPr bwMode="auto">
          <a:xfrm>
            <a:off x="1143000" y="3534107"/>
            <a:ext cx="7204216" cy="830997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bg1"/>
                </a:solidFill>
                <a:effectLst/>
                <a:latin typeface="Times New Roman" pitchFamily="18" charset="0"/>
              </a:rPr>
              <a:t>Niepewność niektórych wielkości (np. położenia i pędu)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bg1"/>
                </a:solidFill>
                <a:effectLst/>
                <a:latin typeface="Times New Roman" pitchFamily="18" charset="0"/>
              </a:rPr>
              <a:t>jest związana zasadą nieoznaczoności Heisenberga</a:t>
            </a:r>
          </a:p>
        </p:txBody>
      </p:sp>
      <p:sp>
        <p:nvSpPr>
          <p:cNvPr id="12302" name="pole tekstowe 8"/>
          <p:cNvSpPr txBox="1">
            <a:spLocks noChangeArrowheads="1"/>
          </p:cNvSpPr>
          <p:nvPr/>
        </p:nvSpPr>
        <p:spPr bwMode="auto">
          <a:xfrm>
            <a:off x="323850" y="5417929"/>
            <a:ext cx="821410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dirty="0" smtClean="0">
                <a:effectLst/>
                <a:latin typeface="Times New Roman" pitchFamily="18" charset="0"/>
              </a:rPr>
              <a:t>Niektóre klasyczne </a:t>
            </a:r>
            <a:r>
              <a:rPr lang="pl-PL" altLang="pl-PL" sz="2000" dirty="0">
                <a:effectLst/>
                <a:latin typeface="Times New Roman" pitchFamily="18" charset="0"/>
              </a:rPr>
              <a:t>pojęcia (np. tor ruchu) nie mają sensu!</a:t>
            </a:r>
            <a:br>
              <a:rPr lang="pl-PL" altLang="pl-PL" sz="2000" dirty="0">
                <a:effectLst/>
                <a:latin typeface="Times New Roman" pitchFamily="18" charset="0"/>
              </a:rPr>
            </a:br>
            <a:r>
              <a:rPr lang="pl-PL" altLang="pl-PL" sz="2000" dirty="0">
                <a:effectLst/>
                <a:latin typeface="Times New Roman" pitchFamily="18" charset="0"/>
              </a:rPr>
              <a:t>Posługujemy się jedynie rozkładem prawdopodobieństwa znalezienia </a:t>
            </a:r>
            <a:br>
              <a:rPr lang="pl-PL" altLang="pl-PL" sz="2000" dirty="0">
                <a:effectLst/>
                <a:latin typeface="Times New Roman" pitchFamily="18" charset="0"/>
              </a:rPr>
            </a:br>
            <a:r>
              <a:rPr lang="pl-PL" altLang="pl-PL" sz="2000" dirty="0">
                <a:effectLst/>
                <a:latin typeface="Times New Roman" pitchFamily="18" charset="0"/>
              </a:rPr>
              <a:t>cząstki w przestrzeni w określonej chwili czasu – opisuje to funkcja falowa.</a:t>
            </a:r>
            <a:br>
              <a:rPr lang="pl-PL" altLang="pl-PL" sz="2000" dirty="0">
                <a:effectLst/>
                <a:latin typeface="Times New Roman" pitchFamily="18" charset="0"/>
              </a:rPr>
            </a:br>
            <a:r>
              <a:rPr lang="pl-PL" altLang="pl-PL" sz="2000" dirty="0">
                <a:solidFill>
                  <a:srgbClr val="002060"/>
                </a:solidFill>
                <a:effectLst/>
                <a:latin typeface="Times New Roman" pitchFamily="18" charset="0"/>
              </a:rPr>
              <a:t>Ale to nie jest tylko prawdopodobieństwo określające nasz stopień niewiedzy!</a:t>
            </a: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593025"/>
              </p:ext>
            </p:extLst>
          </p:nvPr>
        </p:nvGraphicFramePr>
        <p:xfrm>
          <a:off x="1187624" y="4471988"/>
          <a:ext cx="1344612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7" name="Equation" r:id="rId3" imgW="698197" imgH="393529" progId="Equation.3">
                  <p:embed/>
                </p:oleObj>
              </mc:Choice>
              <mc:Fallback>
                <p:oleObj name="Equation" r:id="rId3" imgW="698197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471988"/>
                        <a:ext cx="1344612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4057259" y="4623519"/>
            <a:ext cx="4289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0070C0"/>
                </a:solidFill>
                <a:effectLst/>
              </a:rPr>
              <a:t>związek z transformatą Fouriera</a:t>
            </a:r>
            <a:endParaRPr lang="pl-PL" sz="2400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1230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Mechanika kwantowa</a:t>
            </a:r>
          </a:p>
        </p:txBody>
      </p:sp>
      <p:sp>
        <p:nvSpPr>
          <p:cNvPr id="15364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2143125"/>
          </a:xfrm>
        </p:spPr>
        <p:txBody>
          <a:bodyPr/>
          <a:lstStyle/>
          <a:p>
            <a:pPr eaLnBrk="1" hangingPunct="1"/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Postulaty mechaniki kwantowej:</a:t>
            </a:r>
            <a:endParaRPr lang="pl-PL" altLang="pl-PL" sz="2800" i="1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buFont typeface="Calibri" pitchFamily="34" charset="0"/>
              <a:buAutoNum type="arabicPeriod" startAt="3"/>
            </a:pPr>
            <a:r>
              <a:rPr lang="pl-PL" altLang="pl-PL" sz="2400" smtClean="0">
                <a:latin typeface="Times New Roman" pitchFamily="18" charset="0"/>
                <a:cs typeface="Times New Roman" pitchFamily="18" charset="0"/>
              </a:rPr>
              <a:t>Dozwolonymi wynikami pomiarów wielkości fizycznej </a:t>
            </a:r>
            <a:br>
              <a:rPr lang="pl-PL" altLang="pl-PL" sz="240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smtClean="0">
                <a:latin typeface="Times New Roman" pitchFamily="18" charset="0"/>
                <a:cs typeface="Times New Roman" pitchFamily="18" charset="0"/>
              </a:rPr>
              <a:t>mogą być tylko </a:t>
            </a:r>
            <a:r>
              <a:rPr lang="pl-PL" altLang="pl-PL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wartości własne</a:t>
            </a:r>
            <a:r>
              <a:rPr lang="pl-PL" altLang="pl-PL" sz="2400" smtClean="0">
                <a:latin typeface="Times New Roman" pitchFamily="18" charset="0"/>
                <a:cs typeface="Times New Roman" pitchFamily="18" charset="0"/>
              </a:rPr>
              <a:t> reprezentującego ją</a:t>
            </a:r>
            <a:br>
              <a:rPr lang="pl-PL" altLang="pl-PL" sz="240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smtClean="0">
                <a:latin typeface="Times New Roman" pitchFamily="18" charset="0"/>
                <a:cs typeface="Times New Roman" pitchFamily="18" charset="0"/>
              </a:rPr>
              <a:t>operatora (związek teorii z doświadczeniem)</a:t>
            </a:r>
          </a:p>
        </p:txBody>
      </p:sp>
      <p:sp>
        <p:nvSpPr>
          <p:cNvPr id="14" name="pole tekstowe 13"/>
          <p:cNvSpPr txBox="1">
            <a:spLocks noChangeArrowheads="1"/>
          </p:cNvSpPr>
          <p:nvPr/>
        </p:nvSpPr>
        <p:spPr bwMode="auto">
          <a:xfrm>
            <a:off x="1143000" y="3357563"/>
            <a:ext cx="5187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pl-PL" altLang="pl-PL" sz="2400">
                <a:effectLst/>
                <a:latin typeface="Times New Roman" pitchFamily="18" charset="0"/>
                <a:cs typeface="Times New Roman" pitchFamily="18" charset="0"/>
              </a:rPr>
              <a:t>Jak znaleźć dozwolone wyniki pomiaru?</a:t>
            </a:r>
          </a:p>
        </p:txBody>
      </p:sp>
      <p:sp>
        <p:nvSpPr>
          <p:cNvPr id="15" name="pole tekstowe 14"/>
          <p:cNvSpPr txBox="1">
            <a:spLocks noChangeArrowheads="1"/>
          </p:cNvSpPr>
          <p:nvPr/>
        </p:nvSpPr>
        <p:spPr bwMode="auto">
          <a:xfrm>
            <a:off x="1143000" y="3786188"/>
            <a:ext cx="65501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pl-PL" altLang="pl-PL" sz="2400" dirty="0">
                <a:effectLst/>
                <a:latin typeface="Times New Roman" pitchFamily="18" charset="0"/>
                <a:cs typeface="Times New Roman" pitchFamily="18" charset="0"/>
              </a:rPr>
              <a:t>Należy rozwiązać </a:t>
            </a:r>
            <a:r>
              <a:rPr lang="pl-PL" altLang="pl-PL" sz="2400" dirty="0" smtClean="0">
                <a:effectLst/>
                <a:latin typeface="Times New Roman" pitchFamily="18" charset="0"/>
                <a:cs typeface="Times New Roman" pitchFamily="18" charset="0"/>
              </a:rPr>
              <a:t>zagadnienie własne </a:t>
            </a: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hamiltonianu</a:t>
            </a:r>
            <a:r>
              <a:rPr lang="pl-PL" altLang="pl-PL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altLang="pl-PL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dirty="0">
                <a:effectLst/>
                <a:latin typeface="Times New Roman" pitchFamily="18" charset="0"/>
                <a:cs typeface="Times New Roman" pitchFamily="18" charset="0"/>
              </a:rPr>
              <a:t>(por. algebra macierzy) </a:t>
            </a:r>
          </a:p>
        </p:txBody>
      </p:sp>
      <p:sp>
        <p:nvSpPr>
          <p:cNvPr id="16" name="pole tekstowe 15"/>
          <p:cNvSpPr txBox="1">
            <a:spLocks noChangeArrowheads="1"/>
          </p:cNvSpPr>
          <p:nvPr/>
        </p:nvSpPr>
        <p:spPr bwMode="auto">
          <a:xfrm>
            <a:off x="1143000" y="4643438"/>
            <a:ext cx="61452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pl-PL" altLang="pl-PL" sz="2400" dirty="0">
                <a:effectLst/>
                <a:latin typeface="Times New Roman" pitchFamily="18" charset="0"/>
                <a:cs typeface="Times New Roman" pitchFamily="18" charset="0"/>
              </a:rPr>
              <a:t>Wówczas otrzymamy </a:t>
            </a:r>
            <a:r>
              <a:rPr lang="pl-PL" altLang="pl-PL" sz="24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wartości własne</a:t>
            </a:r>
            <a:r>
              <a:rPr lang="pl-PL" altLang="pl-PL" sz="2400" dirty="0">
                <a:effectLst/>
                <a:latin typeface="Times New Roman" pitchFamily="18" charset="0"/>
                <a:cs typeface="Times New Roman" pitchFamily="18" charset="0"/>
              </a:rPr>
              <a:t> operatora</a:t>
            </a:r>
          </a:p>
          <a:p>
            <a:pPr algn="l" eaLnBrk="1" hangingPunct="1"/>
            <a:r>
              <a:rPr lang="pl-PL" altLang="pl-PL" sz="2400" dirty="0">
                <a:effectLst/>
                <a:latin typeface="Times New Roman" pitchFamily="18" charset="0"/>
                <a:cs typeface="Times New Roman" pitchFamily="18" charset="0"/>
              </a:rPr>
              <a:t>i odpowiadające im </a:t>
            </a:r>
            <a:r>
              <a:rPr lang="pl-PL" altLang="pl-PL" sz="24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funkcje stanów własnych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128709"/>
              </p:ext>
            </p:extLst>
          </p:nvPr>
        </p:nvGraphicFramePr>
        <p:xfrm>
          <a:off x="1214438" y="5747648"/>
          <a:ext cx="2061418" cy="610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4" name="Equation" r:id="rId3" imgW="901440" imgH="266400" progId="Equation.3">
                  <p:embed/>
                </p:oleObj>
              </mc:Choice>
              <mc:Fallback>
                <p:oleObj name="Equation" r:id="rId3" imgW="9014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5747648"/>
                        <a:ext cx="2061418" cy="610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246407"/>
              </p:ext>
            </p:extLst>
          </p:nvPr>
        </p:nvGraphicFramePr>
        <p:xfrm>
          <a:off x="4499992" y="5661248"/>
          <a:ext cx="2297313" cy="806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5" name="Equation" r:id="rId5" imgW="1193760" imgH="419040" progId="Equation.3">
                  <p:embed/>
                </p:oleObj>
              </mc:Choice>
              <mc:Fallback>
                <p:oleObj name="Equation" r:id="rId5" imgW="1193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5661248"/>
                        <a:ext cx="2297313" cy="806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90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Mechanika kwantowa</a:t>
            </a:r>
          </a:p>
        </p:txBody>
      </p:sp>
      <p:sp>
        <p:nvSpPr>
          <p:cNvPr id="15364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2143125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Postulaty mechaniki kwantowej:</a:t>
            </a:r>
            <a:endParaRPr lang="pl-PL" altLang="pl-PL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buFont typeface="Calibri" pitchFamily="34" charset="0"/>
              <a:buAutoNum type="arabicPeriod" startAt="3"/>
            </a:pP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Dozwolonymi wynikami pomiarów wielkości fizycznej </a:t>
            </a:r>
            <a:b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mogą być tylko </a:t>
            </a:r>
            <a:r>
              <a:rPr lang="pl-PL" altLang="pl-PL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wartości własne</a:t>
            </a: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 reprezentującego ją</a:t>
            </a:r>
            <a:b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operatora (związek teorii z doświadczeniem)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478102"/>
              </p:ext>
            </p:extLst>
          </p:nvPr>
        </p:nvGraphicFramePr>
        <p:xfrm>
          <a:off x="1214438" y="5747648"/>
          <a:ext cx="2061418" cy="610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6" name="Equation" r:id="rId3" imgW="901440" imgH="266400" progId="Equation.3">
                  <p:embed/>
                </p:oleObj>
              </mc:Choice>
              <mc:Fallback>
                <p:oleObj name="Equation" r:id="rId3" imgW="9014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5747648"/>
                        <a:ext cx="2061418" cy="610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502228"/>
              </p:ext>
            </p:extLst>
          </p:nvPr>
        </p:nvGraphicFramePr>
        <p:xfrm>
          <a:off x="4499992" y="5661248"/>
          <a:ext cx="2297313" cy="806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7" name="Equation" r:id="rId5" imgW="1193760" imgH="419040" progId="Equation.3">
                  <p:embed/>
                </p:oleObj>
              </mc:Choice>
              <mc:Fallback>
                <p:oleObj name="Equation" r:id="rId5" imgW="1193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5661248"/>
                        <a:ext cx="2297313" cy="806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Obraz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84984"/>
            <a:ext cx="3200000" cy="2400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70" y="3259009"/>
            <a:ext cx="3234633" cy="24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Mechanika kwantowa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29" y="1700808"/>
            <a:ext cx="7370787" cy="414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ytuł 1"/>
          <p:cNvSpPr>
            <a:spLocks noGrp="1"/>
          </p:cNvSpPr>
          <p:nvPr>
            <p:ph type="title" idx="4294967295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Mechanika kwantowa</a:t>
            </a:r>
          </a:p>
        </p:txBody>
      </p:sp>
      <p:sp>
        <p:nvSpPr>
          <p:cNvPr id="48131" name="Symbol zastępczy zawartości 2"/>
          <p:cNvSpPr>
            <a:spLocks noGrp="1"/>
          </p:cNvSpPr>
          <p:nvPr>
            <p:ph idx="4294967295"/>
          </p:nvPr>
        </p:nvSpPr>
        <p:spPr>
          <a:xfrm>
            <a:off x="214313" y="1428750"/>
            <a:ext cx="8929687" cy="2143125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Postulaty mechaniki kwantowej:</a:t>
            </a:r>
            <a:endParaRPr lang="pl-PL" altLang="pl-PL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buFont typeface="Calibri" pitchFamily="34" charset="0"/>
              <a:buAutoNum type="arabicPeriod" startAt="3"/>
            </a:pPr>
            <a:r>
              <a:rPr lang="pl-PL" altLang="pl-PL" sz="2400" smtClean="0">
                <a:latin typeface="Times New Roman" pitchFamily="18" charset="0"/>
                <a:cs typeface="Times New Roman" pitchFamily="18" charset="0"/>
              </a:rPr>
              <a:t>Dozwolonymi wynikami pomiarów wielkości fizycznej </a:t>
            </a:r>
            <a:br>
              <a:rPr lang="pl-PL" altLang="pl-PL" sz="240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smtClean="0">
                <a:latin typeface="Times New Roman" pitchFamily="18" charset="0"/>
                <a:cs typeface="Times New Roman" pitchFamily="18" charset="0"/>
              </a:rPr>
              <a:t>mogą być tylko </a:t>
            </a:r>
            <a:r>
              <a:rPr lang="pl-PL" altLang="pl-PL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wartości własne</a:t>
            </a:r>
            <a:r>
              <a:rPr lang="pl-PL" altLang="pl-PL" sz="2400" smtClean="0">
                <a:latin typeface="Times New Roman" pitchFamily="18" charset="0"/>
                <a:cs typeface="Times New Roman" pitchFamily="18" charset="0"/>
              </a:rPr>
              <a:t> reprezentującego ją</a:t>
            </a:r>
            <a:br>
              <a:rPr lang="pl-PL" altLang="pl-PL" sz="240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smtClean="0">
                <a:latin typeface="Times New Roman" pitchFamily="18" charset="0"/>
                <a:cs typeface="Times New Roman" pitchFamily="18" charset="0"/>
              </a:rPr>
              <a:t>operatora (związek teorii z doświadczeniem)</a:t>
            </a:r>
          </a:p>
        </p:txBody>
      </p:sp>
      <p:sp>
        <p:nvSpPr>
          <p:cNvPr id="48132" name="pole tekstowe 13"/>
          <p:cNvSpPr txBox="1">
            <a:spLocks noChangeArrowheads="1"/>
          </p:cNvSpPr>
          <p:nvPr/>
        </p:nvSpPr>
        <p:spPr bwMode="auto">
          <a:xfrm>
            <a:off x="1143000" y="3357563"/>
            <a:ext cx="5795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>
                <a:effectLst/>
                <a:latin typeface="Times New Roman" pitchFamily="18" charset="0"/>
              </a:rPr>
              <a:t>Stany własne atomu wodoru (funkcje falowe)</a:t>
            </a:r>
          </a:p>
        </p:txBody>
      </p:sp>
      <p:pic>
        <p:nvPicPr>
          <p:cNvPr id="48133" name="Picture 4" descr="http://upload.wikimedia.org/wikipedia/commons/c/cf/HAtomOrbital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000500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3" descr="D:\user\raczyn\rysunki\wodor1_pliki\fig3-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29063"/>
            <a:ext cx="2681288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3" descr="D:\user\raczyn\rysunki\wodor1_pliki\fig3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929063"/>
            <a:ext cx="203835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pole tekstowe 12"/>
          <p:cNvSpPr txBox="1">
            <a:spLocks noChangeArrowheads="1"/>
          </p:cNvSpPr>
          <p:nvPr/>
        </p:nvSpPr>
        <p:spPr bwMode="auto">
          <a:xfrm>
            <a:off x="5000625" y="407193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effectLst/>
                <a:latin typeface="Arial" charset="0"/>
                <a:cs typeface="Arial" charset="0"/>
              </a:rPr>
              <a:t>1s</a:t>
            </a:r>
          </a:p>
        </p:txBody>
      </p:sp>
      <p:sp>
        <p:nvSpPr>
          <p:cNvPr id="48137" name="pole tekstowe 16"/>
          <p:cNvSpPr txBox="1">
            <a:spLocks noChangeArrowheads="1"/>
          </p:cNvSpPr>
          <p:nvPr/>
        </p:nvSpPr>
        <p:spPr bwMode="auto">
          <a:xfrm>
            <a:off x="7740352" y="4071938"/>
            <a:ext cx="80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>
                <a:effectLst/>
                <a:latin typeface="Arial" charset="0"/>
                <a:cs typeface="Arial" charset="0"/>
              </a:rPr>
              <a:t>2s, 3s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269467" y="6219825"/>
            <a:ext cx="85876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Elektron </a:t>
            </a:r>
            <a:r>
              <a:rPr lang="pl-PL" altLang="pl-PL" sz="2800" dirty="0">
                <a:solidFill>
                  <a:srgbClr val="0070C0"/>
                </a:solidFill>
                <a:effectLst/>
                <a:latin typeface="Times New Roman" pitchFamily="18" charset="0"/>
              </a:rPr>
              <a:t>to nie mała kulka biegająca wokół większej kulki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 idx="4294967295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Mechanika kwantowa</a:t>
            </a:r>
          </a:p>
        </p:txBody>
      </p:sp>
      <p:sp>
        <p:nvSpPr>
          <p:cNvPr id="46083" name="Symbol zastępczy zawartości 2"/>
          <p:cNvSpPr>
            <a:spLocks noGrp="1"/>
          </p:cNvSpPr>
          <p:nvPr>
            <p:ph idx="4294967295"/>
          </p:nvPr>
        </p:nvSpPr>
        <p:spPr>
          <a:xfrm>
            <a:off x="214313" y="1428750"/>
            <a:ext cx="8929687" cy="2143125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Postulaty mechaniki kwantowej:</a:t>
            </a:r>
            <a:endParaRPr lang="pl-PL" altLang="pl-PL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buFont typeface="Calibri" pitchFamily="34" charset="0"/>
              <a:buAutoNum type="arabicPeriod" startAt="3"/>
            </a:pP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Dozwolonymi wynikami pomiarów wielkości fizycznej </a:t>
            </a:r>
            <a:b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mogą być tylko </a:t>
            </a:r>
            <a:r>
              <a:rPr lang="pl-PL" altLang="pl-PL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wartości własne</a:t>
            </a: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 reprezentującego ją</a:t>
            </a:r>
            <a:b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operatora (związek teorii z doświadczeniem)</a:t>
            </a:r>
          </a:p>
        </p:txBody>
      </p:sp>
      <p:sp>
        <p:nvSpPr>
          <p:cNvPr id="46084" name="pole tekstowe 8"/>
          <p:cNvSpPr txBox="1">
            <a:spLocks noChangeArrowheads="1"/>
          </p:cNvSpPr>
          <p:nvPr/>
        </p:nvSpPr>
        <p:spPr bwMode="auto">
          <a:xfrm>
            <a:off x="1043608" y="3356992"/>
            <a:ext cx="7697941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Pomiar</a:t>
            </a:r>
            <a:r>
              <a:rPr lang="pl-PL" altLang="pl-PL" sz="2400" dirty="0" smtClean="0">
                <a:effectLst/>
                <a:latin typeface="Times New Roman" pitchFamily="18" charset="0"/>
              </a:rPr>
              <a:t>:</a:t>
            </a:r>
            <a:endParaRPr lang="pl-PL" altLang="pl-PL" sz="2400" dirty="0" smtClean="0">
              <a:solidFill>
                <a:srgbClr val="0070C0"/>
              </a:solidFill>
              <a:effectLst/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oddziaływanie układu kwantowego z układem klasycznym </a:t>
            </a:r>
            <a:br>
              <a:rPr lang="pl-PL" altLang="pl-PL" sz="2400" dirty="0" smtClean="0">
                <a:effectLst/>
                <a:latin typeface="Times New Roman" pitchFamily="18" charset="0"/>
              </a:rPr>
            </a:br>
            <a:r>
              <a:rPr lang="pl-PL" altLang="pl-PL" sz="2400" dirty="0" smtClean="0">
                <a:effectLst/>
                <a:latin typeface="Times New Roman" pitchFamily="18" charset="0"/>
              </a:rPr>
              <a:t>(</a:t>
            </a: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obserwatorem</a:t>
            </a:r>
            <a:r>
              <a:rPr lang="pl-PL" altLang="pl-PL" sz="2400" dirty="0" smtClean="0">
                <a:effectLst/>
                <a:latin typeface="Times New Roman" pitchFamily="18" charset="0"/>
              </a:rPr>
              <a:t>) prowadzi </a:t>
            </a:r>
            <a:r>
              <a:rPr lang="pl-PL" altLang="pl-PL" sz="2400" dirty="0">
                <a:effectLst/>
                <a:latin typeface="Times New Roman" pitchFamily="18" charset="0"/>
              </a:rPr>
              <a:t>do </a:t>
            </a:r>
            <a:r>
              <a:rPr lang="pl-PL" altLang="pl-PL" sz="2400" dirty="0">
                <a:solidFill>
                  <a:srgbClr val="0070C0"/>
                </a:solidFill>
                <a:effectLst/>
                <a:latin typeface="Times New Roman" pitchFamily="18" charset="0"/>
              </a:rPr>
              <a:t>redukcji funkcji falowej</a:t>
            </a:r>
            <a:r>
              <a:rPr lang="pl-PL" altLang="pl-PL" sz="2400" dirty="0">
                <a:effectLst/>
                <a:latin typeface="Times New Roman" pitchFamily="18" charset="0"/>
              </a:rPr>
              <a:t> </a:t>
            </a:r>
            <a:r>
              <a:rPr lang="pl-PL" altLang="pl-PL" sz="2400" dirty="0" smtClean="0">
                <a:effectLst/>
                <a:latin typeface="Times New Roman" pitchFamily="18" charset="0"/>
              </a:rPr>
              <a:t>–</a:t>
            </a:r>
            <a:r>
              <a:rPr lang="pl-PL" altLang="pl-PL" sz="2400" dirty="0">
                <a:effectLst/>
                <a:latin typeface="Times New Roman" pitchFamily="18" charset="0"/>
              </a:rPr>
              <a:t/>
            </a:r>
            <a:br>
              <a:rPr lang="pl-PL" altLang="pl-PL" sz="2400" dirty="0">
                <a:effectLst/>
                <a:latin typeface="Times New Roman" pitchFamily="18" charset="0"/>
              </a:rPr>
            </a:br>
            <a:r>
              <a:rPr lang="pl-PL" altLang="pl-PL" sz="2400" dirty="0" smtClean="0">
                <a:effectLst/>
                <a:latin typeface="Times New Roman" pitchFamily="18" charset="0"/>
              </a:rPr>
              <a:t>„kolaps” z </a:t>
            </a:r>
            <a:r>
              <a:rPr lang="pl-PL" altLang="pl-PL" sz="2400" dirty="0">
                <a:effectLst/>
                <a:latin typeface="Times New Roman" pitchFamily="18" charset="0"/>
              </a:rPr>
              <a:t>superpozycji </a:t>
            </a:r>
            <a:r>
              <a:rPr lang="pl-PL" altLang="pl-PL" sz="2400" dirty="0" smtClean="0">
                <a:effectLst/>
                <a:latin typeface="Times New Roman" pitchFamily="18" charset="0"/>
              </a:rPr>
              <a:t>stanów do </a:t>
            </a:r>
            <a:r>
              <a:rPr lang="pl-PL" altLang="pl-PL" sz="2400" dirty="0">
                <a:effectLst/>
                <a:latin typeface="Times New Roman" pitchFamily="18" charset="0"/>
              </a:rPr>
              <a:t>jednego stanu </a:t>
            </a:r>
            <a:r>
              <a:rPr lang="pl-PL" altLang="pl-PL" sz="2400" dirty="0" smtClean="0">
                <a:effectLst/>
                <a:latin typeface="Times New Roman" pitchFamily="18" charset="0"/>
              </a:rPr>
              <a:t>własnego</a:t>
            </a:r>
            <a:br>
              <a:rPr lang="pl-PL" altLang="pl-PL" sz="2400" dirty="0" smtClean="0">
                <a:effectLst/>
                <a:latin typeface="Times New Roman" pitchFamily="18" charset="0"/>
              </a:rPr>
            </a:br>
            <a:r>
              <a:rPr lang="pl-PL" altLang="pl-PL" sz="2400" dirty="0" smtClean="0">
                <a:effectLst/>
                <a:latin typeface="Times New Roman" pitchFamily="18" charset="0"/>
              </a:rPr>
              <a:t>(zmiana </a:t>
            </a:r>
            <a:r>
              <a:rPr lang="pl-PL" altLang="pl-PL" sz="2400" dirty="0" err="1" smtClean="0">
                <a:effectLst/>
                <a:latin typeface="Times New Roman" pitchFamily="18" charset="0"/>
              </a:rPr>
              <a:t>f.f</a:t>
            </a:r>
            <a:r>
              <a:rPr lang="pl-PL" altLang="pl-PL" sz="2400" dirty="0" smtClean="0">
                <a:effectLst/>
                <a:latin typeface="Times New Roman" pitchFamily="18" charset="0"/>
              </a:rPr>
              <a:t>., która nie podlega równaniu Schroedingera).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200" dirty="0">
              <a:effectLst/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Równania mechaniki kwantowej mogą przewidzieć </a:t>
            </a:r>
            <a:br>
              <a:rPr lang="pl-PL" altLang="pl-PL" sz="2400" dirty="0" smtClean="0">
                <a:effectLst/>
                <a:latin typeface="Times New Roman" pitchFamily="18" charset="0"/>
              </a:rPr>
            </a:br>
            <a:r>
              <a:rPr lang="pl-PL" altLang="pl-PL" sz="2400" dirty="0" smtClean="0">
                <a:effectLst/>
                <a:latin typeface="Times New Roman" pitchFamily="18" charset="0"/>
              </a:rPr>
              <a:t>postać funkcji falowej oraz możliwe wyniki pomiaru,</a:t>
            </a:r>
            <a:br>
              <a:rPr lang="pl-PL" altLang="pl-PL" sz="2400" dirty="0" smtClean="0">
                <a:effectLst/>
                <a:latin typeface="Times New Roman" pitchFamily="18" charset="0"/>
              </a:rPr>
            </a:br>
            <a:r>
              <a:rPr lang="pl-PL" altLang="pl-PL" sz="2400" dirty="0" smtClean="0">
                <a:effectLst/>
                <a:latin typeface="Times New Roman" pitchFamily="18" charset="0"/>
              </a:rPr>
              <a:t>ale nie konkretny wynik, jaki zostanie uzyskany w pomiarze.</a:t>
            </a:r>
          </a:p>
        </p:txBody>
      </p:sp>
    </p:spTree>
    <p:extLst>
      <p:ext uri="{BB962C8B-B14F-4D97-AF65-F5344CB8AC3E}">
        <p14:creationId xmlns:p14="http://schemas.microsoft.com/office/powerpoint/2010/main" val="7068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 idx="4294967295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Mechanika kwantowa</a:t>
            </a:r>
          </a:p>
        </p:txBody>
      </p:sp>
      <p:sp>
        <p:nvSpPr>
          <p:cNvPr id="46083" name="Symbol zastępczy zawartości 2"/>
          <p:cNvSpPr>
            <a:spLocks noGrp="1"/>
          </p:cNvSpPr>
          <p:nvPr>
            <p:ph idx="4294967295"/>
          </p:nvPr>
        </p:nvSpPr>
        <p:spPr>
          <a:xfrm>
            <a:off x="214313" y="1428750"/>
            <a:ext cx="8929687" cy="2143125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Postulaty mechaniki kwantowej:</a:t>
            </a:r>
            <a:endParaRPr lang="pl-PL" altLang="pl-PL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buFont typeface="Calibri" pitchFamily="34" charset="0"/>
              <a:buAutoNum type="arabicPeriod" startAt="3"/>
            </a:pP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Dozwolonymi wynikami pomiarów wielkości fizycznej </a:t>
            </a:r>
            <a:b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mogą być tylko </a:t>
            </a:r>
            <a:r>
              <a:rPr lang="pl-PL" altLang="pl-PL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wartości własne</a:t>
            </a: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 reprezentującego ją</a:t>
            </a:r>
            <a:b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operatora (związek teorii z doświadczeniem)</a:t>
            </a:r>
          </a:p>
        </p:txBody>
      </p:sp>
      <p:sp>
        <p:nvSpPr>
          <p:cNvPr id="46084" name="pole tekstowe 8"/>
          <p:cNvSpPr txBox="1">
            <a:spLocks noChangeArrowheads="1"/>
          </p:cNvSpPr>
          <p:nvPr/>
        </p:nvSpPr>
        <p:spPr bwMode="auto">
          <a:xfrm>
            <a:off x="1043608" y="3356992"/>
            <a:ext cx="752565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Pomiar zmienia stan układu</a:t>
            </a:r>
            <a:r>
              <a:rPr lang="pl-PL" altLang="pl-PL" sz="2400" dirty="0" smtClean="0">
                <a:effectLst/>
                <a:latin typeface="Times New Roman" pitchFamily="18" charset="0"/>
              </a:rPr>
              <a:t> (redukcja do stanu własnego)!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/>
            </a:r>
            <a:br>
              <a:rPr lang="pl-PL" altLang="pl-PL" sz="2400" dirty="0" smtClean="0">
                <a:effectLst/>
                <a:latin typeface="Times New Roman" pitchFamily="18" charset="0"/>
              </a:rPr>
            </a:br>
            <a:r>
              <a:rPr lang="pl-PL" altLang="pl-PL" sz="2400" dirty="0" smtClean="0">
                <a:effectLst/>
                <a:latin typeface="Times New Roman" pitchFamily="18" charset="0"/>
              </a:rPr>
              <a:t>W doświadczeniu Younga: </a:t>
            </a:r>
            <a:br>
              <a:rPr lang="pl-PL" altLang="pl-PL" sz="2400" dirty="0" smtClean="0">
                <a:effectLst/>
                <a:latin typeface="Times New Roman" pitchFamily="18" charset="0"/>
              </a:rPr>
            </a:br>
            <a:r>
              <a:rPr lang="pl-PL" altLang="pl-PL" sz="2400" dirty="0" smtClean="0">
                <a:effectLst/>
                <a:latin typeface="Times New Roman" pitchFamily="18" charset="0"/>
              </a:rPr>
              <a:t>redukcja funkcji falowej (elektron/foton przechodzi przez </a:t>
            </a:r>
            <a:br>
              <a:rPr lang="pl-PL" altLang="pl-PL" sz="2400" dirty="0" smtClean="0">
                <a:effectLst/>
                <a:latin typeface="Times New Roman" pitchFamily="18" charset="0"/>
              </a:rPr>
            </a:br>
            <a:r>
              <a:rPr lang="pl-PL" altLang="pl-PL" sz="2400" dirty="0" smtClean="0">
                <a:effectLst/>
                <a:latin typeface="Times New Roman" pitchFamily="18" charset="0"/>
              </a:rPr>
              <a:t>obie szczeliny) do zlokalizowanej na jednej ze szczelin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800" dirty="0" smtClean="0">
              <a:effectLst/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W efekcie: pomiar niszczy obraz interferencyjny na ekranie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 dirty="0">
              <a:effectLst/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 smtClean="0">
                <a:effectLst/>
                <a:latin typeface="Times New Roman" pitchFamily="18" charset="0"/>
              </a:rPr>
              <a:t>Interpretacja kopenhaska (</a:t>
            </a:r>
            <a:r>
              <a:rPr lang="pl-PL" altLang="pl-PL" sz="2400" dirty="0" err="1" smtClean="0">
                <a:effectLst/>
                <a:latin typeface="Times New Roman" pitchFamily="18" charset="0"/>
              </a:rPr>
              <a:t>f.f</a:t>
            </a:r>
            <a:r>
              <a:rPr lang="pl-PL" altLang="pl-PL" sz="2400" dirty="0" smtClean="0">
                <a:effectLst/>
                <a:latin typeface="Times New Roman" pitchFamily="18" charset="0"/>
              </a:rPr>
              <a:t>. = wiedza o układzie) i inne</a:t>
            </a:r>
            <a:endParaRPr lang="pl-PL" altLang="pl-PL" sz="2400" dirty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Mechanika kwantowa</a:t>
            </a:r>
          </a:p>
        </p:txBody>
      </p:sp>
      <p:sp>
        <p:nvSpPr>
          <p:cNvPr id="47107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2143125"/>
          </a:xfrm>
        </p:spPr>
        <p:txBody>
          <a:bodyPr/>
          <a:lstStyle/>
          <a:p>
            <a:pPr eaLnBrk="1" hangingPunct="1"/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Postulaty mechaniki kwantowej:</a:t>
            </a:r>
            <a:endParaRPr lang="pl-PL" altLang="pl-PL" sz="2800" i="1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buFont typeface="Calibri" pitchFamily="34" charset="0"/>
              <a:buAutoNum type="arabicPeriod" startAt="3"/>
            </a:pPr>
            <a:r>
              <a:rPr lang="pl-PL" altLang="pl-PL" sz="2400" smtClean="0">
                <a:latin typeface="Times New Roman" pitchFamily="18" charset="0"/>
                <a:cs typeface="Times New Roman" pitchFamily="18" charset="0"/>
              </a:rPr>
              <a:t>Dozwolonymi wynikami pomiarów wielkości fizycznej </a:t>
            </a:r>
            <a:br>
              <a:rPr lang="pl-PL" altLang="pl-PL" sz="240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smtClean="0">
                <a:latin typeface="Times New Roman" pitchFamily="18" charset="0"/>
                <a:cs typeface="Times New Roman" pitchFamily="18" charset="0"/>
              </a:rPr>
              <a:t>mogą być tylko </a:t>
            </a:r>
            <a:r>
              <a:rPr lang="pl-PL" altLang="pl-PL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wartości własne</a:t>
            </a:r>
            <a:r>
              <a:rPr lang="pl-PL" altLang="pl-PL" sz="2400" smtClean="0">
                <a:latin typeface="Times New Roman" pitchFamily="18" charset="0"/>
                <a:cs typeface="Times New Roman" pitchFamily="18" charset="0"/>
              </a:rPr>
              <a:t> reprezentującego ją</a:t>
            </a:r>
            <a:br>
              <a:rPr lang="pl-PL" altLang="pl-PL" sz="240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smtClean="0">
                <a:latin typeface="Times New Roman" pitchFamily="18" charset="0"/>
                <a:cs typeface="Times New Roman" pitchFamily="18" charset="0"/>
              </a:rPr>
              <a:t>operatora (związek teorii z doświadczeniem)</a:t>
            </a:r>
          </a:p>
        </p:txBody>
      </p:sp>
      <p:pic>
        <p:nvPicPr>
          <p:cNvPr id="47108" name="Picture 5" descr="http://upload.wikimedia.org/wikipedia/commons/thumb/9/91/Schrodingers_cat.svg/320px-Schrodingers_cat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500438"/>
            <a:ext cx="5513388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Mechanika kwantowa</a:t>
            </a:r>
          </a:p>
        </p:txBody>
      </p:sp>
      <p:sp>
        <p:nvSpPr>
          <p:cNvPr id="49155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2143125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Postulaty mechaniki kwantowej:</a:t>
            </a:r>
            <a:endParaRPr lang="pl-PL" altLang="pl-PL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buFont typeface="Calibri" pitchFamily="34" charset="0"/>
              <a:buAutoNum type="arabicPeriod" startAt="4"/>
            </a:pPr>
            <a:r>
              <a:rPr lang="pl-PL" altLang="pl-PL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Ewolucja układu</a:t>
            </a: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 kwantowego (cząstki), </a:t>
            </a:r>
            <a:r>
              <a:rPr lang="pl-PL" altLang="pl-PL" sz="2400" u="sng" dirty="0" smtClean="0">
                <a:latin typeface="Times New Roman" pitchFamily="18" charset="0"/>
                <a:cs typeface="Times New Roman" pitchFamily="18" charset="0"/>
              </a:rPr>
              <a:t>gdy nie dokonuje </a:t>
            </a:r>
            <a:br>
              <a:rPr lang="pl-PL" altLang="pl-PL" sz="2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u="sng" dirty="0" smtClean="0">
                <a:latin typeface="Times New Roman" pitchFamily="18" charset="0"/>
                <a:cs typeface="Times New Roman" pitchFamily="18" charset="0"/>
              </a:rPr>
              <a:t>się pomiaru</a:t>
            </a:r>
            <a:r>
              <a:rPr lang="pl-PL" altLang="pl-PL" sz="2400" dirty="0" smtClean="0">
                <a:latin typeface="Times New Roman" pitchFamily="18" charset="0"/>
                <a:cs typeface="Times New Roman" pitchFamily="18" charset="0"/>
              </a:rPr>
              <a:t>, jest opisana </a:t>
            </a:r>
            <a:r>
              <a:rPr lang="pl-PL" altLang="pl-PL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zależnym od czasu równaniem Schrödingera</a:t>
            </a:r>
            <a:endParaRPr lang="pl-PL" altLang="pl-PL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156" name="Object 3"/>
          <p:cNvGraphicFramePr>
            <a:graphicFrameLocks noChangeAspect="1"/>
          </p:cNvGraphicFramePr>
          <p:nvPr/>
        </p:nvGraphicFramePr>
        <p:xfrm>
          <a:off x="1116013" y="3284538"/>
          <a:ext cx="590232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9" name="Równanie" r:id="rId3" imgW="2451100" imgH="393700" progId="Equation.3">
                  <p:embed/>
                </p:oleObj>
              </mc:Choice>
              <mc:Fallback>
                <p:oleObj name="Równanie" r:id="rId3" imgW="24511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284538"/>
                        <a:ext cx="5902325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1214438" y="4357688"/>
          <a:ext cx="5811837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0" name="Equation" r:id="rId5" imgW="2413000" imgH="482600" progId="Equation.3">
                  <p:embed/>
                </p:oleObj>
              </mc:Choice>
              <mc:Fallback>
                <p:oleObj name="Equation" r:id="rId5" imgW="24130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4357688"/>
                        <a:ext cx="5811837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le tekstowe 11"/>
          <p:cNvSpPr txBox="1">
            <a:spLocks noChangeArrowheads="1"/>
          </p:cNvSpPr>
          <p:nvPr/>
        </p:nvSpPr>
        <p:spPr bwMode="auto">
          <a:xfrm>
            <a:off x="1331913" y="5876925"/>
            <a:ext cx="5322887" cy="46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79388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l-PL" altLang="pl-PL" sz="2400">
                <a:effectLst/>
                <a:latin typeface="Times New Roman" pitchFamily="18" charset="0"/>
              </a:rPr>
              <a:t>Równanie ruchu obiektów kwantowych!</a:t>
            </a:r>
          </a:p>
        </p:txBody>
      </p:sp>
      <p:sp>
        <p:nvSpPr>
          <p:cNvPr id="13" name="pole tekstowe 12"/>
          <p:cNvSpPr txBox="1">
            <a:spLocks noChangeArrowheads="1"/>
          </p:cNvSpPr>
          <p:nvPr/>
        </p:nvSpPr>
        <p:spPr bwMode="auto">
          <a:xfrm>
            <a:off x="7164388" y="4221163"/>
            <a:ext cx="1825625" cy="11969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>
                <a:effectLst/>
                <a:latin typeface="Times New Roman" pitchFamily="18" charset="0"/>
              </a:rPr>
              <a:t>Równanie </a:t>
            </a:r>
            <a:br>
              <a:rPr lang="pl-PL" altLang="pl-PL" sz="2400">
                <a:effectLst/>
                <a:latin typeface="Times New Roman" pitchFamily="18" charset="0"/>
              </a:rPr>
            </a:br>
            <a:r>
              <a:rPr lang="pl-PL" altLang="pl-PL" sz="2400">
                <a:effectLst/>
                <a:latin typeface="Times New Roman" pitchFamily="18" charset="0"/>
              </a:rPr>
              <a:t>różniczkowe </a:t>
            </a:r>
            <a:br>
              <a:rPr lang="pl-PL" altLang="pl-PL" sz="2400">
                <a:effectLst/>
                <a:latin typeface="Times New Roman" pitchFamily="18" charset="0"/>
              </a:rPr>
            </a:br>
            <a:r>
              <a:rPr lang="pl-PL" altLang="pl-PL" sz="2400">
                <a:effectLst/>
                <a:latin typeface="Times New Roman" pitchFamily="18" charset="0"/>
              </a:rPr>
              <a:t>cząstkowe </a:t>
            </a: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3643313" y="2928938"/>
            <a:ext cx="4268787" cy="4619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>
                <a:effectLst/>
                <a:latin typeface="Times New Roman" pitchFamily="18" charset="0"/>
              </a:rPr>
              <a:t>Odpowiednik równania Newtona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>
                <a:latin typeface="Times New Roman" pitchFamily="18" charset="0"/>
              </a:rPr>
              <a:t>Zadanie domowe – fale materii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4294967295"/>
          </p:nvPr>
        </p:nvSpPr>
        <p:spPr>
          <a:xfrm>
            <a:off x="395288" y="1341438"/>
            <a:ext cx="7705104" cy="647402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Fale de </a:t>
            </a:r>
            <a:r>
              <a:rPr lang="pl-PL" altLang="pl-PL" sz="2800" dirty="0" err="1" smtClean="0">
                <a:latin typeface="Times New Roman" pitchFamily="18" charset="0"/>
                <a:cs typeface="Times New Roman" pitchFamily="18" charset="0"/>
              </a:rPr>
              <a:t>Broglie’a</a:t>
            </a: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 – opis materii jak fali o długości: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/>
              <p:cNvSpPr txBox="1"/>
              <p:nvPr/>
            </p:nvSpPr>
            <p:spPr>
              <a:xfrm>
                <a:off x="1187624" y="1916832"/>
                <a:ext cx="1954574" cy="1261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000" i="1" smtClean="0">
                          <a:effectLst/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pl-PL" sz="4000" b="0" i="1" smtClean="0"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l-PL" sz="4000" b="0" i="1" smtClean="0">
                              <a:effectLst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l-PL" sz="4000" b="0" i="1" smtClean="0">
                              <a:effectLst/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pl-PL" sz="4000" b="0" i="1" smtClean="0">
                              <a:effectLst/>
                              <a:latin typeface="Cambria Math"/>
                              <a:ea typeface="Cambria Math"/>
                            </a:rPr>
                            <m:t>𝑚𝑣</m:t>
                          </m:r>
                        </m:den>
                      </m:f>
                    </m:oMath>
                  </m:oMathPara>
                </a14:m>
                <a:endParaRPr lang="pl-PL" sz="4000" dirty="0"/>
              </a:p>
            </p:txBody>
          </p:sp>
        </mc:Choice>
        <mc:Fallback xmlns="">
          <p:sp>
            <p:nvSpPr>
              <p:cNvPr id="2" name="pole tekstow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916832"/>
                <a:ext cx="1954574" cy="12613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ole tekstowe 8"/>
          <p:cNvSpPr txBox="1"/>
          <p:nvPr/>
        </p:nvSpPr>
        <p:spPr>
          <a:xfrm>
            <a:off x="467544" y="3759423"/>
            <a:ext cx="6756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400" dirty="0" smtClean="0">
                <a:effectLst/>
              </a:rPr>
              <a:t>Masa ziarna soli           </a:t>
            </a:r>
            <a:r>
              <a:rPr lang="pl-PL" sz="2400" i="1" dirty="0" smtClean="0">
                <a:effectLst/>
              </a:rPr>
              <a:t>m</a:t>
            </a:r>
            <a:r>
              <a:rPr lang="pl-PL" sz="2400" dirty="0" smtClean="0">
                <a:effectLst/>
              </a:rPr>
              <a:t> = </a:t>
            </a:r>
            <a:r>
              <a:rPr lang="pl-PL" altLang="pl-PL" sz="2400" dirty="0" smtClean="0">
                <a:effectLst/>
              </a:rPr>
              <a:t>0.0000003 kg = 3</a:t>
            </a:r>
            <a:r>
              <a:rPr lang="pl-PL" sz="2400" i="1" dirty="0" smtClean="0">
                <a:effectLst/>
              </a:rPr>
              <a:t>·</a:t>
            </a:r>
            <a:r>
              <a:rPr lang="pl-PL" sz="2400" dirty="0" smtClean="0">
                <a:effectLst/>
              </a:rPr>
              <a:t>10</a:t>
            </a:r>
            <a:r>
              <a:rPr lang="pl-PL" sz="2400" baseline="30000" dirty="0" smtClean="0">
                <a:effectLst/>
              </a:rPr>
              <a:t>−</a:t>
            </a:r>
            <a:r>
              <a:rPr lang="pl-PL" sz="2400" baseline="30000" dirty="0">
                <a:effectLst/>
              </a:rPr>
              <a:t>7</a:t>
            </a:r>
            <a:r>
              <a:rPr lang="pl-PL" sz="2400" dirty="0" smtClean="0">
                <a:effectLst/>
              </a:rPr>
              <a:t> kg</a:t>
            </a:r>
            <a:endParaRPr lang="pl-PL" sz="2400" dirty="0">
              <a:effectLst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481490" y="3356992"/>
            <a:ext cx="6901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400" dirty="0" smtClean="0">
                <a:effectLst/>
              </a:rPr>
              <a:t>Stała Plancka                </a:t>
            </a:r>
            <a:r>
              <a:rPr lang="pl-PL" sz="2400" i="1" dirty="0" smtClean="0">
                <a:solidFill>
                  <a:srgbClr val="0070C0"/>
                </a:solidFill>
                <a:effectLst/>
              </a:rPr>
              <a:t>h</a:t>
            </a:r>
            <a:r>
              <a:rPr lang="pl-PL" sz="2400" dirty="0" smtClean="0">
                <a:solidFill>
                  <a:srgbClr val="0070C0"/>
                </a:solidFill>
                <a:effectLst/>
              </a:rPr>
              <a:t> = </a:t>
            </a:r>
            <a:r>
              <a:rPr lang="pl-PL" sz="2400" dirty="0">
                <a:solidFill>
                  <a:srgbClr val="0070C0"/>
                </a:solidFill>
                <a:effectLst/>
              </a:rPr>
              <a:t>6.626070040(81)×10</a:t>
            </a:r>
            <a:r>
              <a:rPr lang="pl-PL" sz="2400" baseline="30000" dirty="0">
                <a:solidFill>
                  <a:srgbClr val="0070C0"/>
                </a:solidFill>
                <a:effectLst/>
              </a:rPr>
              <a:t>−</a:t>
            </a:r>
            <a:r>
              <a:rPr lang="pl-PL" sz="2400" baseline="30000" dirty="0" smtClean="0">
                <a:solidFill>
                  <a:srgbClr val="0070C0"/>
                </a:solidFill>
                <a:effectLst/>
              </a:rPr>
              <a:t>34</a:t>
            </a:r>
            <a:r>
              <a:rPr lang="pl-PL" sz="2400" dirty="0" smtClean="0">
                <a:solidFill>
                  <a:srgbClr val="0070C0"/>
                </a:solidFill>
                <a:effectLst/>
              </a:rPr>
              <a:t> </a:t>
            </a:r>
            <a:r>
              <a:rPr lang="pl-PL" sz="2400" dirty="0" err="1" smtClean="0">
                <a:solidFill>
                  <a:srgbClr val="0070C0"/>
                </a:solidFill>
                <a:effectLst/>
              </a:rPr>
              <a:t>J·s</a:t>
            </a:r>
            <a:endParaRPr lang="pl-PL" sz="2400" dirty="0">
              <a:solidFill>
                <a:srgbClr val="0070C0"/>
              </a:solidFill>
              <a:effectLst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467544" y="4149080"/>
            <a:ext cx="6788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400" dirty="0" smtClean="0">
                <a:effectLst/>
              </a:rPr>
              <a:t>Masa elektronu            </a:t>
            </a:r>
            <a:r>
              <a:rPr lang="pl-PL" sz="2400" i="1" dirty="0" smtClean="0">
                <a:effectLst/>
              </a:rPr>
              <a:t>m</a:t>
            </a:r>
            <a:r>
              <a:rPr lang="pl-PL" sz="2400" dirty="0" smtClean="0">
                <a:effectLst/>
              </a:rPr>
              <a:t> = </a:t>
            </a:r>
            <a:r>
              <a:rPr lang="pl-PL" sz="2400" dirty="0">
                <a:effectLst/>
              </a:rPr>
              <a:t>9.10938356(11)×10</a:t>
            </a:r>
            <a:r>
              <a:rPr lang="pl-PL" sz="2400" baseline="30000" dirty="0">
                <a:effectLst/>
              </a:rPr>
              <a:t>−31</a:t>
            </a:r>
            <a:r>
              <a:rPr lang="pl-PL" sz="2400" dirty="0">
                <a:effectLst/>
              </a:rPr>
              <a:t> kg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266798"/>
              </p:ext>
            </p:extLst>
          </p:nvPr>
        </p:nvGraphicFramePr>
        <p:xfrm>
          <a:off x="539552" y="4797152"/>
          <a:ext cx="7970634" cy="1551358"/>
        </p:xfrm>
        <a:graphic>
          <a:graphicData uri="http://schemas.openxmlformats.org/drawingml/2006/table">
            <a:tbl>
              <a:tblPr firstCol="1">
                <a:tableStyleId>{5940675A-B579-460E-94D1-54222C63F5DA}</a:tableStyleId>
              </a:tblPr>
              <a:tblGrid>
                <a:gridCol w="3107010"/>
                <a:gridCol w="2447947"/>
                <a:gridCol w="2415677"/>
              </a:tblGrid>
              <a:tr h="418011"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Prędkość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Sól</a:t>
                      </a:r>
                      <a:endParaRPr lang="pl-PL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Elektron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079">
                <a:tc>
                  <a:txBody>
                    <a:bodyPr/>
                    <a:lstStyle/>
                    <a:p>
                      <a:pPr algn="l"/>
                      <a:r>
                        <a:rPr lang="pl-PL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pl-PL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1 m/s</a:t>
                      </a:r>
                      <a:endParaRPr lang="pl-PL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pl-PL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≈ 2 · 10</a:t>
                      </a:r>
                      <a:r>
                        <a:rPr lang="pl-PL" sz="24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-27 </a:t>
                      </a:r>
                      <a:r>
                        <a:rPr lang="pl-PL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pl-PL" sz="2400" i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pl-PL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≈ 7 · 10</a:t>
                      </a:r>
                      <a:r>
                        <a:rPr lang="pl-PL" sz="24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</a:t>
                      </a:r>
                      <a:r>
                        <a:rPr lang="pl-PL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pl-PL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079">
                <a:tc>
                  <a:txBody>
                    <a:bodyPr/>
                    <a:lstStyle/>
                    <a:p>
                      <a:r>
                        <a:rPr lang="pl-PL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pl-PL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pl-PL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100 000 000 m/s</a:t>
                      </a:r>
                      <a:endParaRPr lang="pl-PL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pl-PL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≈ 2 · 10</a:t>
                      </a:r>
                      <a:r>
                        <a:rPr lang="pl-PL" sz="24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-34 </a:t>
                      </a:r>
                      <a:r>
                        <a:rPr lang="pl-PL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pl-PL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pl-PL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≈ 7 · 10</a:t>
                      </a:r>
                      <a:r>
                        <a:rPr lang="pl-PL" sz="24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 </a:t>
                      </a:r>
                      <a:r>
                        <a:rPr lang="pl-PL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pl-PL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6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25" cy="4043363"/>
          </a:xfrm>
        </p:spPr>
        <p:txBody>
          <a:bodyPr/>
          <a:lstStyle/>
          <a:p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Opis stanu w mechanice kwantowej </a:t>
            </a:r>
            <a:br>
              <a:rPr lang="pl-PL" altLang="pl-PL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                                                  – nowa jakość</a:t>
            </a:r>
          </a:p>
          <a:p>
            <a:endParaRPr lang="pl-PL" altLang="pl-PL" sz="140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Opis probabilistyczny (możliwość interferencji)</a:t>
            </a:r>
          </a:p>
          <a:p>
            <a:pPr lvl="1"/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Komplementarność (problem zupełnego opis stanu)</a:t>
            </a:r>
          </a:p>
          <a:p>
            <a:pPr lvl="1"/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Kwantyzacja wielkości fizycznych</a:t>
            </a:r>
          </a:p>
          <a:p>
            <a:pPr lvl="1"/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Nieklasyczne wielkości fizyczne (spin)</a:t>
            </a:r>
          </a:p>
          <a:p>
            <a:pPr lvl="1"/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Nierozróżnialność identycznych cząstek</a:t>
            </a:r>
          </a:p>
        </p:txBody>
      </p:sp>
      <p:sp>
        <p:nvSpPr>
          <p:cNvPr id="50179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Mechanika kwantowa</a:t>
            </a:r>
          </a:p>
        </p:txBody>
      </p:sp>
      <p:sp>
        <p:nvSpPr>
          <p:cNvPr id="50180" name="pole tekstowe 5"/>
          <p:cNvSpPr txBox="1">
            <a:spLocks noChangeArrowheads="1"/>
          </p:cNvSpPr>
          <p:nvPr/>
        </p:nvSpPr>
        <p:spPr bwMode="auto">
          <a:xfrm>
            <a:off x="500063" y="5929313"/>
            <a:ext cx="6429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2800">
                <a:effectLst/>
                <a:latin typeface="Times New Roman" pitchFamily="18" charset="0"/>
              </a:rPr>
              <a:t>  </a:t>
            </a:r>
            <a:r>
              <a:rPr lang="pl-PL" altLang="pl-PL">
                <a:effectLst/>
                <a:latin typeface="Times New Roman" pitchFamily="18" charset="0"/>
              </a:rPr>
              <a:t>Zasada korespondencji (Niels Bohr)</a:t>
            </a:r>
            <a:endParaRPr lang="pl-PL" altLang="pl-PL" sz="280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Praca domowa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214313" y="1428750"/>
                <a:ext cx="8929687" cy="5429250"/>
              </a:xfrm>
            </p:spPr>
            <p:txBody>
              <a:bodyPr/>
              <a:lstStyle/>
              <a:p>
                <a:pPr eaLnBrk="1" hangingPunct="1"/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  <a:t>Przeczytać pierwsze rozdziały podręcznika </a:t>
                </a:r>
                <a:r>
                  <a:rPr lang="pl-PL" altLang="pl-PL" sz="2800" dirty="0" err="1" smtClean="0">
                    <a:latin typeface="Times New Roman" pitchFamily="18" charset="0"/>
                    <a:cs typeface="Times New Roman" pitchFamily="18" charset="0"/>
                  </a:rPr>
                  <a:t>Feymana</a:t>
                </a:r>
                <a:r>
                  <a:rPr lang="pl-PL" altLang="pl-PL" sz="28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pl-PL" altLang="pl-PL" sz="28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  <a:t>(opis doświadczenia Younga językiem mech. </a:t>
                </a:r>
                <a:r>
                  <a:rPr lang="pl-PL" altLang="pl-PL" sz="2800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  <a:t>w.)</a:t>
                </a:r>
              </a:p>
              <a:p>
                <a:pPr eaLnBrk="1" hangingPunct="1"/>
                <a:r>
                  <a:rPr lang="pl-PL" altLang="pl-PL" sz="28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Informatycy:</a:t>
                </a:r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  <a:t> TDSE to PDE, funkcja początkowa = </a:t>
                </a:r>
                <a:r>
                  <a:rPr lang="pl-PL" altLang="pl-PL" sz="2800" dirty="0" err="1" smtClean="0">
                    <a:latin typeface="Times New Roman" pitchFamily="18" charset="0"/>
                    <a:cs typeface="Times New Roman" pitchFamily="18" charset="0"/>
                  </a:rPr>
                  <a:t>gauss</a:t>
                </a:r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  <a:t>Napisać kod znajdujący ewolucję funkcji falowej w 1D metodą </a:t>
                </a:r>
                <a:r>
                  <a:rPr lang="pl-PL" altLang="pl-PL" sz="2800" dirty="0" err="1" smtClean="0">
                    <a:latin typeface="Times New Roman" pitchFamily="18" charset="0"/>
                    <a:cs typeface="Times New Roman" pitchFamily="18" charset="0"/>
                  </a:rPr>
                  <a:t>Crank</a:t>
                </a:r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  <a:t>-Nicolson (ang. TDSE</a:t>
                </a:r>
                <a:r>
                  <a:rPr lang="pl-PL" altLang="pl-PL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altLang="pl-PL" sz="2800" dirty="0" err="1">
                    <a:latin typeface="Times New Roman" pitchFamily="18" charset="0"/>
                    <a:cs typeface="Times New Roman" pitchFamily="18" charset="0"/>
                  </a:rPr>
                  <a:t>solver</a:t>
                </a:r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  <a:t>) dla </a:t>
                </a:r>
                <a:r>
                  <a:rPr lang="pl-PL" altLang="pl-PL" sz="2800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pl-PL" altLang="pl-PL" sz="28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  <a:t>) = 0</a:t>
                </a:r>
              </a:p>
              <a:p>
                <a:pPr eaLnBrk="1" hangingPunct="1"/>
                <a:r>
                  <a:rPr lang="pl-PL" altLang="pl-PL" sz="28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Matematycy:</a:t>
                </a:r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pl-PL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Ψ</m:t>
                    </m:r>
                    <m:d>
                      <m:dPr>
                        <m:ctrlPr>
                          <a:rPr lang="pl-PL" altLang="pl-PL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pl-PL" altLang="pl-PL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pl-PL" altLang="pl-PL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∼</m:t>
                    </m:r>
                    <m:sSup>
                      <m:sSupPr>
                        <m:ctrlPr>
                          <a:rPr lang="pl-PL" altLang="pl-PL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pl-PL" altLang="pl-PL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pl-PL" altLang="pl-PL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l-PL" altLang="pl-PL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l-PL" altLang="pl-PL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l-PL" altLang="pl-PL" sz="28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altLang="pl-PL" sz="28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  <m:r>
                                      <a:rPr lang="pl-PL" altLang="pl-PL" sz="28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altLang="pl-PL" sz="28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altLang="pl-PL" sz="28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pl-PL" altLang="pl-PL" sz="2800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pl-PL" altLang="pl-PL" sz="28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l-PL" altLang="pl-PL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pl-PL" altLang="pl-PL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pl-PL" altLang="pl-PL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pl-PL" altLang="pl-PL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pl-PL" altLang="pl-PL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pl-PL" altLang="pl-PL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pl-PL" altLang="pl-PL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l-PL" altLang="pl-PL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  <a:t> to funkcja falowa</a:t>
                </a:r>
                <a:b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  <a:t>0. Unormować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pl-PL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Ψ</m:t>
                    </m:r>
                    <m:d>
                      <m:dPr>
                        <m:ctrlPr>
                          <a:rPr lang="pl-PL" altLang="pl-PL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pl-PL" altLang="pl-PL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  <a:t> (całka dla –∞ &lt; </a:t>
                </a:r>
                <a:r>
                  <a:rPr lang="pl-PL" altLang="pl-PL" sz="28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  <a:t> &lt; ∞ równa 1)</a:t>
                </a:r>
                <a:b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  <a:t>1. Oblicz odchylenie standardowe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pl-PL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Ψ</m:t>
                    </m:r>
                    <m:d>
                      <m:dPr>
                        <m:ctrlPr>
                          <a:rPr lang="pl-PL" altLang="pl-PL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pl-PL" altLang="pl-PL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pl-PL" altLang="pl-PL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pl-PL" altLang="pl-PL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l-PL" altLang="pl-PL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ozn</m:t>
                    </m:r>
                    <m:r>
                      <a:rPr lang="pl-PL" altLang="pl-PL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. </m:t>
                    </m:r>
                  </m:oMath>
                </a14:m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lang="pl-PL" altLang="pl-PL" sz="28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x</a:t>
                </a:r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)</a:t>
                </a:r>
                <a:b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</a:br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2. Oblicz transformatę Fouriera </a:t>
                </a:r>
                <a14:m>
                  <m:oMath xmlns:m="http://schemas.openxmlformats.org/officeDocument/2006/math">
                    <m:r>
                      <a:rPr lang="pl-PL" altLang="pl-PL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l-PL" altLang="pl-PL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ozn</m:t>
                    </m:r>
                    <m:r>
                      <a:rPr lang="pl-PL" altLang="pl-PL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l-GR" altLang="pl-PL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Ψ</m:t>
                    </m:r>
                    <m:d>
                      <m:dPr>
                        <m:ctrlPr>
                          <a:rPr lang="pl-PL" altLang="pl-PL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pl-PL" altLang="pl-PL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d>
                    <m:r>
                      <a:rPr lang="pl-PL" altLang="pl-PL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pl-PL" altLang="pl-PL" sz="2800" i="1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pl-PL" altLang="pl-PL" sz="2800" i="1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</a:rPr>
                  <a:t>3. Oblicz </a:t>
                </a:r>
                <a:r>
                  <a:rPr lang="pl-PL" altLang="pl-PL" sz="2800" dirty="0">
                    <a:latin typeface="Times New Roman" pitchFamily="18" charset="0"/>
                    <a:cs typeface="Times New Roman" pitchFamily="18" charset="0"/>
                  </a:rPr>
                  <a:t>odchylenie standardowe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pl-PL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Ψ</m:t>
                    </m:r>
                    <m:d>
                      <m:dPr>
                        <m:ctrlPr>
                          <a:rPr lang="pl-PL" altLang="pl-PL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pl-PL" altLang="pl-PL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d>
                    <m:r>
                      <a:rPr lang="pl-PL" altLang="pl-PL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pl-PL" altLang="pl-PL" sz="2800"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l-PL" altLang="pl-PL" sz="2800">
                        <a:latin typeface="Cambria Math"/>
                        <a:ea typeface="Cambria Math"/>
                        <a:cs typeface="Times New Roman" pitchFamily="18" charset="0"/>
                      </a:rPr>
                      <m:t>ozn</m:t>
                    </m:r>
                    <m:r>
                      <a:rPr lang="pl-PL" altLang="pl-PL" sz="2800">
                        <a:latin typeface="Cambria Math"/>
                        <a:ea typeface="Cambria Math"/>
                        <a:cs typeface="Times New Roman" pitchFamily="18" charset="0"/>
                      </a:rPr>
                      <m:t>. </m:t>
                    </m:r>
                  </m:oMath>
                </a14:m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lang="pl-PL" altLang="pl-PL" sz="28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k</a:t>
                </a:r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)</a:t>
                </a:r>
                <a:b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</a:br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4. Oblicz iloczyn </a:t>
                </a:r>
                <a:r>
                  <a:rPr lang="pl-PL" altLang="pl-PL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lang="pl-PL" altLang="pl-PL" sz="28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x</a:t>
                </a:r>
                <a:r>
                  <a:rPr lang="pl-PL" altLang="pl-PL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·</a:t>
                </a:r>
                <a:r>
                  <a:rPr lang="pl-PL" altLang="pl-PL" sz="28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k</a:t>
                </a:r>
                <a:endParaRPr lang="pl-PL" altLang="pl-PL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endParaRPr lang="pl-PL" altLang="pl-PL" sz="28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0659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313" y="1428750"/>
                <a:ext cx="8929687" cy="5429250"/>
              </a:xfrm>
              <a:blipFill rotWithShape="1">
                <a:blip r:embed="rId2"/>
                <a:stretch>
                  <a:fillRect l="-1160" t="-112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1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233363" y="274638"/>
            <a:ext cx="8620125" cy="1143000"/>
          </a:xfrm>
        </p:spPr>
        <p:txBody>
          <a:bodyPr/>
          <a:lstStyle/>
          <a:p>
            <a:pPr algn="l"/>
            <a:r>
              <a:rPr lang="pl-PL" altLang="pl-PL" smtClean="0">
                <a:latin typeface="Times New Roman" pitchFamily="18" charset="0"/>
              </a:rPr>
              <a:t>Plan na dziś</a:t>
            </a:r>
          </a:p>
        </p:txBody>
      </p:sp>
      <p:sp>
        <p:nvSpPr>
          <p:cNvPr id="35844" name="Rectangle 2"/>
          <p:cNvSpPr txBox="1">
            <a:spLocks/>
          </p:cNvSpPr>
          <p:nvPr/>
        </p:nvSpPr>
        <p:spPr bwMode="auto">
          <a:xfrm>
            <a:off x="468313" y="1595438"/>
            <a:ext cx="8135937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Dlaczego fizyka kwantowa jest ważna?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Doświadczenie Younga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Funkcja </a:t>
            </a:r>
            <a:r>
              <a:rPr lang="pl-PL" altLang="pl-PL" sz="24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falowa</a:t>
            </a:r>
            <a:endParaRPr lang="pl-PL" altLang="pl-PL" sz="2400" dirty="0">
              <a:solidFill>
                <a:srgbClr val="002060"/>
              </a:solidFill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>
                <a:solidFill>
                  <a:srgbClr val="0070C0"/>
                </a:solidFill>
                <a:effectLst/>
                <a:latin typeface="Times New Roman" pitchFamily="18" charset="0"/>
              </a:rPr>
              <a:t>Mechanika </a:t>
            </a:r>
            <a:r>
              <a:rPr lang="pl-PL" altLang="pl-PL" sz="2400" smtClean="0">
                <a:solidFill>
                  <a:srgbClr val="0070C0"/>
                </a:solidFill>
                <a:effectLst/>
                <a:latin typeface="Times New Roman" pitchFamily="18" charset="0"/>
              </a:rPr>
              <a:t>kwantowa: </a:t>
            </a:r>
            <a:r>
              <a:rPr lang="pl-PL" altLang="pl-PL" sz="2400" dirty="0">
                <a:solidFill>
                  <a:srgbClr val="0070C0"/>
                </a:solidFill>
                <a:effectLst/>
                <a:latin typeface="Times New Roman" pitchFamily="18" charset="0"/>
              </a:rPr>
              <a:t>doświadczenia interferencyjne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Teoria pomiaru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Kwantowy model atomu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Laser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BEC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Teleportacja, splątanie kwantowe, EPR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Fuzja jądrowa inicjowana laserem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Cząstki elementarne: model standardowy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LHC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Wielka unifikacja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pl-PL" altLang="pl-PL" sz="2400" dirty="0"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 bwMode="auto">
          <a:xfrm>
            <a:off x="428625" y="14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4400" dirty="0">
                <a:effectLst/>
                <a:ea typeface="+mj-ea"/>
              </a:rPr>
              <a:t>Mechanika kwantowa w obrazach</a:t>
            </a:r>
          </a:p>
        </p:txBody>
      </p:sp>
      <p:sp>
        <p:nvSpPr>
          <p:cNvPr id="51203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1143000"/>
          </a:xfrm>
        </p:spPr>
        <p:txBody>
          <a:bodyPr/>
          <a:lstStyle/>
          <a:p>
            <a:pPr eaLnBrk="1" hangingPunct="1"/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Rozszerzanie pakietu gaussowskiego (brak potencjału)</a:t>
            </a:r>
            <a:r>
              <a:rPr lang="pl-PL" altLang="pl-PL" sz="28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altLang="pl-PL" sz="28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1800" smtClean="0">
                <a:latin typeface="Times New Roman" pitchFamily="18" charset="0"/>
                <a:cs typeface="Times New Roman" pitchFamily="18" charset="0"/>
              </a:rPr>
              <a:t> Cząstka swobodna.</a:t>
            </a:r>
          </a:p>
        </p:txBody>
      </p:sp>
      <p:pic>
        <p:nvPicPr>
          <p:cNvPr id="51204" name="Obraz 9" descr="animacja_brakpotencjalu_a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357438"/>
            <a:ext cx="3929062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Obraz 12" descr="potencjal_brakpotencjal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4005263"/>
            <a:ext cx="3916362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pole tekstowe 13"/>
          <p:cNvSpPr txBox="1">
            <a:spLocks noChangeArrowheads="1"/>
          </p:cNvSpPr>
          <p:nvPr/>
        </p:nvSpPr>
        <p:spPr bwMode="auto">
          <a:xfrm>
            <a:off x="4857750" y="2357438"/>
            <a:ext cx="3956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effectLst/>
                <a:latin typeface="Times New Roman" pitchFamily="18" charset="0"/>
              </a:rPr>
              <a:t>Stan początkowy: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effectLst/>
                <a:latin typeface="Times New Roman" pitchFamily="18" charset="0"/>
              </a:rPr>
              <a:t>	pakiet gaussowski, szerokość </a:t>
            </a:r>
            <a:r>
              <a:rPr lang="pl-PL" altLang="pl-PL" sz="1800" i="1">
                <a:effectLst/>
                <a:latin typeface="Times New Roman" pitchFamily="18" charset="0"/>
              </a:rPr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effectLst/>
                <a:latin typeface="Times New Roman" pitchFamily="18" charset="0"/>
              </a:rPr>
              <a:t>Potencjał: brak potencjału </a:t>
            </a:r>
            <a:br>
              <a:rPr lang="pl-PL" altLang="pl-PL" sz="1800">
                <a:effectLst/>
                <a:latin typeface="Times New Roman" pitchFamily="18" charset="0"/>
              </a:rPr>
            </a:br>
            <a:endParaRPr lang="pl-PL" altLang="pl-PL" sz="1800">
              <a:effectLst/>
              <a:latin typeface="Times New Roman" pitchFamily="18" charset="0"/>
            </a:endParaRPr>
          </a:p>
        </p:txBody>
      </p:sp>
      <p:sp>
        <p:nvSpPr>
          <p:cNvPr id="51207" name="pole tekstowe 17"/>
          <p:cNvSpPr txBox="1">
            <a:spLocks noChangeArrowheads="1"/>
          </p:cNvSpPr>
          <p:nvPr/>
        </p:nvSpPr>
        <p:spPr bwMode="auto">
          <a:xfrm>
            <a:off x="4857750" y="4071938"/>
            <a:ext cx="32115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effectLst/>
                <a:latin typeface="Times New Roman" pitchFamily="18" charset="0"/>
              </a:rPr>
              <a:t>Na wykresie pokazany jest </a:t>
            </a:r>
            <a:br>
              <a:rPr lang="pl-PL" altLang="pl-PL" sz="1800">
                <a:effectLst/>
                <a:latin typeface="Times New Roman" pitchFamily="18" charset="0"/>
              </a:rPr>
            </a:br>
            <a:r>
              <a:rPr lang="pl-PL" altLang="pl-PL" sz="1800">
                <a:effectLst/>
                <a:latin typeface="Times New Roman" pitchFamily="18" charset="0"/>
              </a:rPr>
              <a:t>kwadrat modułu funkcji falowej </a:t>
            </a:r>
            <a:br>
              <a:rPr lang="pl-PL" altLang="pl-PL" sz="1800">
                <a:effectLst/>
                <a:latin typeface="Times New Roman" pitchFamily="18" charset="0"/>
              </a:rPr>
            </a:br>
            <a:r>
              <a:rPr lang="pl-PL" altLang="pl-PL" sz="1800">
                <a:effectLst/>
                <a:latin typeface="Times New Roman" pitchFamily="18" charset="0"/>
              </a:rPr>
              <a:t>(oś odciętych – położenie </a:t>
            </a:r>
            <a:r>
              <a:rPr lang="pl-PL" altLang="pl-PL" sz="1800" i="1">
                <a:effectLst/>
                <a:latin typeface="Times New Roman" pitchFamily="18" charset="0"/>
              </a:rPr>
              <a:t>x</a:t>
            </a:r>
            <a:r>
              <a:rPr lang="pl-PL" altLang="pl-PL" sz="1800">
                <a:effectLst/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 bwMode="auto">
          <a:xfrm>
            <a:off x="428625" y="14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4400" dirty="0">
                <a:effectLst/>
                <a:ea typeface="+mj-ea"/>
              </a:rPr>
              <a:t>Mechanika kwantowa w obrazach</a:t>
            </a:r>
          </a:p>
        </p:txBody>
      </p:sp>
      <p:sp>
        <p:nvSpPr>
          <p:cNvPr id="52227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1143000"/>
          </a:xfrm>
        </p:spPr>
        <p:txBody>
          <a:bodyPr/>
          <a:lstStyle/>
          <a:p>
            <a:pPr eaLnBrk="1" hangingPunct="1"/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Rozpraszanie na progu potencjału</a:t>
            </a:r>
            <a:endParaRPr lang="pl-PL" altLang="pl-PL" sz="180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228" name="Grupa 19"/>
          <p:cNvGrpSpPr>
            <a:grpSpLocks/>
          </p:cNvGrpSpPr>
          <p:nvPr/>
        </p:nvGrpSpPr>
        <p:grpSpPr bwMode="auto">
          <a:xfrm>
            <a:off x="4857750" y="2357438"/>
            <a:ext cx="4052888" cy="2638425"/>
            <a:chOff x="4857752" y="2357430"/>
            <a:chExt cx="4052624" cy="2637842"/>
          </a:xfrm>
        </p:grpSpPr>
        <p:sp>
          <p:nvSpPr>
            <p:cNvPr id="52232" name="pole tekstowe 13"/>
            <p:cNvSpPr txBox="1">
              <a:spLocks noChangeArrowheads="1"/>
            </p:cNvSpPr>
            <p:nvPr/>
          </p:nvSpPr>
          <p:spPr bwMode="auto">
            <a:xfrm>
              <a:off x="4857752" y="2357430"/>
              <a:ext cx="4052624" cy="119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Stan początkowy: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           pakiet gaussowski, szerokość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a = 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Potencjał: próg potencjału o wys. 1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endParaRPr lang="pl-PL" altLang="pl-PL" sz="1800">
                <a:effectLst/>
                <a:latin typeface="Times New Roman" pitchFamily="18" charset="0"/>
              </a:endParaRPr>
            </a:p>
          </p:txBody>
        </p:sp>
        <p:sp>
          <p:nvSpPr>
            <p:cNvPr id="52233" name="pole tekstowe 17"/>
            <p:cNvSpPr txBox="1">
              <a:spLocks noChangeArrowheads="1"/>
            </p:cNvSpPr>
            <p:nvPr/>
          </p:nvSpPr>
          <p:spPr bwMode="auto">
            <a:xfrm>
              <a:off x="4857752" y="4071942"/>
              <a:ext cx="321113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Na wykresie pokazany jest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r>
                <a:rPr lang="pl-PL" altLang="pl-PL" sz="1800">
                  <a:effectLst/>
                  <a:latin typeface="Times New Roman" pitchFamily="18" charset="0"/>
                </a:rPr>
                <a:t>kwadrat modułu funkcji falowej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r>
                <a:rPr lang="pl-PL" altLang="pl-PL" sz="1800">
                  <a:effectLst/>
                  <a:latin typeface="Times New Roman" pitchFamily="18" charset="0"/>
                </a:rPr>
                <a:t>(oś odciętych – położenie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x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</a:p>
          </p:txBody>
        </p:sp>
      </p:grpSp>
      <p:pic>
        <p:nvPicPr>
          <p:cNvPr id="52229" name="Obraz 20" descr="animacja_progpotencjalu_k0.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357438"/>
            <a:ext cx="3929062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Obraz 21" descr="potencjal_progpotencjal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00500"/>
            <a:ext cx="3929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pole tekstowe 16"/>
          <p:cNvSpPr txBox="1">
            <a:spLocks noChangeArrowheads="1"/>
          </p:cNvSpPr>
          <p:nvPr/>
        </p:nvSpPr>
        <p:spPr bwMode="auto">
          <a:xfrm>
            <a:off x="3571875" y="2500313"/>
            <a:ext cx="820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i="1">
                <a:effectLst/>
                <a:latin typeface="Times New Roman" pitchFamily="18" charset="0"/>
              </a:rPr>
              <a:t>k </a:t>
            </a:r>
            <a:r>
              <a:rPr lang="pl-PL" altLang="pl-PL" sz="1800">
                <a:effectLst/>
                <a:latin typeface="Times New Roman" pitchFamily="18" charset="0"/>
              </a:rPr>
              <a:t>= 0.5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Obraz 9" descr="animacja_progpotencjalu_k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359025"/>
            <a:ext cx="3929062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428625" y="14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4400" dirty="0">
                <a:effectLst/>
                <a:ea typeface="+mj-ea"/>
              </a:rPr>
              <a:t>Mechanika kwantowa w obrazach</a:t>
            </a:r>
          </a:p>
        </p:txBody>
      </p:sp>
      <p:sp>
        <p:nvSpPr>
          <p:cNvPr id="53252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1143000"/>
          </a:xfrm>
        </p:spPr>
        <p:txBody>
          <a:bodyPr/>
          <a:lstStyle/>
          <a:p>
            <a:pPr eaLnBrk="1" hangingPunct="1"/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Rozpraszanie na progu potencjału</a:t>
            </a:r>
            <a:endParaRPr lang="pl-PL" altLang="pl-PL" sz="180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253" name="Grupa 19"/>
          <p:cNvGrpSpPr>
            <a:grpSpLocks/>
          </p:cNvGrpSpPr>
          <p:nvPr/>
        </p:nvGrpSpPr>
        <p:grpSpPr bwMode="auto">
          <a:xfrm>
            <a:off x="4857750" y="2357438"/>
            <a:ext cx="4052888" cy="2638425"/>
            <a:chOff x="4857752" y="2357430"/>
            <a:chExt cx="4052624" cy="2637842"/>
          </a:xfrm>
        </p:grpSpPr>
        <p:sp>
          <p:nvSpPr>
            <p:cNvPr id="53256" name="pole tekstowe 13"/>
            <p:cNvSpPr txBox="1">
              <a:spLocks noChangeArrowheads="1"/>
            </p:cNvSpPr>
            <p:nvPr/>
          </p:nvSpPr>
          <p:spPr bwMode="auto">
            <a:xfrm>
              <a:off x="4857752" y="2357430"/>
              <a:ext cx="4052624" cy="119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Stan początkowy: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           pakiet gaussowski, szerokość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a = 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Potencjał: próg potencjału o wys. 1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endParaRPr lang="pl-PL" altLang="pl-PL" sz="1800">
                <a:effectLst/>
                <a:latin typeface="Times New Roman" pitchFamily="18" charset="0"/>
              </a:endParaRPr>
            </a:p>
          </p:txBody>
        </p:sp>
        <p:sp>
          <p:nvSpPr>
            <p:cNvPr id="53257" name="pole tekstowe 17"/>
            <p:cNvSpPr txBox="1">
              <a:spLocks noChangeArrowheads="1"/>
            </p:cNvSpPr>
            <p:nvPr/>
          </p:nvSpPr>
          <p:spPr bwMode="auto">
            <a:xfrm>
              <a:off x="4857752" y="4071942"/>
              <a:ext cx="321113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Na wykresie pokazany jest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r>
                <a:rPr lang="pl-PL" altLang="pl-PL" sz="1800">
                  <a:effectLst/>
                  <a:latin typeface="Times New Roman" pitchFamily="18" charset="0"/>
                </a:rPr>
                <a:t>kwadrat modułu funkcji falowej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r>
                <a:rPr lang="pl-PL" altLang="pl-PL" sz="1800">
                  <a:effectLst/>
                  <a:latin typeface="Times New Roman" pitchFamily="18" charset="0"/>
                </a:rPr>
                <a:t>(oś odciętych – położenie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x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</a:p>
          </p:txBody>
        </p:sp>
      </p:grpSp>
      <p:pic>
        <p:nvPicPr>
          <p:cNvPr id="53254" name="Obraz 21" descr="potencjal_progpotencjal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00500"/>
            <a:ext cx="3929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pole tekstowe 16"/>
          <p:cNvSpPr txBox="1">
            <a:spLocks noChangeArrowheads="1"/>
          </p:cNvSpPr>
          <p:nvPr/>
        </p:nvSpPr>
        <p:spPr bwMode="auto">
          <a:xfrm>
            <a:off x="3571875" y="25003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i="1">
                <a:effectLst/>
                <a:latin typeface="Times New Roman" pitchFamily="18" charset="0"/>
              </a:rPr>
              <a:t>k </a:t>
            </a:r>
            <a:r>
              <a:rPr lang="pl-PL" altLang="pl-PL" sz="1800">
                <a:effectLst/>
                <a:latin typeface="Times New Roman" pitchFamily="18" charset="0"/>
              </a:rPr>
              <a:t>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Obraz 9" descr="animacja_progpotencjalu_k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359025"/>
            <a:ext cx="3929062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428625" y="14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4400" dirty="0">
                <a:effectLst/>
                <a:ea typeface="+mj-ea"/>
              </a:rPr>
              <a:t>Mechanika kwantowa w obrazach</a:t>
            </a:r>
          </a:p>
        </p:txBody>
      </p:sp>
      <p:sp>
        <p:nvSpPr>
          <p:cNvPr id="54276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1143000"/>
          </a:xfrm>
        </p:spPr>
        <p:txBody>
          <a:bodyPr/>
          <a:lstStyle/>
          <a:p>
            <a:pPr eaLnBrk="1" hangingPunct="1"/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Rozpraszanie na progu potencjału</a:t>
            </a:r>
            <a:endParaRPr lang="pl-PL" altLang="pl-PL" sz="180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277" name="Grupa 19"/>
          <p:cNvGrpSpPr>
            <a:grpSpLocks/>
          </p:cNvGrpSpPr>
          <p:nvPr/>
        </p:nvGrpSpPr>
        <p:grpSpPr bwMode="auto">
          <a:xfrm>
            <a:off x="4857750" y="2357438"/>
            <a:ext cx="4052888" cy="2638425"/>
            <a:chOff x="4857752" y="2357430"/>
            <a:chExt cx="4052624" cy="2637842"/>
          </a:xfrm>
        </p:grpSpPr>
        <p:sp>
          <p:nvSpPr>
            <p:cNvPr id="54280" name="pole tekstowe 13"/>
            <p:cNvSpPr txBox="1">
              <a:spLocks noChangeArrowheads="1"/>
            </p:cNvSpPr>
            <p:nvPr/>
          </p:nvSpPr>
          <p:spPr bwMode="auto">
            <a:xfrm>
              <a:off x="4857752" y="2357430"/>
              <a:ext cx="4052624" cy="119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Stan początkowy: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           pakiet gaussowski, szerokość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a = 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Potencjał: próg potencjału o wys. 1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endParaRPr lang="pl-PL" altLang="pl-PL" sz="1800">
                <a:effectLst/>
                <a:latin typeface="Times New Roman" pitchFamily="18" charset="0"/>
              </a:endParaRPr>
            </a:p>
          </p:txBody>
        </p:sp>
        <p:sp>
          <p:nvSpPr>
            <p:cNvPr id="54281" name="pole tekstowe 17"/>
            <p:cNvSpPr txBox="1">
              <a:spLocks noChangeArrowheads="1"/>
            </p:cNvSpPr>
            <p:nvPr/>
          </p:nvSpPr>
          <p:spPr bwMode="auto">
            <a:xfrm>
              <a:off x="4857752" y="4071942"/>
              <a:ext cx="321113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Na wykresie pokazany jest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r>
                <a:rPr lang="pl-PL" altLang="pl-PL" sz="1800">
                  <a:effectLst/>
                  <a:latin typeface="Times New Roman" pitchFamily="18" charset="0"/>
                </a:rPr>
                <a:t>kwadrat modułu funkcji falowej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r>
                <a:rPr lang="pl-PL" altLang="pl-PL" sz="1800">
                  <a:effectLst/>
                  <a:latin typeface="Times New Roman" pitchFamily="18" charset="0"/>
                </a:rPr>
                <a:t>(oś odciętych – położenie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x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</a:p>
          </p:txBody>
        </p:sp>
      </p:grpSp>
      <p:pic>
        <p:nvPicPr>
          <p:cNvPr id="54278" name="Obraz 21" descr="potencjal_progpotencjal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00500"/>
            <a:ext cx="3929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pole tekstowe 16"/>
          <p:cNvSpPr txBox="1">
            <a:spLocks noChangeArrowheads="1"/>
          </p:cNvSpPr>
          <p:nvPr/>
        </p:nvSpPr>
        <p:spPr bwMode="auto">
          <a:xfrm>
            <a:off x="3571875" y="2500313"/>
            <a:ext cx="820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i="1">
                <a:effectLst/>
                <a:latin typeface="Times New Roman" pitchFamily="18" charset="0"/>
              </a:rPr>
              <a:t>k </a:t>
            </a:r>
            <a:r>
              <a:rPr lang="pl-PL" altLang="pl-PL" sz="1800">
                <a:effectLst/>
                <a:latin typeface="Times New Roman" pitchFamily="18" charset="0"/>
              </a:rPr>
              <a:t>= 1.5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Obraz 9" descr="animacja_progpotencjalu_k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359025"/>
            <a:ext cx="3929062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428625" y="14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4400" dirty="0">
                <a:effectLst/>
                <a:ea typeface="+mj-ea"/>
              </a:rPr>
              <a:t>Mechanika kwantowa w obrazach</a:t>
            </a:r>
          </a:p>
        </p:txBody>
      </p:sp>
      <p:sp>
        <p:nvSpPr>
          <p:cNvPr id="55300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1143000"/>
          </a:xfrm>
        </p:spPr>
        <p:txBody>
          <a:bodyPr/>
          <a:lstStyle/>
          <a:p>
            <a:pPr eaLnBrk="1" hangingPunct="1"/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Rozpraszanie na progu potencjału</a:t>
            </a:r>
            <a:endParaRPr lang="pl-PL" altLang="pl-PL" sz="180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5301" name="Grupa 19"/>
          <p:cNvGrpSpPr>
            <a:grpSpLocks/>
          </p:cNvGrpSpPr>
          <p:nvPr/>
        </p:nvGrpSpPr>
        <p:grpSpPr bwMode="auto">
          <a:xfrm>
            <a:off x="4857750" y="2357438"/>
            <a:ext cx="4052888" cy="2638425"/>
            <a:chOff x="4857752" y="2357430"/>
            <a:chExt cx="4052624" cy="2637842"/>
          </a:xfrm>
        </p:grpSpPr>
        <p:sp>
          <p:nvSpPr>
            <p:cNvPr id="55304" name="pole tekstowe 13"/>
            <p:cNvSpPr txBox="1">
              <a:spLocks noChangeArrowheads="1"/>
            </p:cNvSpPr>
            <p:nvPr/>
          </p:nvSpPr>
          <p:spPr bwMode="auto">
            <a:xfrm>
              <a:off x="4857752" y="2357430"/>
              <a:ext cx="4052624" cy="119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Stan początkowy: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           pakiet gaussowski, szerokość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a = 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Potencjał: próg potencjału o wys. 1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endParaRPr lang="pl-PL" altLang="pl-PL" sz="1800">
                <a:effectLst/>
                <a:latin typeface="Times New Roman" pitchFamily="18" charset="0"/>
              </a:endParaRPr>
            </a:p>
          </p:txBody>
        </p:sp>
        <p:sp>
          <p:nvSpPr>
            <p:cNvPr id="55305" name="pole tekstowe 17"/>
            <p:cNvSpPr txBox="1">
              <a:spLocks noChangeArrowheads="1"/>
            </p:cNvSpPr>
            <p:nvPr/>
          </p:nvSpPr>
          <p:spPr bwMode="auto">
            <a:xfrm>
              <a:off x="4857752" y="4071942"/>
              <a:ext cx="321113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Na wykresie pokazany jest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r>
                <a:rPr lang="pl-PL" altLang="pl-PL" sz="1800">
                  <a:effectLst/>
                  <a:latin typeface="Times New Roman" pitchFamily="18" charset="0"/>
                </a:rPr>
                <a:t>kwadrat modułu funkcji falowej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r>
                <a:rPr lang="pl-PL" altLang="pl-PL" sz="1800">
                  <a:effectLst/>
                  <a:latin typeface="Times New Roman" pitchFamily="18" charset="0"/>
                </a:rPr>
                <a:t>(oś odciętych – położenie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x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</a:p>
          </p:txBody>
        </p:sp>
      </p:grpSp>
      <p:pic>
        <p:nvPicPr>
          <p:cNvPr id="55302" name="Obraz 21" descr="potencjal_progpotencjal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00500"/>
            <a:ext cx="3929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pole tekstowe 16"/>
          <p:cNvSpPr txBox="1">
            <a:spLocks noChangeArrowheads="1"/>
          </p:cNvSpPr>
          <p:nvPr/>
        </p:nvSpPr>
        <p:spPr bwMode="auto">
          <a:xfrm>
            <a:off x="3571875" y="25003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i="1">
                <a:effectLst/>
                <a:latin typeface="Times New Roman" pitchFamily="18" charset="0"/>
              </a:rPr>
              <a:t>k </a:t>
            </a:r>
            <a:r>
              <a:rPr lang="pl-PL" altLang="pl-PL" sz="1800">
                <a:effectLst/>
                <a:latin typeface="Times New Roman" pitchFamily="18" charset="0"/>
              </a:rPr>
              <a:t>=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Obraz 9" descr="animacja_progpotencjalu_k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359025"/>
            <a:ext cx="3929062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428625" y="14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4400" dirty="0">
                <a:effectLst/>
                <a:ea typeface="+mj-ea"/>
              </a:rPr>
              <a:t>Mechanika kwantowa w obrazach</a:t>
            </a:r>
          </a:p>
        </p:txBody>
      </p:sp>
      <p:sp>
        <p:nvSpPr>
          <p:cNvPr id="56324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1143000"/>
          </a:xfrm>
        </p:spPr>
        <p:txBody>
          <a:bodyPr/>
          <a:lstStyle/>
          <a:p>
            <a:pPr eaLnBrk="1" hangingPunct="1"/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Zjawisko tunelowania</a:t>
            </a:r>
            <a:endParaRPr lang="pl-PL" altLang="pl-PL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5" name="Obraz 21" descr="potencjal_progpotencjal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00500"/>
            <a:ext cx="392906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pole tekstowe 16"/>
          <p:cNvSpPr txBox="1">
            <a:spLocks noChangeArrowheads="1"/>
          </p:cNvSpPr>
          <p:nvPr/>
        </p:nvSpPr>
        <p:spPr bwMode="auto">
          <a:xfrm>
            <a:off x="3571875" y="2500313"/>
            <a:ext cx="820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i="1">
                <a:effectLst/>
                <a:latin typeface="Times New Roman" pitchFamily="18" charset="0"/>
              </a:rPr>
              <a:t>k</a:t>
            </a:r>
            <a:r>
              <a:rPr lang="pl-PL" altLang="pl-PL" sz="1800">
                <a:effectLst/>
                <a:latin typeface="Times New Roman" pitchFamily="18" charset="0"/>
              </a:rPr>
              <a:t> = 0.5</a:t>
            </a:r>
          </a:p>
        </p:txBody>
      </p:sp>
      <p:grpSp>
        <p:nvGrpSpPr>
          <p:cNvPr id="56327" name="Grupa 19"/>
          <p:cNvGrpSpPr>
            <a:grpSpLocks/>
          </p:cNvGrpSpPr>
          <p:nvPr/>
        </p:nvGrpSpPr>
        <p:grpSpPr bwMode="auto">
          <a:xfrm>
            <a:off x="4857750" y="2357438"/>
            <a:ext cx="3606800" cy="2638425"/>
            <a:chOff x="4857752" y="2357430"/>
            <a:chExt cx="3607340" cy="2637842"/>
          </a:xfrm>
        </p:grpSpPr>
        <p:sp>
          <p:nvSpPr>
            <p:cNvPr id="56329" name="pole tekstowe 11"/>
            <p:cNvSpPr txBox="1">
              <a:spLocks noChangeArrowheads="1"/>
            </p:cNvSpPr>
            <p:nvPr/>
          </p:nvSpPr>
          <p:spPr bwMode="auto">
            <a:xfrm>
              <a:off x="4857752" y="2357430"/>
              <a:ext cx="3607340" cy="119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Stan początkowy: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           pakiet gaussowski (pęd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k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Potencjał: bariera potencjału (szer.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a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endParaRPr lang="pl-PL" altLang="pl-PL" sz="1800">
                <a:effectLst/>
                <a:latin typeface="Times New Roman" pitchFamily="18" charset="0"/>
              </a:endParaRPr>
            </a:p>
          </p:txBody>
        </p:sp>
        <p:sp>
          <p:nvSpPr>
            <p:cNvPr id="56330" name="pole tekstowe 12"/>
            <p:cNvSpPr txBox="1">
              <a:spLocks noChangeArrowheads="1"/>
            </p:cNvSpPr>
            <p:nvPr/>
          </p:nvSpPr>
          <p:spPr bwMode="auto">
            <a:xfrm>
              <a:off x="4857752" y="4071942"/>
              <a:ext cx="321113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Na wykresie pokazany jest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r>
                <a:rPr lang="pl-PL" altLang="pl-PL" sz="1800">
                  <a:effectLst/>
                  <a:latin typeface="Times New Roman" pitchFamily="18" charset="0"/>
                </a:rPr>
                <a:t>kwadrat modułu funkcji falowej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r>
                <a:rPr lang="pl-PL" altLang="pl-PL" sz="1800">
                  <a:effectLst/>
                  <a:latin typeface="Times New Roman" pitchFamily="18" charset="0"/>
                </a:rPr>
                <a:t>(oś odciętych – położenie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x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</a:p>
          </p:txBody>
        </p:sp>
      </p:grpSp>
      <p:sp>
        <p:nvSpPr>
          <p:cNvPr id="56328" name="pole tekstowe 14"/>
          <p:cNvSpPr txBox="1">
            <a:spLocks noChangeArrowheads="1"/>
          </p:cNvSpPr>
          <p:nvPr/>
        </p:nvSpPr>
        <p:spPr bwMode="auto">
          <a:xfrm>
            <a:off x="3643313" y="4071938"/>
            <a:ext cx="66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i="1">
                <a:effectLst/>
                <a:latin typeface="Times New Roman" pitchFamily="18" charset="0"/>
              </a:rPr>
              <a:t>a </a:t>
            </a:r>
            <a:r>
              <a:rPr lang="pl-PL" altLang="pl-PL" sz="1800">
                <a:effectLst/>
                <a:latin typeface="Times New Roman" pitchFamily="18" charset="0"/>
              </a:rPr>
              <a:t>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Obraz 9" descr="animacja_progpotencjalu_k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359025"/>
            <a:ext cx="3929062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428625" y="14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4400" dirty="0">
                <a:effectLst/>
                <a:ea typeface="+mj-ea"/>
              </a:rPr>
              <a:t>Mechanika kwantowa w obrazach</a:t>
            </a:r>
          </a:p>
        </p:txBody>
      </p:sp>
      <p:sp>
        <p:nvSpPr>
          <p:cNvPr id="57348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1143000"/>
          </a:xfrm>
        </p:spPr>
        <p:txBody>
          <a:bodyPr/>
          <a:lstStyle/>
          <a:p>
            <a:pPr eaLnBrk="1" hangingPunct="1"/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Zjawisko tunelowania</a:t>
            </a:r>
            <a:endParaRPr lang="pl-PL" altLang="pl-PL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9" name="Obraz 21" descr="potencjal_progpotencjal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00500"/>
            <a:ext cx="392906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pole tekstowe 16"/>
          <p:cNvSpPr txBox="1">
            <a:spLocks noChangeArrowheads="1"/>
          </p:cNvSpPr>
          <p:nvPr/>
        </p:nvSpPr>
        <p:spPr bwMode="auto">
          <a:xfrm>
            <a:off x="3571875" y="25003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i="1">
                <a:effectLst/>
                <a:latin typeface="Times New Roman" pitchFamily="18" charset="0"/>
              </a:rPr>
              <a:t>k</a:t>
            </a:r>
            <a:r>
              <a:rPr lang="pl-PL" altLang="pl-PL" sz="1800">
                <a:effectLst/>
                <a:latin typeface="Times New Roman" pitchFamily="18" charset="0"/>
              </a:rPr>
              <a:t> = 1</a:t>
            </a:r>
          </a:p>
        </p:txBody>
      </p:sp>
      <p:grpSp>
        <p:nvGrpSpPr>
          <p:cNvPr id="57351" name="Grupa 19"/>
          <p:cNvGrpSpPr>
            <a:grpSpLocks/>
          </p:cNvGrpSpPr>
          <p:nvPr/>
        </p:nvGrpSpPr>
        <p:grpSpPr bwMode="auto">
          <a:xfrm>
            <a:off x="4857750" y="2357438"/>
            <a:ext cx="3606800" cy="2638425"/>
            <a:chOff x="4857752" y="2357430"/>
            <a:chExt cx="3607340" cy="2637842"/>
          </a:xfrm>
        </p:grpSpPr>
        <p:sp>
          <p:nvSpPr>
            <p:cNvPr id="57353" name="pole tekstowe 11"/>
            <p:cNvSpPr txBox="1">
              <a:spLocks noChangeArrowheads="1"/>
            </p:cNvSpPr>
            <p:nvPr/>
          </p:nvSpPr>
          <p:spPr bwMode="auto">
            <a:xfrm>
              <a:off x="4857752" y="2357430"/>
              <a:ext cx="3607340" cy="119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Stan początkowy: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           pakiet gaussowski (pęd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k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Potencjał: bariera potencjału (szer.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a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endParaRPr lang="pl-PL" altLang="pl-PL" sz="1800">
                <a:effectLst/>
                <a:latin typeface="Times New Roman" pitchFamily="18" charset="0"/>
              </a:endParaRPr>
            </a:p>
          </p:txBody>
        </p:sp>
        <p:sp>
          <p:nvSpPr>
            <p:cNvPr id="57354" name="pole tekstowe 12"/>
            <p:cNvSpPr txBox="1">
              <a:spLocks noChangeArrowheads="1"/>
            </p:cNvSpPr>
            <p:nvPr/>
          </p:nvSpPr>
          <p:spPr bwMode="auto">
            <a:xfrm>
              <a:off x="4857752" y="4071942"/>
              <a:ext cx="321113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Na wykresie pokazany jest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r>
                <a:rPr lang="pl-PL" altLang="pl-PL" sz="1800">
                  <a:effectLst/>
                  <a:latin typeface="Times New Roman" pitchFamily="18" charset="0"/>
                </a:rPr>
                <a:t>kwadrat modułu funkcji falowej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r>
                <a:rPr lang="pl-PL" altLang="pl-PL" sz="1800">
                  <a:effectLst/>
                  <a:latin typeface="Times New Roman" pitchFamily="18" charset="0"/>
                </a:rPr>
                <a:t>(oś odciętych – położenie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x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</a:p>
          </p:txBody>
        </p:sp>
      </p:grpSp>
      <p:sp>
        <p:nvSpPr>
          <p:cNvPr id="57352" name="pole tekstowe 14"/>
          <p:cNvSpPr txBox="1">
            <a:spLocks noChangeArrowheads="1"/>
          </p:cNvSpPr>
          <p:nvPr/>
        </p:nvSpPr>
        <p:spPr bwMode="auto">
          <a:xfrm>
            <a:off x="3643313" y="4071938"/>
            <a:ext cx="66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i="1">
                <a:effectLst/>
                <a:latin typeface="Times New Roman" pitchFamily="18" charset="0"/>
              </a:rPr>
              <a:t>a </a:t>
            </a:r>
            <a:r>
              <a:rPr lang="pl-PL" altLang="pl-PL" sz="1800">
                <a:effectLst/>
                <a:latin typeface="Times New Roman" pitchFamily="18" charset="0"/>
              </a:rPr>
              <a:t>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>
                <a:latin typeface="Times New Roman" pitchFamily="18" charset="0"/>
              </a:rPr>
              <a:t>Zadanie domowe – fale materii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4294967295"/>
          </p:nvPr>
        </p:nvSpPr>
        <p:spPr>
          <a:xfrm>
            <a:off x="395288" y="1341438"/>
            <a:ext cx="7705104" cy="647402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Fale de </a:t>
            </a:r>
            <a:r>
              <a:rPr lang="pl-PL" altLang="pl-PL" sz="2800" dirty="0" err="1" smtClean="0">
                <a:latin typeface="Times New Roman" pitchFamily="18" charset="0"/>
                <a:cs typeface="Times New Roman" pitchFamily="18" charset="0"/>
              </a:rPr>
              <a:t>Broglie’a</a:t>
            </a: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 – opis materii jak fali o długości: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/>
              <p:cNvSpPr txBox="1"/>
              <p:nvPr/>
            </p:nvSpPr>
            <p:spPr>
              <a:xfrm>
                <a:off x="1187624" y="1916832"/>
                <a:ext cx="1954574" cy="1261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000" i="1" smtClean="0">
                          <a:effectLst/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pl-PL" sz="4000" b="0" i="1" smtClean="0"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l-PL" sz="4000" b="0" i="1" smtClean="0">
                              <a:effectLst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l-PL" sz="4000" b="0" i="1" smtClean="0">
                              <a:effectLst/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pl-PL" sz="4000" b="0" i="1" smtClean="0">
                              <a:effectLst/>
                              <a:latin typeface="Cambria Math"/>
                              <a:ea typeface="Cambria Math"/>
                            </a:rPr>
                            <m:t>𝑚𝑣</m:t>
                          </m:r>
                        </m:den>
                      </m:f>
                    </m:oMath>
                  </m:oMathPara>
                </a14:m>
                <a:endParaRPr lang="pl-PL" sz="4000" dirty="0"/>
              </a:p>
            </p:txBody>
          </p:sp>
        </mc:Choice>
        <mc:Fallback xmlns="">
          <p:sp>
            <p:nvSpPr>
              <p:cNvPr id="2" name="pole tekstow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916832"/>
                <a:ext cx="1954574" cy="12613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ole tekstowe 8"/>
          <p:cNvSpPr txBox="1"/>
          <p:nvPr/>
        </p:nvSpPr>
        <p:spPr>
          <a:xfrm>
            <a:off x="467544" y="3759423"/>
            <a:ext cx="6756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400" dirty="0" smtClean="0">
                <a:effectLst/>
              </a:rPr>
              <a:t>Masa ziarna soli           </a:t>
            </a:r>
            <a:r>
              <a:rPr lang="pl-PL" sz="2400" i="1" dirty="0" smtClean="0">
                <a:effectLst/>
              </a:rPr>
              <a:t>m</a:t>
            </a:r>
            <a:r>
              <a:rPr lang="pl-PL" sz="2400" dirty="0" smtClean="0">
                <a:effectLst/>
              </a:rPr>
              <a:t> = </a:t>
            </a:r>
            <a:r>
              <a:rPr lang="pl-PL" altLang="pl-PL" sz="2400" dirty="0" smtClean="0">
                <a:effectLst/>
              </a:rPr>
              <a:t>0.0000003 kg = 3</a:t>
            </a:r>
            <a:r>
              <a:rPr lang="pl-PL" sz="2400" i="1" dirty="0" smtClean="0">
                <a:effectLst/>
              </a:rPr>
              <a:t>·</a:t>
            </a:r>
            <a:r>
              <a:rPr lang="pl-PL" sz="2400" dirty="0" smtClean="0">
                <a:effectLst/>
              </a:rPr>
              <a:t>10</a:t>
            </a:r>
            <a:r>
              <a:rPr lang="pl-PL" sz="2400" baseline="30000" dirty="0" smtClean="0">
                <a:effectLst/>
              </a:rPr>
              <a:t>−</a:t>
            </a:r>
            <a:r>
              <a:rPr lang="pl-PL" sz="2400" baseline="30000" dirty="0">
                <a:effectLst/>
              </a:rPr>
              <a:t>7</a:t>
            </a:r>
            <a:r>
              <a:rPr lang="pl-PL" sz="2400" dirty="0" smtClean="0">
                <a:effectLst/>
              </a:rPr>
              <a:t> kg</a:t>
            </a:r>
            <a:endParaRPr lang="pl-PL" sz="2400" dirty="0">
              <a:effectLst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481490" y="3356992"/>
            <a:ext cx="6901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400" dirty="0" smtClean="0">
                <a:effectLst/>
              </a:rPr>
              <a:t>Stała Plancka                </a:t>
            </a:r>
            <a:r>
              <a:rPr lang="pl-PL" sz="2400" i="1" dirty="0" smtClean="0">
                <a:solidFill>
                  <a:srgbClr val="0070C0"/>
                </a:solidFill>
                <a:effectLst/>
              </a:rPr>
              <a:t>h</a:t>
            </a:r>
            <a:r>
              <a:rPr lang="pl-PL" sz="2400" dirty="0" smtClean="0">
                <a:solidFill>
                  <a:srgbClr val="0070C0"/>
                </a:solidFill>
                <a:effectLst/>
              </a:rPr>
              <a:t> = </a:t>
            </a:r>
            <a:r>
              <a:rPr lang="pl-PL" sz="2400" dirty="0">
                <a:solidFill>
                  <a:srgbClr val="0070C0"/>
                </a:solidFill>
                <a:effectLst/>
              </a:rPr>
              <a:t>6.626070040(81)×10</a:t>
            </a:r>
            <a:r>
              <a:rPr lang="pl-PL" sz="2400" baseline="30000" dirty="0">
                <a:solidFill>
                  <a:srgbClr val="0070C0"/>
                </a:solidFill>
                <a:effectLst/>
              </a:rPr>
              <a:t>−</a:t>
            </a:r>
            <a:r>
              <a:rPr lang="pl-PL" sz="2400" baseline="30000" dirty="0" smtClean="0">
                <a:solidFill>
                  <a:srgbClr val="0070C0"/>
                </a:solidFill>
                <a:effectLst/>
              </a:rPr>
              <a:t>34</a:t>
            </a:r>
            <a:r>
              <a:rPr lang="pl-PL" sz="2400" dirty="0" smtClean="0">
                <a:solidFill>
                  <a:srgbClr val="0070C0"/>
                </a:solidFill>
                <a:effectLst/>
              </a:rPr>
              <a:t> </a:t>
            </a:r>
            <a:r>
              <a:rPr lang="pl-PL" sz="2400" dirty="0" err="1" smtClean="0">
                <a:solidFill>
                  <a:srgbClr val="0070C0"/>
                </a:solidFill>
                <a:effectLst/>
              </a:rPr>
              <a:t>J·s</a:t>
            </a:r>
            <a:endParaRPr lang="pl-PL" sz="2400" dirty="0">
              <a:solidFill>
                <a:srgbClr val="0070C0"/>
              </a:solidFill>
              <a:effectLst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467544" y="4149080"/>
            <a:ext cx="6711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400" dirty="0" smtClean="0">
                <a:effectLst/>
              </a:rPr>
              <a:t>Masa elektronu            </a:t>
            </a:r>
            <a:r>
              <a:rPr lang="pl-PL" sz="2400" i="1" dirty="0" smtClean="0">
                <a:effectLst/>
              </a:rPr>
              <a:t>m</a:t>
            </a:r>
            <a:r>
              <a:rPr lang="pl-PL" sz="2400" dirty="0" smtClean="0">
                <a:effectLst/>
              </a:rPr>
              <a:t> = </a:t>
            </a:r>
            <a:r>
              <a:rPr lang="pl-PL" sz="2400" dirty="0">
                <a:effectLst/>
              </a:rPr>
              <a:t>9.10938356(11)×10</a:t>
            </a:r>
            <a:r>
              <a:rPr lang="pl-PL" sz="2400" baseline="30000" dirty="0">
                <a:effectLst/>
              </a:rPr>
              <a:t>−31</a:t>
            </a:r>
            <a:r>
              <a:rPr lang="pl-PL" sz="2400" dirty="0">
                <a:effectLst/>
              </a:rPr>
              <a:t> kg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063050"/>
              </p:ext>
            </p:extLst>
          </p:nvPr>
        </p:nvGraphicFramePr>
        <p:xfrm>
          <a:off x="539552" y="4797152"/>
          <a:ext cx="7970634" cy="1551358"/>
        </p:xfrm>
        <a:graphic>
          <a:graphicData uri="http://schemas.openxmlformats.org/drawingml/2006/table">
            <a:tbl>
              <a:tblPr firstCol="1">
                <a:tableStyleId>{5940675A-B579-460E-94D1-54222C63F5DA}</a:tableStyleId>
              </a:tblPr>
              <a:tblGrid>
                <a:gridCol w="3107010"/>
                <a:gridCol w="2447947"/>
                <a:gridCol w="2415677"/>
              </a:tblGrid>
              <a:tr h="418011"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Prędkość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Sól</a:t>
                      </a:r>
                      <a:endParaRPr lang="pl-PL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Elektron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079">
                <a:tc>
                  <a:txBody>
                    <a:bodyPr/>
                    <a:lstStyle/>
                    <a:p>
                      <a:pPr algn="l"/>
                      <a:r>
                        <a:rPr lang="pl-PL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pl-PL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1 m/s</a:t>
                      </a:r>
                      <a:endParaRPr lang="pl-PL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pl-PL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≈ 2 · 10</a:t>
                      </a:r>
                      <a:r>
                        <a:rPr lang="pl-PL" sz="24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 </a:t>
                      </a:r>
                      <a:r>
                        <a:rPr lang="pl-PL" sz="24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Å</a:t>
                      </a:r>
                      <a:endParaRPr lang="pl-PL" sz="2400" i="1" baseline="300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pl-PL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≈ 7 · 10</a:t>
                      </a:r>
                      <a:r>
                        <a:rPr lang="pl-PL" sz="24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 </a:t>
                      </a:r>
                      <a:r>
                        <a:rPr lang="pl-PL" sz="24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Å</a:t>
                      </a:r>
                      <a:endParaRPr lang="pl-PL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079">
                <a:tc>
                  <a:txBody>
                    <a:bodyPr/>
                    <a:lstStyle/>
                    <a:p>
                      <a:r>
                        <a:rPr lang="pl-PL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pl-PL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pl-PL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100 000 000 m/s</a:t>
                      </a:r>
                      <a:endParaRPr lang="pl-PL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pl-PL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≈ 2 · 10</a:t>
                      </a:r>
                      <a:r>
                        <a:rPr lang="pl-PL" sz="24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 </a:t>
                      </a:r>
                      <a:r>
                        <a:rPr lang="pl-PL" sz="24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Å</a:t>
                      </a:r>
                      <a:endParaRPr lang="pl-PL"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pl-PL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≈ 7 · 10</a:t>
                      </a:r>
                      <a:r>
                        <a:rPr lang="pl-PL" sz="24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</a:t>
                      </a:r>
                      <a:r>
                        <a:rPr lang="pl-PL" sz="24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Å</a:t>
                      </a:r>
                      <a:endParaRPr lang="pl-PL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4139952" y="2088346"/>
            <a:ext cx="4408579" cy="95410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l"/>
            <a:r>
              <a:rPr lang="pl-PL" sz="2800" dirty="0" smtClean="0">
                <a:solidFill>
                  <a:schemeClr val="bg1"/>
                </a:solidFill>
                <a:effectLst/>
              </a:rPr>
              <a:t>Å = 10</a:t>
            </a:r>
            <a:r>
              <a:rPr lang="pl-PL" sz="2800" baseline="30000" dirty="0" smtClean="0">
                <a:solidFill>
                  <a:schemeClr val="bg1"/>
                </a:solidFill>
                <a:effectLst/>
              </a:rPr>
              <a:t>-10</a:t>
            </a:r>
            <a:r>
              <a:rPr lang="pl-PL" sz="2800" dirty="0" smtClean="0">
                <a:solidFill>
                  <a:schemeClr val="bg1"/>
                </a:solidFill>
                <a:effectLst/>
              </a:rPr>
              <a:t> m </a:t>
            </a:r>
          </a:p>
          <a:p>
            <a:pPr algn="l"/>
            <a:r>
              <a:rPr lang="pl-PL" sz="2800" dirty="0" smtClean="0">
                <a:solidFill>
                  <a:schemeClr val="bg1"/>
                </a:solidFill>
                <a:effectLst/>
              </a:rPr>
              <a:t>Rozmiar atomu wodoru ≈ 2Å</a:t>
            </a:r>
            <a:endParaRPr lang="pl-PL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788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Obraz 9" descr="animacja_progpotencjalu_k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359025"/>
            <a:ext cx="3929062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428625" y="14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4400" dirty="0">
                <a:effectLst/>
                <a:ea typeface="+mj-ea"/>
              </a:rPr>
              <a:t>Mechanika kwantowa w obrazach</a:t>
            </a:r>
          </a:p>
        </p:txBody>
      </p:sp>
      <p:sp>
        <p:nvSpPr>
          <p:cNvPr id="58372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1143000"/>
          </a:xfrm>
        </p:spPr>
        <p:txBody>
          <a:bodyPr/>
          <a:lstStyle/>
          <a:p>
            <a:pPr eaLnBrk="1" hangingPunct="1"/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Zjawisko tunelowania</a:t>
            </a:r>
            <a:endParaRPr lang="pl-PL" altLang="pl-PL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3" name="Obraz 21" descr="potencjal_progpotencjal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00500"/>
            <a:ext cx="392906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pole tekstowe 16"/>
          <p:cNvSpPr txBox="1">
            <a:spLocks noChangeArrowheads="1"/>
          </p:cNvSpPr>
          <p:nvPr/>
        </p:nvSpPr>
        <p:spPr bwMode="auto">
          <a:xfrm>
            <a:off x="3571875" y="2500313"/>
            <a:ext cx="820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i="1">
                <a:effectLst/>
                <a:latin typeface="Times New Roman" pitchFamily="18" charset="0"/>
              </a:rPr>
              <a:t>k</a:t>
            </a:r>
            <a:r>
              <a:rPr lang="pl-PL" altLang="pl-PL" sz="1800">
                <a:effectLst/>
                <a:latin typeface="Times New Roman" pitchFamily="18" charset="0"/>
              </a:rPr>
              <a:t> = 1.5</a:t>
            </a:r>
          </a:p>
        </p:txBody>
      </p:sp>
      <p:grpSp>
        <p:nvGrpSpPr>
          <p:cNvPr id="58375" name="Grupa 19"/>
          <p:cNvGrpSpPr>
            <a:grpSpLocks/>
          </p:cNvGrpSpPr>
          <p:nvPr/>
        </p:nvGrpSpPr>
        <p:grpSpPr bwMode="auto">
          <a:xfrm>
            <a:off x="4857750" y="2357438"/>
            <a:ext cx="3606800" cy="2638425"/>
            <a:chOff x="4857752" y="2357430"/>
            <a:chExt cx="3607340" cy="2637842"/>
          </a:xfrm>
        </p:grpSpPr>
        <p:sp>
          <p:nvSpPr>
            <p:cNvPr id="58377" name="pole tekstowe 11"/>
            <p:cNvSpPr txBox="1">
              <a:spLocks noChangeArrowheads="1"/>
            </p:cNvSpPr>
            <p:nvPr/>
          </p:nvSpPr>
          <p:spPr bwMode="auto">
            <a:xfrm>
              <a:off x="4857752" y="2357430"/>
              <a:ext cx="3607340" cy="119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Stan początkowy: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           pakiet gaussowski (pęd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k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Potencjał: bariera potencjału (szer.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a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endParaRPr lang="pl-PL" altLang="pl-PL" sz="1800">
                <a:effectLst/>
                <a:latin typeface="Times New Roman" pitchFamily="18" charset="0"/>
              </a:endParaRPr>
            </a:p>
          </p:txBody>
        </p:sp>
        <p:sp>
          <p:nvSpPr>
            <p:cNvPr id="58378" name="pole tekstowe 12"/>
            <p:cNvSpPr txBox="1">
              <a:spLocks noChangeArrowheads="1"/>
            </p:cNvSpPr>
            <p:nvPr/>
          </p:nvSpPr>
          <p:spPr bwMode="auto">
            <a:xfrm>
              <a:off x="4857752" y="4071942"/>
              <a:ext cx="321113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Na wykresie pokazany jest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r>
                <a:rPr lang="pl-PL" altLang="pl-PL" sz="1800">
                  <a:effectLst/>
                  <a:latin typeface="Times New Roman" pitchFamily="18" charset="0"/>
                </a:rPr>
                <a:t>kwadrat modułu funkcji falowej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r>
                <a:rPr lang="pl-PL" altLang="pl-PL" sz="1800">
                  <a:effectLst/>
                  <a:latin typeface="Times New Roman" pitchFamily="18" charset="0"/>
                </a:rPr>
                <a:t>(oś odciętych – położenie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x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</a:p>
          </p:txBody>
        </p:sp>
      </p:grpSp>
      <p:sp>
        <p:nvSpPr>
          <p:cNvPr id="58376" name="pole tekstowe 14"/>
          <p:cNvSpPr txBox="1">
            <a:spLocks noChangeArrowheads="1"/>
          </p:cNvSpPr>
          <p:nvPr/>
        </p:nvSpPr>
        <p:spPr bwMode="auto">
          <a:xfrm>
            <a:off x="3643313" y="4071938"/>
            <a:ext cx="66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i="1">
                <a:effectLst/>
                <a:latin typeface="Times New Roman" pitchFamily="18" charset="0"/>
              </a:rPr>
              <a:t>a </a:t>
            </a:r>
            <a:r>
              <a:rPr lang="pl-PL" altLang="pl-PL" sz="1800">
                <a:effectLst/>
                <a:latin typeface="Times New Roman" pitchFamily="18" charset="0"/>
              </a:rPr>
              <a:t>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Obraz 9" descr="animacja_progpotencjalu_k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359025"/>
            <a:ext cx="3929062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428625" y="14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4400" dirty="0">
                <a:effectLst/>
                <a:ea typeface="+mj-ea"/>
              </a:rPr>
              <a:t>Mechanika kwantowa w obrazach</a:t>
            </a:r>
          </a:p>
        </p:txBody>
      </p:sp>
      <p:sp>
        <p:nvSpPr>
          <p:cNvPr id="59396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1143000"/>
          </a:xfrm>
        </p:spPr>
        <p:txBody>
          <a:bodyPr/>
          <a:lstStyle/>
          <a:p>
            <a:pPr eaLnBrk="1" hangingPunct="1"/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Zjawisko tunelowania</a:t>
            </a:r>
            <a:endParaRPr lang="pl-PL" altLang="pl-PL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7" name="Obraz 21" descr="potencjal_progpotencjal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00500"/>
            <a:ext cx="392906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pole tekstowe 16"/>
          <p:cNvSpPr txBox="1">
            <a:spLocks noChangeArrowheads="1"/>
          </p:cNvSpPr>
          <p:nvPr/>
        </p:nvSpPr>
        <p:spPr bwMode="auto">
          <a:xfrm>
            <a:off x="3571875" y="25003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i="1">
                <a:effectLst/>
                <a:latin typeface="Times New Roman" pitchFamily="18" charset="0"/>
              </a:rPr>
              <a:t>k</a:t>
            </a:r>
            <a:r>
              <a:rPr lang="pl-PL" altLang="pl-PL" sz="1800">
                <a:effectLst/>
                <a:latin typeface="Times New Roman" pitchFamily="18" charset="0"/>
              </a:rPr>
              <a:t> = 3</a:t>
            </a:r>
          </a:p>
        </p:txBody>
      </p:sp>
      <p:grpSp>
        <p:nvGrpSpPr>
          <p:cNvPr id="59399" name="Grupa 19"/>
          <p:cNvGrpSpPr>
            <a:grpSpLocks/>
          </p:cNvGrpSpPr>
          <p:nvPr/>
        </p:nvGrpSpPr>
        <p:grpSpPr bwMode="auto">
          <a:xfrm>
            <a:off x="4857750" y="2357438"/>
            <a:ext cx="3606800" cy="2638425"/>
            <a:chOff x="4857752" y="2357430"/>
            <a:chExt cx="3607340" cy="2637842"/>
          </a:xfrm>
        </p:grpSpPr>
        <p:sp>
          <p:nvSpPr>
            <p:cNvPr id="59401" name="pole tekstowe 11"/>
            <p:cNvSpPr txBox="1">
              <a:spLocks noChangeArrowheads="1"/>
            </p:cNvSpPr>
            <p:nvPr/>
          </p:nvSpPr>
          <p:spPr bwMode="auto">
            <a:xfrm>
              <a:off x="4857752" y="2357430"/>
              <a:ext cx="3607340" cy="119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Stan początkowy: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           pakiet gaussowski (pęd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k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Potencjał: bariera potencjału (szer.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a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endParaRPr lang="pl-PL" altLang="pl-PL" sz="1800">
                <a:effectLst/>
                <a:latin typeface="Times New Roman" pitchFamily="18" charset="0"/>
              </a:endParaRPr>
            </a:p>
          </p:txBody>
        </p:sp>
        <p:sp>
          <p:nvSpPr>
            <p:cNvPr id="59402" name="pole tekstowe 12"/>
            <p:cNvSpPr txBox="1">
              <a:spLocks noChangeArrowheads="1"/>
            </p:cNvSpPr>
            <p:nvPr/>
          </p:nvSpPr>
          <p:spPr bwMode="auto">
            <a:xfrm>
              <a:off x="4857752" y="4071942"/>
              <a:ext cx="321113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Na wykresie pokazany jest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r>
                <a:rPr lang="pl-PL" altLang="pl-PL" sz="1800">
                  <a:effectLst/>
                  <a:latin typeface="Times New Roman" pitchFamily="18" charset="0"/>
                </a:rPr>
                <a:t>kwadrat modułu funkcji falowej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r>
                <a:rPr lang="pl-PL" altLang="pl-PL" sz="1800">
                  <a:effectLst/>
                  <a:latin typeface="Times New Roman" pitchFamily="18" charset="0"/>
                </a:rPr>
                <a:t>(oś odciętych – położenie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x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</a:p>
          </p:txBody>
        </p:sp>
      </p:grpSp>
      <p:sp>
        <p:nvSpPr>
          <p:cNvPr id="59400" name="pole tekstowe 14"/>
          <p:cNvSpPr txBox="1">
            <a:spLocks noChangeArrowheads="1"/>
          </p:cNvSpPr>
          <p:nvPr/>
        </p:nvSpPr>
        <p:spPr bwMode="auto">
          <a:xfrm>
            <a:off x="3643313" y="4071938"/>
            <a:ext cx="66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i="1">
                <a:effectLst/>
                <a:latin typeface="Times New Roman" pitchFamily="18" charset="0"/>
              </a:rPr>
              <a:t>a </a:t>
            </a:r>
            <a:r>
              <a:rPr lang="pl-PL" altLang="pl-PL" sz="1800">
                <a:effectLst/>
                <a:latin typeface="Times New Roman" pitchFamily="18" charset="0"/>
              </a:rPr>
              <a:t>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Obraz 9" descr="animacja_progpotencjalu_k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359025"/>
            <a:ext cx="3929062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428625" y="14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4400" dirty="0">
                <a:effectLst/>
                <a:ea typeface="+mj-ea"/>
              </a:rPr>
              <a:t>Mechanika kwantowa w obrazach</a:t>
            </a:r>
          </a:p>
        </p:txBody>
      </p:sp>
      <p:sp>
        <p:nvSpPr>
          <p:cNvPr id="60420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1143000"/>
          </a:xfrm>
        </p:spPr>
        <p:txBody>
          <a:bodyPr/>
          <a:lstStyle/>
          <a:p>
            <a:pPr eaLnBrk="1" hangingPunct="1"/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Zjawisko tunelowania</a:t>
            </a:r>
            <a:endParaRPr lang="pl-PL" altLang="pl-PL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1" name="Obraz 21" descr="potencjal_progpotencjal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00500"/>
            <a:ext cx="392906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pole tekstowe 16"/>
          <p:cNvSpPr txBox="1">
            <a:spLocks noChangeArrowheads="1"/>
          </p:cNvSpPr>
          <p:nvPr/>
        </p:nvSpPr>
        <p:spPr bwMode="auto">
          <a:xfrm>
            <a:off x="3571875" y="25003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i="1">
                <a:effectLst/>
                <a:latin typeface="Times New Roman" pitchFamily="18" charset="0"/>
              </a:rPr>
              <a:t>k</a:t>
            </a:r>
            <a:r>
              <a:rPr lang="pl-PL" altLang="pl-PL" sz="1800">
                <a:effectLst/>
                <a:latin typeface="Times New Roman" pitchFamily="18" charset="0"/>
              </a:rPr>
              <a:t> = 1</a:t>
            </a:r>
          </a:p>
        </p:txBody>
      </p:sp>
      <p:grpSp>
        <p:nvGrpSpPr>
          <p:cNvPr id="60423" name="Grupa 19"/>
          <p:cNvGrpSpPr>
            <a:grpSpLocks/>
          </p:cNvGrpSpPr>
          <p:nvPr/>
        </p:nvGrpSpPr>
        <p:grpSpPr bwMode="auto">
          <a:xfrm>
            <a:off x="4857750" y="2357438"/>
            <a:ext cx="3606800" cy="2638425"/>
            <a:chOff x="4857752" y="2357430"/>
            <a:chExt cx="3607340" cy="2637842"/>
          </a:xfrm>
        </p:grpSpPr>
        <p:sp>
          <p:nvSpPr>
            <p:cNvPr id="60425" name="pole tekstowe 11"/>
            <p:cNvSpPr txBox="1">
              <a:spLocks noChangeArrowheads="1"/>
            </p:cNvSpPr>
            <p:nvPr/>
          </p:nvSpPr>
          <p:spPr bwMode="auto">
            <a:xfrm>
              <a:off x="4857752" y="2357430"/>
              <a:ext cx="3607340" cy="119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Stan początkowy: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           pakiet gaussowski (pęd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k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Potencjał: bariera potencjału (szer.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a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endParaRPr lang="pl-PL" altLang="pl-PL" sz="1800">
                <a:effectLst/>
                <a:latin typeface="Times New Roman" pitchFamily="18" charset="0"/>
              </a:endParaRPr>
            </a:p>
          </p:txBody>
        </p:sp>
        <p:sp>
          <p:nvSpPr>
            <p:cNvPr id="60426" name="pole tekstowe 12"/>
            <p:cNvSpPr txBox="1">
              <a:spLocks noChangeArrowheads="1"/>
            </p:cNvSpPr>
            <p:nvPr/>
          </p:nvSpPr>
          <p:spPr bwMode="auto">
            <a:xfrm>
              <a:off x="4857752" y="4071942"/>
              <a:ext cx="321113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Na wykresie pokazany jest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r>
                <a:rPr lang="pl-PL" altLang="pl-PL" sz="1800">
                  <a:effectLst/>
                  <a:latin typeface="Times New Roman" pitchFamily="18" charset="0"/>
                </a:rPr>
                <a:t>kwadrat modułu funkcji falowej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r>
                <a:rPr lang="pl-PL" altLang="pl-PL" sz="1800">
                  <a:effectLst/>
                  <a:latin typeface="Times New Roman" pitchFamily="18" charset="0"/>
                </a:rPr>
                <a:t>(oś odciętych – położenie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x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</a:p>
          </p:txBody>
        </p:sp>
      </p:grpSp>
      <p:sp>
        <p:nvSpPr>
          <p:cNvPr id="60424" name="pole tekstowe 14"/>
          <p:cNvSpPr txBox="1">
            <a:spLocks noChangeArrowheads="1"/>
          </p:cNvSpPr>
          <p:nvPr/>
        </p:nvSpPr>
        <p:spPr bwMode="auto">
          <a:xfrm>
            <a:off x="3643313" y="4071938"/>
            <a:ext cx="833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i="1">
                <a:effectLst/>
                <a:latin typeface="Times New Roman" pitchFamily="18" charset="0"/>
              </a:rPr>
              <a:t>a </a:t>
            </a:r>
            <a:r>
              <a:rPr lang="pl-PL" altLang="pl-PL" sz="1800">
                <a:effectLst/>
                <a:latin typeface="Times New Roman" pitchFamily="18" charset="0"/>
              </a:rPr>
              <a:t>= 0.5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Obraz 9" descr="animacja_progpotencjalu_k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359025"/>
            <a:ext cx="3929062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428625" y="14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4400" dirty="0">
                <a:effectLst/>
                <a:ea typeface="+mj-ea"/>
              </a:rPr>
              <a:t>Mechanika kwantowa w obrazach</a:t>
            </a:r>
          </a:p>
        </p:txBody>
      </p:sp>
      <p:sp>
        <p:nvSpPr>
          <p:cNvPr id="61444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1143000"/>
          </a:xfrm>
        </p:spPr>
        <p:txBody>
          <a:bodyPr/>
          <a:lstStyle/>
          <a:p>
            <a:pPr eaLnBrk="1" hangingPunct="1"/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Zjawisko tunelowania</a:t>
            </a:r>
            <a:endParaRPr lang="pl-PL" altLang="pl-PL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5" name="Obraz 21" descr="potencjal_progpotencjal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00500"/>
            <a:ext cx="392906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pole tekstowe 16"/>
          <p:cNvSpPr txBox="1">
            <a:spLocks noChangeArrowheads="1"/>
          </p:cNvSpPr>
          <p:nvPr/>
        </p:nvSpPr>
        <p:spPr bwMode="auto">
          <a:xfrm>
            <a:off x="3571875" y="25003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i="1">
                <a:effectLst/>
                <a:latin typeface="Times New Roman" pitchFamily="18" charset="0"/>
              </a:rPr>
              <a:t>k</a:t>
            </a:r>
            <a:r>
              <a:rPr lang="pl-PL" altLang="pl-PL" sz="1800">
                <a:effectLst/>
                <a:latin typeface="Times New Roman" pitchFamily="18" charset="0"/>
              </a:rPr>
              <a:t> = 1</a:t>
            </a:r>
          </a:p>
        </p:txBody>
      </p:sp>
      <p:grpSp>
        <p:nvGrpSpPr>
          <p:cNvPr id="61447" name="Grupa 19"/>
          <p:cNvGrpSpPr>
            <a:grpSpLocks/>
          </p:cNvGrpSpPr>
          <p:nvPr/>
        </p:nvGrpSpPr>
        <p:grpSpPr bwMode="auto">
          <a:xfrm>
            <a:off x="4857750" y="2357438"/>
            <a:ext cx="3606800" cy="2638425"/>
            <a:chOff x="4857752" y="2357430"/>
            <a:chExt cx="3607340" cy="2637842"/>
          </a:xfrm>
        </p:grpSpPr>
        <p:sp>
          <p:nvSpPr>
            <p:cNvPr id="61449" name="pole tekstowe 11"/>
            <p:cNvSpPr txBox="1">
              <a:spLocks noChangeArrowheads="1"/>
            </p:cNvSpPr>
            <p:nvPr/>
          </p:nvSpPr>
          <p:spPr bwMode="auto">
            <a:xfrm>
              <a:off x="4857752" y="2357430"/>
              <a:ext cx="3607340" cy="119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Stan początkowy: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           pakiet gaussowski (pęd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k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Potencjał: bariera potencjału (szer.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a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endParaRPr lang="pl-PL" altLang="pl-PL" sz="1800">
                <a:effectLst/>
                <a:latin typeface="Times New Roman" pitchFamily="18" charset="0"/>
              </a:endParaRPr>
            </a:p>
          </p:txBody>
        </p:sp>
        <p:sp>
          <p:nvSpPr>
            <p:cNvPr id="61450" name="pole tekstowe 12"/>
            <p:cNvSpPr txBox="1">
              <a:spLocks noChangeArrowheads="1"/>
            </p:cNvSpPr>
            <p:nvPr/>
          </p:nvSpPr>
          <p:spPr bwMode="auto">
            <a:xfrm>
              <a:off x="4857752" y="4071942"/>
              <a:ext cx="321113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Na wykresie pokazany jest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r>
                <a:rPr lang="pl-PL" altLang="pl-PL" sz="1800">
                  <a:effectLst/>
                  <a:latin typeface="Times New Roman" pitchFamily="18" charset="0"/>
                </a:rPr>
                <a:t>kwadrat modułu funkcji falowej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r>
                <a:rPr lang="pl-PL" altLang="pl-PL" sz="1800">
                  <a:effectLst/>
                  <a:latin typeface="Times New Roman" pitchFamily="18" charset="0"/>
                </a:rPr>
                <a:t>(oś odciętych – położenie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x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</a:p>
          </p:txBody>
        </p:sp>
      </p:grpSp>
      <p:sp>
        <p:nvSpPr>
          <p:cNvPr id="61448" name="pole tekstowe 14"/>
          <p:cNvSpPr txBox="1">
            <a:spLocks noChangeArrowheads="1"/>
          </p:cNvSpPr>
          <p:nvPr/>
        </p:nvSpPr>
        <p:spPr bwMode="auto">
          <a:xfrm>
            <a:off x="3643313" y="4071938"/>
            <a:ext cx="66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i="1">
                <a:effectLst/>
                <a:latin typeface="Times New Roman" pitchFamily="18" charset="0"/>
              </a:rPr>
              <a:t>a </a:t>
            </a:r>
            <a:r>
              <a:rPr lang="pl-PL" altLang="pl-PL" sz="1800">
                <a:effectLst/>
                <a:latin typeface="Times New Roman" pitchFamily="18" charset="0"/>
              </a:rPr>
              <a:t>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Obraz 9" descr="animacja_progpotencjalu_k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359025"/>
            <a:ext cx="3929062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428625" y="14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4400" dirty="0">
                <a:effectLst/>
                <a:ea typeface="+mj-ea"/>
              </a:rPr>
              <a:t>Mechanika kwantowa w obrazach</a:t>
            </a:r>
          </a:p>
        </p:txBody>
      </p:sp>
      <p:sp>
        <p:nvSpPr>
          <p:cNvPr id="62468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1143000"/>
          </a:xfrm>
        </p:spPr>
        <p:txBody>
          <a:bodyPr/>
          <a:lstStyle/>
          <a:p>
            <a:pPr eaLnBrk="1" hangingPunct="1"/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Zjawisko tunelowania</a:t>
            </a:r>
            <a:endParaRPr lang="pl-PL" altLang="pl-PL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9" name="Obraz 21" descr="potencjal_progpotencjal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71938"/>
            <a:ext cx="39290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pole tekstowe 16"/>
          <p:cNvSpPr txBox="1">
            <a:spLocks noChangeArrowheads="1"/>
          </p:cNvSpPr>
          <p:nvPr/>
        </p:nvSpPr>
        <p:spPr bwMode="auto">
          <a:xfrm>
            <a:off x="3571875" y="25003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i="1">
                <a:effectLst/>
                <a:latin typeface="Times New Roman" pitchFamily="18" charset="0"/>
              </a:rPr>
              <a:t>k</a:t>
            </a:r>
            <a:r>
              <a:rPr lang="pl-PL" altLang="pl-PL" sz="1800">
                <a:effectLst/>
                <a:latin typeface="Times New Roman" pitchFamily="18" charset="0"/>
              </a:rPr>
              <a:t> = 1</a:t>
            </a:r>
          </a:p>
        </p:txBody>
      </p:sp>
      <p:grpSp>
        <p:nvGrpSpPr>
          <p:cNvPr id="62471" name="Grupa 19"/>
          <p:cNvGrpSpPr>
            <a:grpSpLocks/>
          </p:cNvGrpSpPr>
          <p:nvPr/>
        </p:nvGrpSpPr>
        <p:grpSpPr bwMode="auto">
          <a:xfrm>
            <a:off x="4857750" y="2357438"/>
            <a:ext cx="3606800" cy="2638425"/>
            <a:chOff x="4857752" y="2357430"/>
            <a:chExt cx="3607340" cy="2637842"/>
          </a:xfrm>
        </p:grpSpPr>
        <p:sp>
          <p:nvSpPr>
            <p:cNvPr id="62473" name="pole tekstowe 12"/>
            <p:cNvSpPr txBox="1">
              <a:spLocks noChangeArrowheads="1"/>
            </p:cNvSpPr>
            <p:nvPr/>
          </p:nvSpPr>
          <p:spPr bwMode="auto">
            <a:xfrm>
              <a:off x="4857752" y="2357430"/>
              <a:ext cx="3607340" cy="119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Stan początkowy: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           pakiet gaussowski (pęd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k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Potencjał: bariera potencjału (szer.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a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endParaRPr lang="pl-PL" altLang="pl-PL" sz="1800">
                <a:effectLst/>
                <a:latin typeface="Times New Roman" pitchFamily="18" charset="0"/>
              </a:endParaRPr>
            </a:p>
          </p:txBody>
        </p:sp>
        <p:sp>
          <p:nvSpPr>
            <p:cNvPr id="62474" name="pole tekstowe 14"/>
            <p:cNvSpPr txBox="1">
              <a:spLocks noChangeArrowheads="1"/>
            </p:cNvSpPr>
            <p:nvPr/>
          </p:nvSpPr>
          <p:spPr bwMode="auto">
            <a:xfrm>
              <a:off x="4857752" y="4071942"/>
              <a:ext cx="321113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Na wykresie pokazany jest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r>
                <a:rPr lang="pl-PL" altLang="pl-PL" sz="1800">
                  <a:effectLst/>
                  <a:latin typeface="Times New Roman" pitchFamily="18" charset="0"/>
                </a:rPr>
                <a:t>kwadrat modułu funkcji falowej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r>
                <a:rPr lang="pl-PL" altLang="pl-PL" sz="1800">
                  <a:effectLst/>
                  <a:latin typeface="Times New Roman" pitchFamily="18" charset="0"/>
                </a:rPr>
                <a:t>(oś odciętych – położenie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x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</a:p>
          </p:txBody>
        </p:sp>
      </p:grpSp>
      <p:sp>
        <p:nvSpPr>
          <p:cNvPr id="62472" name="pole tekstowe 15"/>
          <p:cNvSpPr txBox="1">
            <a:spLocks noChangeArrowheads="1"/>
          </p:cNvSpPr>
          <p:nvPr/>
        </p:nvSpPr>
        <p:spPr bwMode="auto">
          <a:xfrm>
            <a:off x="3643313" y="4071938"/>
            <a:ext cx="833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i="1">
                <a:effectLst/>
                <a:latin typeface="Times New Roman" pitchFamily="18" charset="0"/>
              </a:rPr>
              <a:t>a </a:t>
            </a:r>
            <a:r>
              <a:rPr lang="pl-PL" altLang="pl-PL" sz="1800">
                <a:effectLst/>
                <a:latin typeface="Times New Roman" pitchFamily="18" charset="0"/>
              </a:rPr>
              <a:t>= 1.5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Obraz 9" descr="animacja_progpotencjalu_k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359025"/>
            <a:ext cx="3929062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428625" y="14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4400" dirty="0">
                <a:effectLst/>
                <a:ea typeface="+mj-ea"/>
              </a:rPr>
              <a:t>Mechanika kwantowa w obrazach</a:t>
            </a:r>
          </a:p>
        </p:txBody>
      </p:sp>
      <p:sp>
        <p:nvSpPr>
          <p:cNvPr id="63492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1143000"/>
          </a:xfrm>
        </p:spPr>
        <p:txBody>
          <a:bodyPr/>
          <a:lstStyle/>
          <a:p>
            <a:pPr eaLnBrk="1" hangingPunct="1"/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Zjawisko tunelowania</a:t>
            </a:r>
            <a:endParaRPr lang="pl-PL" altLang="pl-PL" sz="180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493" name="Grupa 19"/>
          <p:cNvGrpSpPr>
            <a:grpSpLocks/>
          </p:cNvGrpSpPr>
          <p:nvPr/>
        </p:nvGrpSpPr>
        <p:grpSpPr bwMode="auto">
          <a:xfrm>
            <a:off x="4857750" y="2357438"/>
            <a:ext cx="3606800" cy="2638425"/>
            <a:chOff x="4857752" y="2357430"/>
            <a:chExt cx="3607340" cy="2637842"/>
          </a:xfrm>
        </p:grpSpPr>
        <p:sp>
          <p:nvSpPr>
            <p:cNvPr id="63497" name="pole tekstowe 13"/>
            <p:cNvSpPr txBox="1">
              <a:spLocks noChangeArrowheads="1"/>
            </p:cNvSpPr>
            <p:nvPr/>
          </p:nvSpPr>
          <p:spPr bwMode="auto">
            <a:xfrm>
              <a:off x="4857752" y="2357430"/>
              <a:ext cx="3607340" cy="119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Stan początkowy: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           pakiet gaussowski (pęd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k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Potencjał: bariera potencjału (szer.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a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endParaRPr lang="pl-PL" altLang="pl-PL" sz="1800">
                <a:effectLst/>
                <a:latin typeface="Times New Roman" pitchFamily="18" charset="0"/>
              </a:endParaRPr>
            </a:p>
          </p:txBody>
        </p:sp>
        <p:sp>
          <p:nvSpPr>
            <p:cNvPr id="63498" name="pole tekstowe 17"/>
            <p:cNvSpPr txBox="1">
              <a:spLocks noChangeArrowheads="1"/>
            </p:cNvSpPr>
            <p:nvPr/>
          </p:nvSpPr>
          <p:spPr bwMode="auto">
            <a:xfrm>
              <a:off x="4857752" y="4071942"/>
              <a:ext cx="321113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effectLst/>
                  <a:latin typeface="Times New Roman" pitchFamily="18" charset="0"/>
                </a:rPr>
                <a:t>Na wykresie pokazany jest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r>
                <a:rPr lang="pl-PL" altLang="pl-PL" sz="1800">
                  <a:effectLst/>
                  <a:latin typeface="Times New Roman" pitchFamily="18" charset="0"/>
                </a:rPr>
                <a:t>kwadrat modułu funkcji falowej </a:t>
              </a:r>
              <a:br>
                <a:rPr lang="pl-PL" altLang="pl-PL" sz="1800">
                  <a:effectLst/>
                  <a:latin typeface="Times New Roman" pitchFamily="18" charset="0"/>
                </a:rPr>
              </a:br>
              <a:r>
                <a:rPr lang="pl-PL" altLang="pl-PL" sz="1800">
                  <a:effectLst/>
                  <a:latin typeface="Times New Roman" pitchFamily="18" charset="0"/>
                </a:rPr>
                <a:t>(oś odciętych – położenie </a:t>
              </a:r>
              <a:r>
                <a:rPr lang="pl-PL" altLang="pl-PL" sz="1800" i="1">
                  <a:effectLst/>
                  <a:latin typeface="Times New Roman" pitchFamily="18" charset="0"/>
                </a:rPr>
                <a:t>x</a:t>
              </a:r>
              <a:r>
                <a:rPr lang="pl-PL" altLang="pl-PL" sz="1800">
                  <a:effectLst/>
                  <a:latin typeface="Times New Roman" pitchFamily="18" charset="0"/>
                </a:rPr>
                <a:t>)</a:t>
              </a:r>
            </a:p>
          </p:txBody>
        </p:sp>
      </p:grpSp>
      <p:pic>
        <p:nvPicPr>
          <p:cNvPr id="63494" name="Obraz 21" descr="potencjal_progpotencjal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71938"/>
            <a:ext cx="39290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pole tekstowe 16"/>
          <p:cNvSpPr txBox="1">
            <a:spLocks noChangeArrowheads="1"/>
          </p:cNvSpPr>
          <p:nvPr/>
        </p:nvSpPr>
        <p:spPr bwMode="auto">
          <a:xfrm>
            <a:off x="3571875" y="25003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i="1">
                <a:effectLst/>
                <a:latin typeface="Times New Roman" pitchFamily="18" charset="0"/>
              </a:rPr>
              <a:t>k</a:t>
            </a:r>
            <a:r>
              <a:rPr lang="pl-PL" altLang="pl-PL" sz="1800">
                <a:effectLst/>
                <a:latin typeface="Times New Roman" pitchFamily="18" charset="0"/>
              </a:rPr>
              <a:t> = 1</a:t>
            </a:r>
          </a:p>
        </p:txBody>
      </p:sp>
      <p:sp>
        <p:nvSpPr>
          <p:cNvPr id="63496" name="pole tekstowe 10"/>
          <p:cNvSpPr txBox="1">
            <a:spLocks noChangeArrowheads="1"/>
          </p:cNvSpPr>
          <p:nvPr/>
        </p:nvSpPr>
        <p:spPr bwMode="auto">
          <a:xfrm>
            <a:off x="3643313" y="4071938"/>
            <a:ext cx="833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i="1">
                <a:effectLst/>
                <a:latin typeface="Times New Roman" pitchFamily="18" charset="0"/>
              </a:rPr>
              <a:t>a </a:t>
            </a:r>
            <a:r>
              <a:rPr lang="pl-PL" altLang="pl-PL" sz="1800">
                <a:effectLst/>
                <a:latin typeface="Times New Roman" pitchFamily="18" charset="0"/>
              </a:rPr>
              <a:t>= 2.5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>
                <a:latin typeface="Times New Roman" pitchFamily="18" charset="0"/>
              </a:rPr>
              <a:t>Zadanie domowe – fale materii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4294967295"/>
          </p:nvPr>
        </p:nvSpPr>
        <p:spPr>
          <a:xfrm>
            <a:off x="395288" y="1341438"/>
            <a:ext cx="6048920" cy="575394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Fale de </a:t>
            </a:r>
            <a:r>
              <a:rPr lang="pl-PL" altLang="pl-PL" sz="2800" dirty="0" err="1" smtClean="0">
                <a:latin typeface="Times New Roman" pitchFamily="18" charset="0"/>
                <a:cs typeface="Times New Roman" pitchFamily="18" charset="0"/>
              </a:rPr>
              <a:t>Broglie’a</a:t>
            </a: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 – opis materii jak fali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38752"/>
            <a:ext cx="7213897" cy="399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Doświadczenie Younga</a:t>
            </a:r>
          </a:p>
        </p:txBody>
      </p:sp>
      <p:sp>
        <p:nvSpPr>
          <p:cNvPr id="3076" name="pole tekstowe 18"/>
          <p:cNvSpPr txBox="1">
            <a:spLocks noChangeArrowheads="1"/>
          </p:cNvSpPr>
          <p:nvPr/>
        </p:nvSpPr>
        <p:spPr bwMode="auto">
          <a:xfrm>
            <a:off x="4787900" y="2420938"/>
            <a:ext cx="4032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Co spodziewamy się ujrzeć na ekranie?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Jedna szczelina – materia (</a:t>
            </a:r>
            <a:r>
              <a:rPr lang="pl-PL" altLang="pl-PL" sz="1800" dirty="0">
                <a:effectLst/>
                <a:latin typeface="Times New Roman" pitchFamily="18" charset="0"/>
              </a:rPr>
              <a:t>śrut, sól</a:t>
            </a:r>
            <a:r>
              <a:rPr lang="pl-PL" altLang="pl-PL" sz="1800" dirty="0" smtClean="0">
                <a:effectLst/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Dwie szczeliny – materia (</a:t>
            </a:r>
            <a:r>
              <a:rPr lang="pl-PL" altLang="pl-PL" sz="1800" dirty="0">
                <a:effectLst/>
                <a:latin typeface="Times New Roman" pitchFamily="18" charset="0"/>
              </a:rPr>
              <a:t>śrut, sól</a:t>
            </a:r>
            <a:r>
              <a:rPr lang="pl-PL" altLang="pl-PL" sz="1800" dirty="0" smtClean="0">
                <a:effectLst/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Jedna szczelina – powierzchnia wody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Dwie szczeliny – powierzchnia wody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Jedna szczelina – światło (fotony)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Dwie szczeliny – światło (fotony)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effectLst/>
                <a:latin typeface="Times New Roman" pitchFamily="18" charset="0"/>
              </a:rPr>
              <a:t>Jedna szczelina – elektrony (materia)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Dwie szczeliny – elektrony (materia)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Dwie szczeliny – pojedyncze fotony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pl-PL" altLang="pl-PL" sz="18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Dodanie obserwatora, który sprawdza</a:t>
            </a:r>
            <a:br>
              <a:rPr lang="pl-PL" altLang="pl-PL" sz="18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</a:br>
            <a:r>
              <a:rPr lang="pl-PL" altLang="pl-PL" sz="18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przez którą szczelinę przeszedł foton</a:t>
            </a:r>
          </a:p>
        </p:txBody>
      </p:sp>
      <p:sp>
        <p:nvSpPr>
          <p:cNvPr id="28677" name="Text Box 9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79388" y="6494463"/>
            <a:ext cx="4724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effectLst/>
                <a:latin typeface="Times New Roman" pitchFamily="18" charset="0"/>
              </a:rPr>
              <a:t>http://genesismission.4t.com/Physics/Quantum_Mechanics/double_slit_experiment.html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519363"/>
            <a:ext cx="3690938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7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233363" y="274638"/>
            <a:ext cx="8620125" cy="1143000"/>
          </a:xfrm>
        </p:spPr>
        <p:txBody>
          <a:bodyPr/>
          <a:lstStyle/>
          <a:p>
            <a:pPr algn="l"/>
            <a:r>
              <a:rPr lang="pl-PL" altLang="pl-PL" smtClean="0">
                <a:latin typeface="Times New Roman" pitchFamily="18" charset="0"/>
              </a:rPr>
              <a:t>Plan na dziś</a:t>
            </a:r>
          </a:p>
        </p:txBody>
      </p:sp>
      <p:sp>
        <p:nvSpPr>
          <p:cNvPr id="35844" name="Rectangle 2"/>
          <p:cNvSpPr txBox="1">
            <a:spLocks/>
          </p:cNvSpPr>
          <p:nvPr/>
        </p:nvSpPr>
        <p:spPr bwMode="auto">
          <a:xfrm>
            <a:off x="468313" y="1595438"/>
            <a:ext cx="8135937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Dlaczego fizyka kwantowa jest ważna?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Doświadczenie Younga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70C0"/>
                </a:solidFill>
                <a:effectLst/>
                <a:latin typeface="Times New Roman" pitchFamily="18" charset="0"/>
              </a:rPr>
              <a:t>Funkcja </a:t>
            </a: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falowa</a:t>
            </a:r>
            <a:endParaRPr lang="pl-PL" altLang="pl-PL" sz="2400" dirty="0">
              <a:solidFill>
                <a:srgbClr val="0070C0"/>
              </a:solidFill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Mechanika </a:t>
            </a:r>
            <a:r>
              <a:rPr lang="pl-PL" altLang="pl-PL" sz="24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kwantowa: doświadczenia interferencyjne</a:t>
            </a:r>
            <a:endParaRPr lang="pl-PL" altLang="pl-PL" sz="2400" dirty="0">
              <a:solidFill>
                <a:srgbClr val="002060"/>
              </a:solidFill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Teoria pomiaru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Kwantowy model atomu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Laser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BEC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Teleportacja, splątanie kwantowe, EPR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Fuzja jądrowa inicjowana laserem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Cząstki elementarne: model standardowy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LHC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Wielka unifikacja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pl-PL" altLang="pl-PL" sz="2400" dirty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zawartości 2"/>
          <p:cNvSpPr>
            <a:spLocks noGrp="1"/>
          </p:cNvSpPr>
          <p:nvPr>
            <p:ph idx="4294967295"/>
          </p:nvPr>
        </p:nvSpPr>
        <p:spPr>
          <a:xfrm>
            <a:off x="395288" y="1341438"/>
            <a:ext cx="8435975" cy="4997450"/>
          </a:xfrm>
        </p:spPr>
        <p:txBody>
          <a:bodyPr/>
          <a:lstStyle/>
          <a:p>
            <a:pPr marL="0" indent="0">
              <a:buFont typeface="Calibri" pitchFamily="34" charset="0"/>
              <a:buNone/>
            </a:pPr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Język mechaniki klasycznej (Newtonowskiej):</a:t>
            </a:r>
            <a:br>
              <a:rPr lang="pl-PL" altLang="pl-PL" sz="280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1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altLang="pl-PL" sz="280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Czego potrzeba, aby w pełni opisać ruch obiektu: </a:t>
            </a:r>
          </a:p>
          <a:p>
            <a:pPr marL="998538" lvl="1">
              <a:buFont typeface="Calibri" pitchFamily="34" charset="0"/>
              <a:buChar char="•"/>
            </a:pPr>
            <a:r>
              <a:rPr lang="pl-PL" altLang="pl-PL" sz="2400" smtClean="0">
                <a:latin typeface="Times New Roman" pitchFamily="18" charset="0"/>
                <a:cs typeface="Times New Roman" pitchFamily="18" charset="0"/>
              </a:rPr>
              <a:t>położenie w funkcji czasu</a:t>
            </a:r>
          </a:p>
          <a:p>
            <a:pPr marL="998538" lvl="1">
              <a:buFont typeface="Calibri" pitchFamily="34" charset="0"/>
              <a:buChar char="•"/>
            </a:pPr>
            <a:r>
              <a:rPr lang="pl-PL" altLang="pl-PL" sz="2400" smtClean="0">
                <a:latin typeface="Times New Roman" pitchFamily="18" charset="0"/>
                <a:cs typeface="Times New Roman" pitchFamily="18" charset="0"/>
              </a:rPr>
              <a:t>prędkość (pęd) w każdej chwili</a:t>
            </a:r>
          </a:p>
          <a:p>
            <a:pPr marL="0" indent="0">
              <a:buFont typeface="Calibri" pitchFamily="34" charset="0"/>
              <a:buChar char="•"/>
            </a:pPr>
            <a:endParaRPr lang="pl-PL" altLang="pl-PL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Calibri" pitchFamily="34" charset="0"/>
              <a:buNone/>
            </a:pPr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Przyczyna ruchu – siły działające na obiekt</a:t>
            </a:r>
          </a:p>
          <a:p>
            <a:pPr marL="0" indent="0">
              <a:buFont typeface="Calibri" pitchFamily="34" charset="0"/>
              <a:buNone/>
            </a:pPr>
            <a:endParaRPr lang="pl-PL" altLang="pl-PL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Calibri" pitchFamily="34" charset="0"/>
              <a:buNone/>
            </a:pPr>
            <a:endParaRPr lang="pl-PL" altLang="pl-PL" sz="1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Calibri" pitchFamily="34" charset="0"/>
              <a:buNone/>
            </a:pPr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Przykład </a:t>
            </a:r>
            <a:r>
              <a:rPr lang="pl-PL" altLang="pl-PL" sz="2800" smtClean="0">
                <a:solidFill>
                  <a:srgbClr val="385D8A"/>
                </a:solidFill>
                <a:latin typeface="Times New Roman" pitchFamily="18" charset="0"/>
                <a:cs typeface="Times New Roman" pitchFamily="18" charset="0"/>
              </a:rPr>
              <a:t>równania ruchu</a:t>
            </a:r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6867" name="Tytuł 1"/>
          <p:cNvSpPr>
            <a:spLocks noGrp="1"/>
          </p:cNvSpPr>
          <p:nvPr>
            <p:ph type="title" idx="4294967295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Mechanika klasyczna</a:t>
            </a: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4757738" y="2490788"/>
          <a:ext cx="50482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5" name="Równanie" r:id="rId3" imgW="279279" imgH="203112" progId="Equation.3">
                  <p:embed/>
                </p:oleObj>
              </mc:Choice>
              <mc:Fallback>
                <p:oleObj name="Równanie" r:id="rId3" imgW="279279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38" y="2490788"/>
                        <a:ext cx="504825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5413375" y="2903538"/>
          <a:ext cx="12160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6" name="Równanie" r:id="rId5" imgW="672808" imgH="241195" progId="Equation.3">
                  <p:embed/>
                </p:oleObj>
              </mc:Choice>
              <mc:Fallback>
                <p:oleObj name="Równanie" r:id="rId5" imgW="672808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75" y="2903538"/>
                        <a:ext cx="12160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865790"/>
              </p:ext>
            </p:extLst>
          </p:nvPr>
        </p:nvGraphicFramePr>
        <p:xfrm>
          <a:off x="5364088" y="3340100"/>
          <a:ext cx="174307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7" name="Równanie" r:id="rId7" imgW="965200" imgH="203200" progId="Equation.3">
                  <p:embed/>
                </p:oleObj>
              </mc:Choice>
              <mc:Fallback>
                <p:oleObj name="Równanie" r:id="rId7" imgW="965200" imgH="203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3340100"/>
                        <a:ext cx="174307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5302250" y="4322763"/>
          <a:ext cx="244951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8" name="Równanie" r:id="rId9" imgW="1333500" imgH="241300" progId="Equation.3">
                  <p:embed/>
                </p:oleObj>
              </mc:Choice>
              <mc:Fallback>
                <p:oleObj name="Równanie" r:id="rId9" imgW="13335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0" y="4322763"/>
                        <a:ext cx="2449513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2" name="Object 8"/>
          <p:cNvGraphicFramePr>
            <a:graphicFrameLocks noChangeAspect="1"/>
          </p:cNvGraphicFramePr>
          <p:nvPr/>
        </p:nvGraphicFramePr>
        <p:xfrm>
          <a:off x="4654550" y="4826000"/>
          <a:ext cx="287972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9" name="Równanie" r:id="rId11" imgW="1231366" imgH="418918" progId="Equation.3">
                  <p:embed/>
                </p:oleObj>
              </mc:Choice>
              <mc:Fallback>
                <p:oleObj name="Równanie" r:id="rId11" imgW="1231366" imgH="418918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4826000"/>
                        <a:ext cx="2879725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179512" y="6058619"/>
            <a:ext cx="714092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effectLst/>
                <a:latin typeface="Times New Roman" pitchFamily="18" charset="0"/>
              </a:rPr>
              <a:t>W tym języku pracuje nasza </a:t>
            </a:r>
            <a:r>
              <a:rPr lang="pl-PL" altLang="pl-PL" sz="2400" dirty="0">
                <a:solidFill>
                  <a:schemeClr val="hlink"/>
                </a:solidFill>
                <a:effectLst/>
                <a:latin typeface="Times New Roman" pitchFamily="18" charset="0"/>
              </a:rPr>
              <a:t>intuicja</a:t>
            </a:r>
            <a:r>
              <a:rPr lang="pl-PL" altLang="pl-PL" sz="2400" dirty="0">
                <a:effectLst/>
                <a:latin typeface="Times New Roman" pitchFamily="18" charset="0"/>
              </a:rPr>
              <a:t> i rozumienie świata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179511" y="6063679"/>
            <a:ext cx="831112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effectLst/>
                <a:latin typeface="Times New Roman" pitchFamily="18" charset="0"/>
              </a:rPr>
              <a:t>W tym języku pracuje nasza </a:t>
            </a:r>
            <a:r>
              <a:rPr lang="pl-PL" altLang="pl-PL" sz="2400" dirty="0">
                <a:solidFill>
                  <a:schemeClr val="hlink"/>
                </a:solidFill>
                <a:effectLst/>
                <a:latin typeface="Times New Roman" pitchFamily="18" charset="0"/>
              </a:rPr>
              <a:t>intuicja</a:t>
            </a:r>
            <a:r>
              <a:rPr lang="pl-PL" altLang="pl-PL" sz="2400" dirty="0">
                <a:effectLst/>
                <a:latin typeface="Times New Roman" pitchFamily="18" charset="0"/>
              </a:rPr>
              <a:t> i </a:t>
            </a:r>
            <a:r>
              <a:rPr lang="pl-PL" altLang="pl-PL" sz="2400" dirty="0" smtClean="0">
                <a:effectLst/>
                <a:latin typeface="Times New Roman" pitchFamily="18" charset="0"/>
              </a:rPr>
              <a:t>rozumienie świata </a:t>
            </a:r>
            <a:r>
              <a:rPr lang="pl-PL" altLang="pl-PL" sz="2400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(naiwne)</a:t>
            </a:r>
            <a:endParaRPr lang="pl-PL" altLang="pl-PL" sz="2400" dirty="0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1" grpId="0"/>
      <p:bldP spid="69641" grpId="1"/>
      <p:bldP spid="696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zawartości 2"/>
          <p:cNvSpPr>
            <a:spLocks noGrp="1"/>
          </p:cNvSpPr>
          <p:nvPr>
            <p:ph idx="4294967295"/>
          </p:nvPr>
        </p:nvSpPr>
        <p:spPr>
          <a:xfrm>
            <a:off x="214313" y="1428750"/>
            <a:ext cx="8929687" cy="5429250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Eksperyment: rzucam kostką do gry</a:t>
            </a:r>
          </a:p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Wynik: jeden ze stanów </a:t>
            </a:r>
            <a:r>
              <a:rPr lang="pl-PL" altLang="pl-PL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 = 1, 2, … lub 6</a:t>
            </a:r>
            <a:b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Oznaczmy je       ..      . Nazwijmy je stanami „własnymi”</a:t>
            </a:r>
          </a:p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Można obliczyć np. </a:t>
            </a:r>
            <a:r>
              <a:rPr lang="pl-PL" altLang="pl-PL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prawdopodobieństwo</a:t>
            </a: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 wyrzucenia </a:t>
            </a:r>
            <a:b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trójki (</a:t>
            </a:r>
            <a:r>
              <a:rPr lang="pl-PL" altLang="pl-PL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 = 3), czyli stanu      . Równe jest </a:t>
            </a:r>
            <a:r>
              <a:rPr lang="pl-PL" altLang="pl-PL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 = 1/6.</a:t>
            </a:r>
          </a:p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W dużej serii rzutów </a:t>
            </a:r>
            <a:r>
              <a:rPr lang="pl-PL" altLang="pl-PL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prawdopodobieństwo </a:t>
            </a:r>
            <a:r>
              <a:rPr lang="pl-PL" altLang="pl-PL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częstość</a:t>
            </a:r>
          </a:p>
          <a:p>
            <a:pPr eaLnBrk="1" hangingPunct="1"/>
            <a:endParaRPr lang="pl-PL" alt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l-PL" altLang="pl-PL" sz="2800" dirty="0" smtClean="0">
                <a:latin typeface="Times New Roman" pitchFamily="18" charset="0"/>
                <a:cs typeface="Times New Roman" pitchFamily="18" charset="0"/>
              </a:rPr>
              <a:t>Rozkład, średnia liczba oczek i odchylenie standardowe</a:t>
            </a:r>
          </a:p>
        </p:txBody>
      </p:sp>
      <p:sp>
        <p:nvSpPr>
          <p:cNvPr id="37891" name="Tytuł 1"/>
          <p:cNvSpPr>
            <a:spLocks noGrp="1"/>
          </p:cNvSpPr>
          <p:nvPr>
            <p:ph type="title" idx="4294967295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Klasyczna kostka do gry</a:t>
            </a:r>
          </a:p>
        </p:txBody>
      </p:sp>
      <p:graphicFrame>
        <p:nvGraphicFramePr>
          <p:cNvPr id="37892" name="Object 9"/>
          <p:cNvGraphicFramePr>
            <a:graphicFrameLocks noChangeAspect="1"/>
          </p:cNvGraphicFramePr>
          <p:nvPr/>
        </p:nvGraphicFramePr>
        <p:xfrm>
          <a:off x="2593975" y="2387600"/>
          <a:ext cx="4318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9" name="Równanie" r:id="rId3" imgW="190417" imgH="253890" progId="Equation.3">
                  <p:embed/>
                </p:oleObj>
              </mc:Choice>
              <mc:Fallback>
                <p:oleObj name="Równanie" r:id="rId3" imgW="190417" imgH="25389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2387600"/>
                        <a:ext cx="4318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10"/>
          <p:cNvGraphicFramePr>
            <a:graphicFrameLocks noChangeAspect="1"/>
          </p:cNvGraphicFramePr>
          <p:nvPr/>
        </p:nvGraphicFramePr>
        <p:xfrm>
          <a:off x="3409950" y="2376488"/>
          <a:ext cx="4603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0" name="Równanie" r:id="rId5" imgW="203024" imgH="253780" progId="Equation.3">
                  <p:embed/>
                </p:oleObj>
              </mc:Choice>
              <mc:Fallback>
                <p:oleObj name="Równanie" r:id="rId5" imgW="203024" imgH="2537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2376488"/>
                        <a:ext cx="4603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11"/>
          <p:cNvGraphicFramePr>
            <a:graphicFrameLocks noChangeAspect="1"/>
          </p:cNvGraphicFramePr>
          <p:nvPr/>
        </p:nvGraphicFramePr>
        <p:xfrm>
          <a:off x="4344988" y="3316288"/>
          <a:ext cx="4603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1" name="Równanie" r:id="rId7" imgW="203024" imgH="253780" progId="Equation.3">
                  <p:embed/>
                </p:oleObj>
              </mc:Choice>
              <mc:Fallback>
                <p:oleObj name="Równanie" r:id="rId7" imgW="203024" imgH="2537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988" y="3316288"/>
                        <a:ext cx="4603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21122</TotalTime>
  <Words>1331</Words>
  <Application>Microsoft Office PowerPoint</Application>
  <PresentationFormat>Pokaz na ekranie (4:3)</PresentationFormat>
  <Paragraphs>330</Paragraphs>
  <Slides>45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45</vt:i4>
      </vt:variant>
    </vt:vector>
  </HeadingPairs>
  <TitlesOfParts>
    <vt:vector size="48" baseType="lpstr">
      <vt:lpstr>Motyw pakietu Office</vt:lpstr>
      <vt:lpstr>Równanie</vt:lpstr>
      <vt:lpstr>Equation</vt:lpstr>
      <vt:lpstr>Mechanika kwantowa</vt:lpstr>
      <vt:lpstr>Zadanie domowe – fale materii</vt:lpstr>
      <vt:lpstr>Zadanie domowe – fale materii</vt:lpstr>
      <vt:lpstr>Zadanie domowe – fale materii</vt:lpstr>
      <vt:lpstr>Zadanie domowe – fale materii</vt:lpstr>
      <vt:lpstr>Doświadczenie Younga</vt:lpstr>
      <vt:lpstr>Plan na dziś</vt:lpstr>
      <vt:lpstr>Mechanika klasyczna</vt:lpstr>
      <vt:lpstr>Klasyczna kostka do gry</vt:lpstr>
      <vt:lpstr>Kwantowa kostka do gry</vt:lpstr>
      <vt:lpstr>Mechanika kwantowa</vt:lpstr>
      <vt:lpstr>Mechanika kwantowa</vt:lpstr>
      <vt:lpstr>Transformata Fouriera</vt:lpstr>
      <vt:lpstr>Transformata Fouriera</vt:lpstr>
      <vt:lpstr>Transformata Fouriera</vt:lpstr>
      <vt:lpstr>Transformata Fouriera</vt:lpstr>
      <vt:lpstr>Mechanika kwantowa</vt:lpstr>
      <vt:lpstr>Mechanika kwantowa</vt:lpstr>
      <vt:lpstr>Mechanika kwantowa</vt:lpstr>
      <vt:lpstr>Mechanika kwantowa</vt:lpstr>
      <vt:lpstr>Mechanika kwantowa</vt:lpstr>
      <vt:lpstr>Mechanika kwantowa</vt:lpstr>
      <vt:lpstr>Mechanika kwantowa</vt:lpstr>
      <vt:lpstr>Mechanika kwantowa</vt:lpstr>
      <vt:lpstr>Mechanika kwantowa</vt:lpstr>
      <vt:lpstr>Mechanika kwantowa</vt:lpstr>
      <vt:lpstr>Mechanika kwantowa</vt:lpstr>
      <vt:lpstr>Mechanika kwantowa</vt:lpstr>
      <vt:lpstr>Mechanika kwantowa</vt:lpstr>
      <vt:lpstr>Mechanika kwantowa</vt:lpstr>
      <vt:lpstr>Praca domowa</vt:lpstr>
      <vt:lpstr>Plan na dziś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MKDN2</dc:title>
  <dc:creator>Jacek Matulewski</dc:creator>
  <cp:lastModifiedBy>Jacek</cp:lastModifiedBy>
  <cp:revision>325</cp:revision>
  <dcterms:created xsi:type="dcterms:W3CDTF">2009-01-30T09:30:43Z</dcterms:created>
  <dcterms:modified xsi:type="dcterms:W3CDTF">2017-10-17T10:54:57Z</dcterms:modified>
</cp:coreProperties>
</file>