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8"/>
  </p:notesMasterIdLst>
  <p:sldIdLst>
    <p:sldId id="256" r:id="rId2"/>
    <p:sldId id="30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66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2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6" r:id="rId67"/>
    <p:sldId id="330" r:id="rId68"/>
    <p:sldId id="327" r:id="rId69"/>
    <p:sldId id="328" r:id="rId70"/>
    <p:sldId id="329" r:id="rId71"/>
    <p:sldId id="332" r:id="rId72"/>
    <p:sldId id="342" r:id="rId73"/>
    <p:sldId id="343" r:id="rId74"/>
    <p:sldId id="331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7" r:id="rId85"/>
    <p:sldId id="348" r:id="rId86"/>
    <p:sldId id="349" r:id="rId87"/>
    <p:sldId id="344" r:id="rId88"/>
    <p:sldId id="345" r:id="rId89"/>
    <p:sldId id="346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8" r:id="rId1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95FC-56D7-4075-BFD5-A92BC58171F5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0DABA-C487-433E-AB2F-99D38EAE51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DABA-C487-433E-AB2F-99D38EAE515F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7565B2-FF7C-4B94-BA4B-A3CD69C0D383}" type="datetimeFigureOut">
              <a:rPr lang="pl-PL" smtClean="0"/>
              <a:pPr/>
              <a:t>2013-05-08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D5CC38-D3F4-4C0E-A61C-E4C4B61DA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429216" cy="2301240"/>
          </a:xfrm>
        </p:spPr>
        <p:txBody>
          <a:bodyPr/>
          <a:lstStyle/>
          <a:p>
            <a:pPr algn="ctr"/>
            <a:r>
              <a:rPr lang="pl-PL" dirty="0" smtClean="0"/>
              <a:t>Grafika 3D w C++/</a:t>
            </a:r>
            <a:r>
              <a:rPr lang="pl-PL" dirty="0" err="1" smtClean="0"/>
              <a:t>DirectX</a:t>
            </a:r>
            <a:r>
              <a:rPr lang="pl-PL" dirty="0" smtClean="0"/>
              <a:t> Oraz kombinowane XNA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43702" y="578645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Bendlin</a:t>
            </a:r>
            <a:r>
              <a:rPr lang="pl-PL" dirty="0" smtClean="0"/>
              <a:t> Ewelina</a:t>
            </a:r>
          </a:p>
          <a:p>
            <a:r>
              <a:rPr lang="pl-PL" dirty="0" smtClean="0"/>
              <a:t>Daszkowski Kamil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wstrzymania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Kiedy gracz wstrzyma grę, Windows z pewnością zachowa wszystko w pamięci i zatrzyma rozgrywkę. W tym miejscu mamy szansę zapisać stan gry.</a:t>
            </a:r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5138421">
            <a:off x="5853243" y="55549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Draw()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7930381" cy="2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końcowy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24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Zmiana koloru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 </a:t>
            </a:r>
            <a:r>
              <a:rPr lang="pl-PL" dirty="0" err="1" smtClean="0"/>
              <a:t>Initialize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Włączamy możliwość wyświetlania kolorów</a:t>
            </a:r>
          </a:p>
          <a:p>
            <a:pPr marL="514350" indent="-514350"/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6159605" cy="19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Ustawiamy interesujące nas kolory</a:t>
            </a:r>
          </a:p>
          <a:p>
            <a:pPr marL="514350" indent="-514350"/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6694057" cy="29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końcowy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438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Rysujemy sześcian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Zmienne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6708437" cy="32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 </a:t>
            </a:r>
            <a:r>
              <a:rPr lang="pl-PL" dirty="0" err="1" smtClean="0"/>
              <a:t>Initialize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 metodzie </a:t>
            </a:r>
            <a:r>
              <a:rPr lang="pl-PL" dirty="0" err="1" smtClean="0"/>
              <a:t>Initialize</a:t>
            </a:r>
            <a:r>
              <a:rPr lang="pl-PL" dirty="0" smtClean="0"/>
              <a:t>(), do efektu przypisujemy odpowiednie macierze widoku i projekcji. Pozwoli nam to, spojrzeć na sześcian z trochę innej perspektywy.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85666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Zmieniamy metodę </a:t>
            </a:r>
            <a:r>
              <a:rPr lang="pl-PL" dirty="0" err="1" smtClean="0"/>
              <a:t>SetUpVertices</a:t>
            </a:r>
            <a:r>
              <a:rPr lang="pl-PL" dirty="0" smtClean="0"/>
              <a:t>(), tworzymy tablicę wierzchołków sześcianu oraz deklarujemy, jakie kolory zostaną nałożone na jego ściany.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40980"/>
            <a:ext cx="4214842" cy="33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Zamykanie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Teraz jest ostatnia szansa, aby wyczyścić wszystko , ponieważ program zostaje zamknięty.</a:t>
            </a:r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4416594">
            <a:off x="7613052" y="5518950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Każdą ze ścian, dzielimy na trójkąty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500858" cy="4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Na końcu tworzymy bufor werteksów.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033"/>
            <a:ext cx="8001056" cy="43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Update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Wykonujemy rotację wokół osi Y.</a:t>
            </a:r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8663864" cy="20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Draw()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Ustawiamy bufor werteksów, i rysujemy każdą ze ścian, używają </a:t>
            </a:r>
            <a:r>
              <a:rPr lang="pl-PL" dirty="0" err="1" smtClean="0"/>
              <a:t>TriangleStrip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036279" cy="34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końcowy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24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Co można zrobić przy pomocy XNA?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Tworzenie projektu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Nowy projekt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53905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Nowy projekt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776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Domyślnie otrzymujemy sześcian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286808" cy="45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Przygotowanie pustego projektu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r>
              <a:rPr lang="pl-PL" dirty="0" smtClean="0"/>
              <a:t>Otrzymamy dużo plików, których na razie nie potrzebujemy. Należy te pliki usunąć.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643338" cy="39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Łącznik prosty ze strzałką 7"/>
          <p:cNvCxnSpPr/>
          <p:nvPr/>
        </p:nvCxnSpPr>
        <p:spPr>
          <a:xfrm flipV="1">
            <a:off x="2928926" y="3733388"/>
            <a:ext cx="2286016" cy="338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680766" cy="21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klasa</a:t>
            </a:r>
            <a:endParaRPr lang="pl-PL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5037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klasa</a:t>
            </a:r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66" cy="44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klasa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Plik </a:t>
            </a:r>
            <a:r>
              <a:rPr lang="pl-PL" i="1" dirty="0" err="1" smtClean="0"/>
              <a:t>App.cpp</a:t>
            </a:r>
            <a:r>
              <a:rPr lang="pl-PL" dirty="0" smtClean="0"/>
              <a:t> będzie zawierał </a:t>
            </a:r>
            <a:r>
              <a:rPr lang="pl-PL" dirty="0" smtClean="0"/>
              <a:t>funkcję </a:t>
            </a:r>
            <a:r>
              <a:rPr lang="pl-PL" i="1" dirty="0" err="1" smtClean="0"/>
              <a:t>main</a:t>
            </a:r>
            <a:r>
              <a:rPr lang="pl-PL" dirty="0" smtClean="0"/>
              <a:t>, która służy do wystartowania całej aplikacji.</a:t>
            </a:r>
          </a:p>
          <a:p>
            <a:r>
              <a:rPr lang="pl-PL" dirty="0" smtClean="0"/>
              <a:t>Niestety program </a:t>
            </a:r>
            <a:r>
              <a:rPr lang="pl-PL" dirty="0" err="1" smtClean="0"/>
              <a:t>WinRT</a:t>
            </a:r>
            <a:r>
              <a:rPr lang="pl-PL" dirty="0" smtClean="0"/>
              <a:t> jest trochę bardziej skomplikowany.</a:t>
            </a:r>
          </a:p>
          <a:p>
            <a:r>
              <a:rPr lang="pl-PL" dirty="0" smtClean="0"/>
              <a:t>Musimy zrobić trochę więcej zanim rozpoczniemy pracę z programem. Trzeba tutaj zawrzeć kod do utworzenia okna.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DirectX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err="1" smtClean="0"/>
              <a:t>DirectX</a:t>
            </a:r>
            <a:r>
              <a:rPr lang="pl-PL" dirty="0" smtClean="0"/>
              <a:t> – zestaw funkcji API wspomagających generowanie grafiki (dwu- i trójwymiarowej), dźwięku oraz innych zadań związanych zwykle z grami i innymi aplikacjami multimedialnymi.</a:t>
            </a:r>
          </a:p>
          <a:p>
            <a:r>
              <a:rPr lang="pl-PL" dirty="0" smtClean="0"/>
              <a:t>Najczęściej wykorzystywany do obsługi grafiki w grach komputerowych. Używany również do pisania programów do specyficznych zadań z wykorzystaniem np. grafiki trójwymiarowej (np. symulacja komputerowa itp.). </a:t>
            </a:r>
            <a:r>
              <a:rPr lang="pl-PL" dirty="0" err="1" smtClean="0"/>
              <a:t>DirectX</a:t>
            </a:r>
            <a:r>
              <a:rPr lang="pl-PL" dirty="0" smtClean="0"/>
              <a:t> jest produktem firmy Microsoft, dostępny tylko na platformę Windows oraz konsolę Xbox. </a:t>
            </a:r>
          </a:p>
          <a:p>
            <a:r>
              <a:rPr lang="pl-PL" dirty="0" smtClean="0"/>
              <a:t>Najnowsza wersja pakietu, oznaczona jako </a:t>
            </a:r>
            <a:r>
              <a:rPr lang="pl-PL" dirty="0" err="1" smtClean="0"/>
              <a:t>DirectX</a:t>
            </a:r>
            <a:r>
              <a:rPr lang="pl-PL" dirty="0" smtClean="0"/>
              <a:t> 11.1, została udostępniona wraz z premierą systemu operacyjnego Microsoft Windows 8</a:t>
            </a:r>
            <a:r>
              <a:rPr lang="pl-PL" baseline="30000" dirty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Co musi się znaleźć obok </a:t>
            </a:r>
            <a:r>
              <a:rPr lang="pl-PL" dirty="0" smtClean="0"/>
              <a:t>funkcji </a:t>
            </a:r>
            <a:r>
              <a:rPr lang="pl-PL" dirty="0" err="1" smtClean="0"/>
              <a:t>main</a:t>
            </a:r>
            <a:r>
              <a:rPr lang="pl-PL" dirty="0" smtClean="0"/>
              <a:t>?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Szkic w pseudokodzie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class App : </a:t>
            </a:r>
            <a:r>
              <a:rPr lang="en-US" dirty="0" err="1" smtClean="0"/>
              <a:t>IFrameworkView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    // </a:t>
            </a:r>
            <a:r>
              <a:rPr lang="pl-PL" dirty="0" smtClean="0"/>
              <a:t>kilka funkcji wywoływanych przez</a:t>
            </a:r>
            <a:r>
              <a:rPr lang="en-US" dirty="0" smtClean="0"/>
              <a:t> Windows</a:t>
            </a:r>
            <a:br>
              <a:rPr lang="en-US" dirty="0" smtClean="0"/>
            </a:br>
            <a:r>
              <a:rPr lang="en-US" dirty="0" smtClean="0"/>
              <a:t>    // ...</a:t>
            </a:r>
            <a:br>
              <a:rPr lang="en-US" dirty="0" smtClean="0"/>
            </a:br>
            <a:r>
              <a:rPr lang="en-US" dirty="0" smtClean="0"/>
              <a:t>    // ...</a:t>
            </a:r>
            <a:br>
              <a:rPr lang="en-US" dirty="0" smtClean="0"/>
            </a:br>
            <a:r>
              <a:rPr lang="en-US" dirty="0" smtClean="0"/>
              <a:t>};</a:t>
            </a:r>
            <a:br>
              <a:rPr lang="en-US" dirty="0" smtClean="0"/>
            </a:br>
            <a:endParaRPr lang="pl-PL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 </a:t>
            </a:r>
            <a:r>
              <a:rPr lang="en-US" dirty="0" err="1" smtClean="0"/>
              <a:t>AppSource</a:t>
            </a:r>
            <a:r>
              <a:rPr lang="en-US" dirty="0" smtClean="0"/>
              <a:t> : </a:t>
            </a:r>
            <a:r>
              <a:rPr lang="en-US" dirty="0" err="1" smtClean="0"/>
              <a:t>IFrameworkViewSource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    // </a:t>
            </a:r>
            <a:r>
              <a:rPr lang="pl-PL" dirty="0" smtClean="0"/>
              <a:t>funkcja tworząca instancję aplikacji</a:t>
            </a:r>
            <a:r>
              <a:rPr lang="en-US" dirty="0" smtClean="0"/>
              <a:t> </a:t>
            </a:r>
            <a:r>
              <a:rPr lang="en-US" i="1" dirty="0" smtClean="0"/>
              <a:t>App</a:t>
            </a:r>
            <a:br>
              <a:rPr lang="en-US" i="1" dirty="0" smtClean="0"/>
            </a:br>
            <a:r>
              <a:rPr lang="en-US" dirty="0" smtClean="0"/>
              <a:t>};</a:t>
            </a:r>
            <a:br>
              <a:rPr lang="en-US" dirty="0" smtClean="0"/>
            </a:br>
            <a:endParaRPr lang="pl-PL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 main()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    // </a:t>
            </a:r>
            <a:r>
              <a:rPr lang="pl-PL" dirty="0" smtClean="0"/>
              <a:t>tworzenie instancji</a:t>
            </a:r>
            <a:r>
              <a:rPr lang="en-US" dirty="0" smtClean="0"/>
              <a:t> </a:t>
            </a:r>
            <a:r>
              <a:rPr lang="en-US" i="1" dirty="0" err="1" smtClean="0"/>
              <a:t>AppSource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    return 0;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pl-PL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</a:t>
            </a:r>
            <a:r>
              <a:rPr lang="pl-PL" dirty="0" err="1" smtClean="0"/>
              <a:t>main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[</a:t>
            </a:r>
            <a:r>
              <a:rPr lang="en-US" sz="1800" dirty="0" err="1" smtClean="0"/>
              <a:t>MTAThread</a:t>
            </a:r>
            <a:r>
              <a:rPr lang="en-US" sz="1800" dirty="0" smtClean="0"/>
              <a:t>]</a:t>
            </a:r>
            <a:r>
              <a:rPr lang="en-US" sz="1800" dirty="0"/>
              <a:t> </a:t>
            </a:r>
            <a:r>
              <a:rPr lang="pl-PL" sz="1800" dirty="0" smtClean="0"/>
              <a:t> </a:t>
            </a:r>
            <a:r>
              <a:rPr lang="en-US" sz="1800" dirty="0" smtClean="0"/>
              <a:t>// </a:t>
            </a:r>
            <a:r>
              <a:rPr lang="pl-PL" sz="1800" dirty="0" smtClean="0"/>
              <a:t>zdefiniowanie</a:t>
            </a:r>
            <a:r>
              <a:rPr lang="en-US" sz="1800" dirty="0" smtClean="0"/>
              <a:t> </a:t>
            </a:r>
            <a:r>
              <a:rPr lang="en-US" sz="1800" dirty="0"/>
              <a:t>main() </a:t>
            </a:r>
            <a:r>
              <a:rPr lang="pl-PL" sz="1800" dirty="0" smtClean="0"/>
              <a:t>jako wielowątkowej </a:t>
            </a:r>
            <a:r>
              <a:rPr lang="en-US" sz="1800" dirty="0" smtClean="0"/>
              <a:t>fun</a:t>
            </a:r>
            <a:r>
              <a:rPr lang="pl-PL" sz="1800" dirty="0" err="1" smtClean="0"/>
              <a:t>kcji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int</a:t>
            </a:r>
            <a:r>
              <a:rPr lang="en-US" sz="1800" dirty="0" smtClean="0"/>
              <a:t> main(Array&lt;String^&gt;^ </a:t>
            </a:r>
            <a:r>
              <a:rPr lang="en-US" sz="1800" dirty="0" err="1" smtClean="0"/>
              <a:t>args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{</a:t>
            </a:r>
            <a:br>
              <a:rPr lang="en-US" sz="1800" dirty="0" smtClean="0"/>
            </a:br>
            <a:r>
              <a:rPr lang="en-US" sz="1800" dirty="0" smtClean="0"/>
              <a:t>    </a:t>
            </a:r>
            <a:r>
              <a:rPr lang="en-US" sz="1800" dirty="0" err="1" smtClean="0"/>
              <a:t>CoreApplication</a:t>
            </a:r>
            <a:r>
              <a:rPr lang="en-US" sz="1800" dirty="0" smtClean="0"/>
              <a:t>::Run(ref new </a:t>
            </a:r>
            <a:r>
              <a:rPr lang="en-US" sz="1800" dirty="0" err="1" smtClean="0"/>
              <a:t>AppSource</a:t>
            </a:r>
            <a:r>
              <a:rPr lang="en-US" sz="1800" dirty="0" smtClean="0"/>
              <a:t>());</a:t>
            </a:r>
            <a:br>
              <a:rPr lang="en-US" sz="1800" dirty="0" smtClean="0"/>
            </a:br>
            <a:r>
              <a:rPr lang="en-US" sz="1800" dirty="0" smtClean="0"/>
              <a:t>    return 0;</a:t>
            </a:r>
            <a:br>
              <a:rPr lang="en-US" sz="1800" dirty="0" smtClean="0"/>
            </a:br>
            <a:r>
              <a:rPr lang="en-US" sz="1800" dirty="0" smtClean="0"/>
              <a:t>}</a:t>
            </a:r>
            <a:endParaRPr lang="pl-PL" sz="1800" dirty="0" smtClean="0"/>
          </a:p>
          <a:p>
            <a:pPr>
              <a:buNone/>
            </a:pPr>
            <a:endParaRPr lang="pl-PL" sz="1800" dirty="0"/>
          </a:p>
          <a:p>
            <a:r>
              <a:rPr lang="pl-PL" sz="2400" dirty="0" smtClean="0"/>
              <a:t>W </a:t>
            </a:r>
            <a:r>
              <a:rPr lang="pl-PL" sz="2400" dirty="0" smtClean="0"/>
              <a:t>funkcji </a:t>
            </a:r>
            <a:r>
              <a:rPr lang="pl-PL" sz="2400" i="1" dirty="0" err="1" smtClean="0"/>
              <a:t>main</a:t>
            </a:r>
            <a:r>
              <a:rPr lang="pl-PL" sz="2400" i="1" dirty="0" smtClean="0"/>
              <a:t>()</a:t>
            </a:r>
            <a:r>
              <a:rPr lang="pl-PL" sz="2400" dirty="0" smtClean="0"/>
              <a:t> używamy tylko jednej metody. Tworzymy nową instancję klasy </a:t>
            </a:r>
            <a:r>
              <a:rPr lang="pl-PL" sz="2400" i="1" dirty="0" err="1" smtClean="0"/>
              <a:t>AppSource</a:t>
            </a:r>
            <a:r>
              <a:rPr lang="pl-PL" sz="2400" dirty="0" smtClean="0"/>
              <a:t> i ją uruchamiamy.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„</a:t>
            </a:r>
            <a:r>
              <a:rPr lang="en-US" dirty="0" smtClean="0"/>
              <a:t>String</a:t>
            </a:r>
            <a:r>
              <a:rPr lang="pl-PL" dirty="0" smtClean="0"/>
              <a:t>^” ???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4288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Tworząc wskaźnik używamy „</a:t>
            </a:r>
            <a:r>
              <a:rPr lang="pl-PL" sz="2400" dirty="0" err="1" smtClean="0"/>
              <a:t>hat</a:t>
            </a:r>
            <a:r>
              <a:rPr lang="pl-PL" sz="2400" dirty="0" smtClean="0"/>
              <a:t>” (^). </a:t>
            </a:r>
            <a:r>
              <a:rPr lang="pl-PL" sz="2400" dirty="0" err="1" smtClean="0"/>
              <a:t>Hat</a:t>
            </a:r>
            <a:r>
              <a:rPr lang="pl-PL" sz="2400" dirty="0" smtClean="0"/>
              <a:t> może być nazywany wskaźnikiem do klasy referencyjnej. Jest to specjalny typ wskaźnika.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Nie używamy słowa „</a:t>
            </a:r>
            <a:r>
              <a:rPr lang="pl-PL" sz="2400" dirty="0" err="1" smtClean="0"/>
              <a:t>delete</a:t>
            </a:r>
            <a:r>
              <a:rPr lang="pl-PL" sz="2400" dirty="0" smtClean="0"/>
              <a:t>”. Pamięć jest zwalniana automatycznie.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Używamy „ref </a:t>
            </a:r>
            <a:r>
              <a:rPr lang="pl-PL" sz="2400" dirty="0" err="1" smtClean="0"/>
              <a:t>new</a:t>
            </a:r>
            <a:r>
              <a:rPr lang="pl-PL" sz="2400" dirty="0" smtClean="0"/>
              <a:t>” zamiast </a:t>
            </a:r>
            <a:r>
              <a:rPr lang="pl-PL" sz="2400" dirty="0" err="1" smtClean="0"/>
              <a:t>„ne</a:t>
            </a:r>
            <a:r>
              <a:rPr lang="pl-PL" sz="2400" dirty="0" smtClean="0"/>
              <a:t>w”</a:t>
            </a:r>
          </a:p>
          <a:p>
            <a:endParaRPr lang="pl-PL" sz="2400" dirty="0"/>
          </a:p>
          <a:p>
            <a:endParaRPr lang="pl-PL" sz="2400" dirty="0" smtClean="0"/>
          </a:p>
          <a:p>
            <a:pPr>
              <a:buNone/>
            </a:pPr>
            <a:endParaRPr lang="pl-PL" sz="2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2571768" cy="25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2714645" cy="26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</a:t>
            </a:r>
            <a:r>
              <a:rPr lang="pl-PL" dirty="0" err="1" smtClean="0"/>
              <a:t>AppSource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ref </a:t>
            </a:r>
            <a:r>
              <a:rPr lang="pl-PL" sz="1800" dirty="0" err="1" smtClean="0"/>
              <a:t>class</a:t>
            </a:r>
            <a:r>
              <a:rPr lang="pl-PL" sz="1800" dirty="0" smtClean="0"/>
              <a:t> </a:t>
            </a:r>
            <a:r>
              <a:rPr lang="pl-PL" sz="1800" dirty="0" err="1" smtClean="0"/>
              <a:t>AppSource</a:t>
            </a:r>
            <a:r>
              <a:rPr lang="pl-PL" sz="1800" dirty="0" smtClean="0"/>
              <a:t> </a:t>
            </a:r>
            <a:r>
              <a:rPr lang="pl-PL" sz="1800" dirty="0" err="1" smtClean="0"/>
              <a:t>sealed</a:t>
            </a:r>
            <a:r>
              <a:rPr lang="pl-PL" sz="1800" dirty="0" smtClean="0"/>
              <a:t> : </a:t>
            </a:r>
            <a:r>
              <a:rPr lang="pl-PL" sz="1800" dirty="0" err="1" smtClean="0"/>
              <a:t>IFrameworkViewSource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{</a:t>
            </a:r>
            <a:br>
              <a:rPr lang="pl-PL" sz="1800" dirty="0" smtClean="0"/>
            </a:br>
            <a:r>
              <a:rPr lang="pl-PL" sz="1800" dirty="0" smtClean="0"/>
              <a:t>public:</a:t>
            </a:r>
            <a:br>
              <a:rPr lang="pl-PL" sz="1800" dirty="0" smtClean="0"/>
            </a:br>
            <a:r>
              <a:rPr lang="pl-PL" sz="1800" dirty="0" smtClean="0"/>
              <a:t>    </a:t>
            </a:r>
            <a:r>
              <a:rPr lang="pl-PL" sz="1800" dirty="0" err="1" smtClean="0"/>
              <a:t>virtual</a:t>
            </a:r>
            <a:r>
              <a:rPr lang="pl-PL" sz="1800" dirty="0" smtClean="0"/>
              <a:t> </a:t>
            </a:r>
            <a:r>
              <a:rPr lang="pl-PL" sz="1800" dirty="0" err="1" smtClean="0"/>
              <a:t>IFrameworkView</a:t>
            </a:r>
            <a:r>
              <a:rPr lang="pl-PL" sz="1800" dirty="0" smtClean="0"/>
              <a:t>^ </a:t>
            </a:r>
            <a:r>
              <a:rPr lang="pl-PL" sz="1800" dirty="0" err="1" smtClean="0"/>
              <a:t>CreateView</a:t>
            </a:r>
            <a:r>
              <a:rPr lang="pl-PL" sz="1800" dirty="0" smtClean="0"/>
              <a:t>()</a:t>
            </a:r>
            <a:br>
              <a:rPr lang="pl-PL" sz="1800" dirty="0" smtClean="0"/>
            </a:br>
            <a:r>
              <a:rPr lang="pl-PL" sz="1800" dirty="0" smtClean="0"/>
              <a:t>    {</a:t>
            </a:r>
            <a:br>
              <a:rPr lang="pl-PL" sz="1800" dirty="0" smtClean="0"/>
            </a:br>
            <a:r>
              <a:rPr lang="pl-PL" sz="1800" dirty="0" smtClean="0"/>
              <a:t>        </a:t>
            </a:r>
            <a:r>
              <a:rPr lang="pl-PL" sz="1800" b="1" dirty="0" smtClean="0"/>
              <a:t>return ref </a:t>
            </a:r>
            <a:r>
              <a:rPr lang="pl-PL" sz="1800" b="1" dirty="0" err="1" smtClean="0"/>
              <a:t>new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App</a:t>
            </a:r>
            <a:r>
              <a:rPr lang="pl-PL" sz="1800" b="1" dirty="0" smtClean="0"/>
              <a:t>();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    }</a:t>
            </a:r>
            <a:br>
              <a:rPr lang="pl-PL" sz="1800" dirty="0" smtClean="0"/>
            </a:br>
            <a:r>
              <a:rPr lang="pl-PL" sz="1800" dirty="0" smtClean="0"/>
              <a:t>}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Klasa dziedziczy po </a:t>
            </a:r>
            <a:r>
              <a:rPr lang="pl-PL" sz="1800" dirty="0" err="1" smtClean="0"/>
              <a:t>IFrameworkViewSource</a:t>
            </a:r>
            <a:r>
              <a:rPr lang="pl-PL" sz="1800" dirty="0" smtClean="0"/>
              <a:t>. Musimy utworzyć instancję </a:t>
            </a:r>
            <a:r>
              <a:rPr lang="pl-PL" sz="1800" dirty="0" err="1" smtClean="0"/>
              <a:t>IFrameworkView</a:t>
            </a:r>
            <a:r>
              <a:rPr lang="pl-PL" sz="1800" dirty="0" smtClean="0"/>
              <a:t> i zwrócić ją. Używamy wskaźnika „^” ponieważ jest to klasa referencyjna. Wewnątrz </a:t>
            </a:r>
            <a:r>
              <a:rPr lang="pl-PL" sz="1800" dirty="0" err="1" smtClean="0"/>
              <a:t>CreateView</a:t>
            </a:r>
            <a:r>
              <a:rPr lang="pl-PL" sz="1800" dirty="0" smtClean="0"/>
              <a:t>(), tworzymy instancję naszej aplikacji i ją zwracamy. </a:t>
            </a:r>
            <a:endParaRPr lang="pl-PL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</a:t>
            </a:r>
            <a:r>
              <a:rPr lang="pl-PL" dirty="0" err="1" smtClean="0"/>
              <a:t>App</a:t>
            </a:r>
            <a:r>
              <a:rPr lang="pl-PL" dirty="0" smtClean="0"/>
              <a:t> - szkic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ref </a:t>
            </a:r>
            <a:r>
              <a:rPr lang="pl-PL" sz="1800" dirty="0" err="1" smtClean="0"/>
              <a:t>class</a:t>
            </a:r>
            <a:r>
              <a:rPr lang="pl-PL" sz="1800" dirty="0" smtClean="0"/>
              <a:t> </a:t>
            </a:r>
            <a:r>
              <a:rPr lang="pl-PL" sz="1800" dirty="0" err="1" smtClean="0"/>
              <a:t>App</a:t>
            </a:r>
            <a:r>
              <a:rPr lang="pl-PL" sz="1800" dirty="0" smtClean="0"/>
              <a:t> </a:t>
            </a:r>
            <a:r>
              <a:rPr lang="pl-PL" sz="1800" dirty="0" err="1" smtClean="0"/>
              <a:t>sealed</a:t>
            </a:r>
            <a:r>
              <a:rPr lang="pl-PL" sz="1800" dirty="0" smtClean="0"/>
              <a:t> : public </a:t>
            </a:r>
            <a:r>
              <a:rPr lang="pl-PL" sz="1800" dirty="0" err="1" smtClean="0"/>
              <a:t>IFrameworkView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{</a:t>
            </a:r>
            <a:br>
              <a:rPr lang="pl-PL" sz="1800" dirty="0" smtClean="0"/>
            </a:br>
            <a:r>
              <a:rPr lang="pl-PL" sz="1800" dirty="0" smtClean="0"/>
              <a:t>    </a:t>
            </a:r>
            <a:r>
              <a:rPr lang="pl-PL" sz="1800" b="1" dirty="0" err="1" smtClean="0"/>
              <a:t>virtual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Initialize</a:t>
            </a:r>
            <a:r>
              <a:rPr lang="pl-PL" sz="1800" b="1" dirty="0" smtClean="0"/>
              <a:t>(</a:t>
            </a:r>
            <a:r>
              <a:rPr lang="pl-PL" sz="1800" b="1" dirty="0" err="1" smtClean="0"/>
              <a:t>CoreApplicationView</a:t>
            </a:r>
            <a:r>
              <a:rPr lang="pl-PL" sz="1800" b="1" dirty="0" smtClean="0"/>
              <a:t>^ </a:t>
            </a:r>
            <a:r>
              <a:rPr lang="pl-PL" sz="1800" b="1" dirty="0" err="1" smtClean="0"/>
              <a:t>AppView</a:t>
            </a:r>
            <a:r>
              <a:rPr lang="pl-PL" sz="1800" b="1" dirty="0" smtClean="0"/>
              <a:t>) {}</a:t>
            </a:r>
            <a:br>
              <a:rPr lang="pl-PL" sz="1800" b="1" dirty="0" smtClean="0"/>
            </a:br>
            <a:r>
              <a:rPr lang="pl-PL" sz="1800" b="1" dirty="0" smtClean="0"/>
              <a:t>    </a:t>
            </a:r>
            <a:r>
              <a:rPr lang="pl-PL" sz="1800" b="1" dirty="0" err="1" smtClean="0"/>
              <a:t>virtual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SetWindow</a:t>
            </a:r>
            <a:r>
              <a:rPr lang="pl-PL" sz="1800" b="1" dirty="0" smtClean="0"/>
              <a:t>(</a:t>
            </a:r>
            <a:r>
              <a:rPr lang="pl-PL" sz="1800" b="1" dirty="0" err="1" smtClean="0"/>
              <a:t>CoreWindow</a:t>
            </a:r>
            <a:r>
              <a:rPr lang="pl-PL" sz="1800" b="1" dirty="0" smtClean="0"/>
              <a:t>^ </a:t>
            </a:r>
            <a:r>
              <a:rPr lang="pl-PL" sz="1800" b="1" dirty="0" err="1" smtClean="0"/>
              <a:t>Window</a:t>
            </a:r>
            <a:r>
              <a:rPr lang="pl-PL" sz="1800" b="1" dirty="0" smtClean="0"/>
              <a:t>) {}</a:t>
            </a:r>
            <a:br>
              <a:rPr lang="pl-PL" sz="1800" b="1" dirty="0" smtClean="0"/>
            </a:br>
            <a:r>
              <a:rPr lang="pl-PL" sz="1800" b="1" dirty="0" smtClean="0"/>
              <a:t>    </a:t>
            </a:r>
            <a:r>
              <a:rPr lang="pl-PL" sz="1800" b="1" dirty="0" err="1" smtClean="0"/>
              <a:t>virtual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Load</a:t>
            </a:r>
            <a:r>
              <a:rPr lang="pl-PL" sz="1800" b="1" dirty="0" smtClean="0"/>
              <a:t>(</a:t>
            </a:r>
            <a:r>
              <a:rPr lang="pl-PL" sz="1800" b="1" dirty="0" err="1" smtClean="0"/>
              <a:t>String</a:t>
            </a:r>
            <a:r>
              <a:rPr lang="pl-PL" sz="1800" b="1" dirty="0" smtClean="0"/>
              <a:t>^ </a:t>
            </a:r>
            <a:r>
              <a:rPr lang="pl-PL" sz="1800" b="1" dirty="0" err="1" smtClean="0"/>
              <a:t>EntryPoint</a:t>
            </a:r>
            <a:r>
              <a:rPr lang="pl-PL" sz="1800" b="1" dirty="0" smtClean="0"/>
              <a:t>) {}</a:t>
            </a:r>
            <a:br>
              <a:rPr lang="pl-PL" sz="1800" b="1" dirty="0" smtClean="0"/>
            </a:br>
            <a:r>
              <a:rPr lang="pl-PL" sz="1800" b="1" dirty="0" smtClean="0"/>
              <a:t>    </a:t>
            </a:r>
            <a:r>
              <a:rPr lang="pl-PL" sz="1800" b="1" dirty="0" err="1" smtClean="0"/>
              <a:t>virtual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 Run() {}</a:t>
            </a:r>
            <a:br>
              <a:rPr lang="pl-PL" sz="1800" b="1" dirty="0" smtClean="0"/>
            </a:br>
            <a:r>
              <a:rPr lang="pl-PL" sz="1800" b="1" dirty="0" smtClean="0"/>
              <a:t>    </a:t>
            </a:r>
            <a:r>
              <a:rPr lang="pl-PL" sz="1800" b="1" dirty="0" err="1" smtClean="0"/>
              <a:t>virtual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 </a:t>
            </a:r>
            <a:r>
              <a:rPr lang="pl-PL" sz="1800" b="1" dirty="0" err="1" smtClean="0"/>
              <a:t>Uninitialize</a:t>
            </a:r>
            <a:r>
              <a:rPr lang="pl-PL" sz="1800" b="1" dirty="0" smtClean="0"/>
              <a:t>() {}</a:t>
            </a:r>
          </a:p>
          <a:p>
            <a:pPr>
              <a:buNone/>
            </a:pPr>
            <a:r>
              <a:rPr lang="pl-PL" sz="1800" b="1" dirty="0" smtClean="0"/>
              <a:t>	    </a:t>
            </a:r>
            <a:r>
              <a:rPr lang="pl-PL" sz="1800" b="1" dirty="0" err="1" smtClean="0"/>
              <a:t>void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OnActivated</a:t>
            </a:r>
            <a:r>
              <a:rPr lang="pl-PL" sz="1800" b="1" dirty="0" smtClean="0"/>
              <a:t>(){}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};</a:t>
            </a:r>
          </a:p>
          <a:p>
            <a:r>
              <a:rPr lang="pl-PL" sz="1800" dirty="0" err="1" smtClean="0"/>
              <a:t>Initalize</a:t>
            </a:r>
            <a:r>
              <a:rPr lang="pl-PL" sz="1800" dirty="0" smtClean="0"/>
              <a:t>() – jest wywoływana kiedy </a:t>
            </a:r>
            <a:r>
              <a:rPr lang="pl-PL" sz="1800" dirty="0" err="1" smtClean="0"/>
              <a:t>App</a:t>
            </a:r>
            <a:r>
              <a:rPr lang="pl-PL" sz="1800" dirty="0" smtClean="0"/>
              <a:t> jest tworzone po raz pierwszy.</a:t>
            </a:r>
          </a:p>
          <a:p>
            <a:r>
              <a:rPr lang="pl-PL" sz="1800" dirty="0" err="1" smtClean="0"/>
              <a:t>SetWindow</a:t>
            </a:r>
            <a:r>
              <a:rPr lang="pl-PL" sz="1800" dirty="0" smtClean="0"/>
              <a:t>() – daje nam możliwość ustawienia powiadomień okna, takich jak naciśnięcie klawiszy</a:t>
            </a:r>
          </a:p>
          <a:p>
            <a:r>
              <a:rPr lang="pl-PL" sz="1800" dirty="0" err="1" smtClean="0"/>
              <a:t>Load</a:t>
            </a:r>
            <a:r>
              <a:rPr lang="pl-PL" sz="1800" dirty="0" smtClean="0"/>
              <a:t>() – ładujemy grafikę i inne komponenty</a:t>
            </a:r>
          </a:p>
          <a:p>
            <a:r>
              <a:rPr lang="pl-PL" sz="1800" dirty="0" smtClean="0"/>
              <a:t>Run() – uruchomienie aplikacji</a:t>
            </a:r>
          </a:p>
          <a:p>
            <a:r>
              <a:rPr lang="pl-PL" sz="1800" dirty="0" err="1" smtClean="0"/>
              <a:t>Uninitialize</a:t>
            </a:r>
            <a:r>
              <a:rPr lang="pl-PL" sz="1800" dirty="0" smtClean="0"/>
              <a:t>() – czyszczenie pamięci </a:t>
            </a:r>
          </a:p>
          <a:p>
            <a:r>
              <a:rPr lang="pl-PL" sz="1800" dirty="0" err="1" smtClean="0"/>
              <a:t>OnActivated</a:t>
            </a:r>
            <a:r>
              <a:rPr lang="pl-PL" sz="1800" dirty="0" smtClean="0"/>
              <a:t>(){} – tworzy okno aplikacji</a:t>
            </a:r>
            <a:endParaRPr lang="pl-PL" sz="1800" dirty="0"/>
          </a:p>
          <a:p>
            <a:endParaRPr lang="pl-PL" sz="18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końcowy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612930" cy="48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l-PL" sz="8000" dirty="0" err="1" smtClean="0"/>
              <a:t>DirectX</a:t>
            </a:r>
            <a:endParaRPr lang="pl-PL" sz="8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kodu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dirty="0" smtClean="0"/>
              <a:t>Tworzymy osobny plik, gdzie umieścimy kod związany z </a:t>
            </a:r>
            <a:r>
              <a:rPr lang="pl-PL" dirty="0" err="1" smtClean="0"/>
              <a:t>DirectX</a:t>
            </a:r>
            <a:r>
              <a:rPr lang="pl-PL" dirty="0" smtClean="0"/>
              <a:t>.</a:t>
            </a:r>
          </a:p>
          <a:p>
            <a:r>
              <a:rPr lang="pl-PL" dirty="0" smtClean="0"/>
              <a:t>Dodajmy: </a:t>
            </a:r>
            <a:r>
              <a:rPr lang="pl-PL" i="1" dirty="0" err="1" smtClean="0"/>
              <a:t>Game.cpp</a:t>
            </a:r>
            <a:r>
              <a:rPr lang="pl-PL" dirty="0" smtClean="0"/>
              <a:t> i </a:t>
            </a:r>
            <a:r>
              <a:rPr lang="pl-PL" i="1" dirty="0" err="1" smtClean="0"/>
              <a:t>Game.h</a:t>
            </a:r>
            <a:endParaRPr lang="pl-PL" i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Game.h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	</a:t>
            </a:r>
            <a:r>
              <a:rPr lang="pl-PL" sz="2000" dirty="0" smtClean="0"/>
              <a:t>#</a:t>
            </a:r>
            <a:r>
              <a:rPr lang="pl-PL" sz="2000" dirty="0" err="1" smtClean="0"/>
              <a:t>pragma</a:t>
            </a:r>
            <a:r>
              <a:rPr lang="pl-PL" sz="2000" dirty="0" smtClean="0"/>
              <a:t> </a:t>
            </a:r>
            <a:r>
              <a:rPr lang="pl-PL" sz="2000" dirty="0" err="1" smtClean="0"/>
              <a:t>once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using</a:t>
            </a:r>
            <a:r>
              <a:rPr lang="pl-PL" sz="2000" dirty="0" smtClean="0"/>
              <a:t> </a:t>
            </a:r>
            <a:r>
              <a:rPr lang="pl-PL" sz="2000" dirty="0" err="1" smtClean="0"/>
              <a:t>namespace</a:t>
            </a:r>
            <a:r>
              <a:rPr lang="pl-PL" sz="2000" dirty="0" smtClean="0"/>
              <a:t> </a:t>
            </a:r>
            <a:r>
              <a:rPr lang="pl-PL" sz="2000" dirty="0" err="1" smtClean="0"/>
              <a:t>Microsoft::WRL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 err="1" smtClean="0"/>
              <a:t>using</a:t>
            </a:r>
            <a:r>
              <a:rPr lang="pl-PL" sz="2000" dirty="0" smtClean="0"/>
              <a:t> </a:t>
            </a:r>
            <a:r>
              <a:rPr lang="pl-PL" sz="2000" dirty="0" err="1" smtClean="0"/>
              <a:t>namespace</a:t>
            </a:r>
            <a:r>
              <a:rPr lang="pl-PL" sz="2000" dirty="0" smtClean="0"/>
              <a:t> </a:t>
            </a:r>
            <a:r>
              <a:rPr lang="pl-PL" sz="2000" dirty="0" err="1" smtClean="0"/>
              <a:t>Windows::UI::Core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 err="1" smtClean="0"/>
              <a:t>using</a:t>
            </a:r>
            <a:r>
              <a:rPr lang="pl-PL" sz="2000" dirty="0" smtClean="0"/>
              <a:t> </a:t>
            </a:r>
            <a:r>
              <a:rPr lang="pl-PL" sz="2000" dirty="0" err="1" smtClean="0"/>
              <a:t>namespace</a:t>
            </a:r>
            <a:r>
              <a:rPr lang="pl-PL" sz="2000" dirty="0" smtClean="0"/>
              <a:t> </a:t>
            </a:r>
            <a:r>
              <a:rPr lang="pl-PL" sz="2000" dirty="0" err="1" smtClean="0"/>
              <a:t>DirectX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class</a:t>
            </a:r>
            <a:r>
              <a:rPr lang="pl-PL" sz="2000" dirty="0" smtClean="0"/>
              <a:t> </a:t>
            </a:r>
            <a:r>
              <a:rPr lang="pl-PL" sz="2000" dirty="0" err="1" smtClean="0"/>
              <a:t>CGame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{</a:t>
            </a:r>
            <a:br>
              <a:rPr lang="pl-PL" sz="2000" dirty="0" smtClean="0"/>
            </a:br>
            <a:r>
              <a:rPr lang="pl-PL" sz="2000" dirty="0" smtClean="0"/>
              <a:t>public: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Initialize</a:t>
            </a:r>
            <a:r>
              <a:rPr lang="pl-PL" sz="2000" dirty="0" smtClean="0"/>
              <a:t>(); // Inicjalizacja początkowych wartości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Update</a:t>
            </a:r>
            <a:r>
              <a:rPr lang="pl-PL" sz="2000" dirty="0" smtClean="0"/>
              <a:t>();  // manipulacja całą rozgrywką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Render</a:t>
            </a:r>
            <a:r>
              <a:rPr lang="pl-PL" sz="2000" dirty="0" smtClean="0"/>
              <a:t>(); // rysowanie grafiki</a:t>
            </a:r>
            <a:br>
              <a:rPr lang="pl-PL" sz="2000" dirty="0" smtClean="0"/>
            </a:br>
            <a:r>
              <a:rPr lang="pl-PL" sz="2000" dirty="0" smtClean="0"/>
              <a:t>};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Cykl życia programu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Game.cpp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/>
              <a:t>	</a:t>
            </a:r>
            <a:r>
              <a:rPr lang="pl-PL" sz="2000" dirty="0" smtClean="0"/>
              <a:t>#</a:t>
            </a:r>
            <a:r>
              <a:rPr lang="pl-PL" sz="2000" dirty="0" err="1" smtClean="0"/>
              <a:t>include</a:t>
            </a:r>
            <a:r>
              <a:rPr lang="pl-PL" sz="2000" dirty="0" smtClean="0"/>
              <a:t> "</a:t>
            </a:r>
            <a:r>
              <a:rPr lang="pl-PL" sz="2000" dirty="0" err="1" smtClean="0"/>
              <a:t>pch.h</a:t>
            </a:r>
            <a:r>
              <a:rPr lang="pl-PL" sz="2000" dirty="0" smtClean="0"/>
              <a:t>"</a:t>
            </a:r>
            <a:br>
              <a:rPr lang="pl-PL" sz="2000" dirty="0" smtClean="0"/>
            </a:br>
            <a:r>
              <a:rPr lang="pl-PL" sz="2000" dirty="0" smtClean="0"/>
              <a:t>#</a:t>
            </a:r>
            <a:r>
              <a:rPr lang="pl-PL" sz="2000" dirty="0" err="1" smtClean="0"/>
              <a:t>include</a:t>
            </a:r>
            <a:r>
              <a:rPr lang="pl-PL" sz="2000" dirty="0" smtClean="0"/>
              <a:t> "</a:t>
            </a:r>
            <a:r>
              <a:rPr lang="pl-PL" sz="2000" dirty="0" err="1" smtClean="0"/>
              <a:t>Game.h</a:t>
            </a:r>
            <a:r>
              <a:rPr lang="pl-PL" sz="2000" dirty="0" smtClean="0"/>
              <a:t>"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i="1" dirty="0" smtClean="0"/>
              <a:t>// inicjalizuje i przygotowuje Direct3D do użycia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CGame::Initialize</a:t>
            </a:r>
            <a:r>
              <a:rPr lang="pl-PL" sz="2000" dirty="0" smtClean="0"/>
              <a:t>()</a:t>
            </a:r>
            <a:br>
              <a:rPr lang="pl-PL" sz="2000" dirty="0" smtClean="0"/>
            </a:br>
            <a:r>
              <a:rPr lang="pl-PL" sz="2000" dirty="0" smtClean="0"/>
              <a:t>{</a:t>
            </a:r>
            <a:br>
              <a:rPr lang="pl-PL" sz="2000" dirty="0" smtClean="0"/>
            </a:br>
            <a:r>
              <a:rPr lang="pl-PL" sz="2000" dirty="0" smtClean="0"/>
              <a:t>}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i="1" dirty="0" smtClean="0"/>
              <a:t>// przygotowuje i uaktualnia stan gry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CGame::Update</a:t>
            </a:r>
            <a:r>
              <a:rPr lang="pl-PL" sz="2000" dirty="0" smtClean="0"/>
              <a:t>()</a:t>
            </a:r>
            <a:br>
              <a:rPr lang="pl-PL" sz="2000" dirty="0" smtClean="0"/>
            </a:br>
            <a:r>
              <a:rPr lang="pl-PL" sz="2000" dirty="0" smtClean="0"/>
              <a:t>{</a:t>
            </a:r>
            <a:br>
              <a:rPr lang="pl-PL" sz="2000" dirty="0" smtClean="0"/>
            </a:br>
            <a:r>
              <a:rPr lang="pl-PL" sz="2000" dirty="0" smtClean="0"/>
              <a:t>}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i="1" dirty="0" smtClean="0"/>
              <a:t>// </a:t>
            </a:r>
            <a:r>
              <a:rPr lang="pl-PL" sz="2000" i="1" dirty="0" err="1" smtClean="0"/>
              <a:t>renderuje</a:t>
            </a:r>
            <a:r>
              <a:rPr lang="pl-PL" sz="2000" i="1" dirty="0" smtClean="0"/>
              <a:t> pojedynczą ramkę grafiki 3D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CGame::Render</a:t>
            </a:r>
            <a:r>
              <a:rPr lang="pl-PL" sz="2000" dirty="0" smtClean="0"/>
              <a:t>()</a:t>
            </a:r>
            <a:br>
              <a:rPr lang="pl-PL" sz="2000" dirty="0" smtClean="0"/>
            </a:br>
            <a:r>
              <a:rPr lang="pl-PL" sz="2000" dirty="0" smtClean="0"/>
              <a:t>{</a:t>
            </a:r>
            <a:br>
              <a:rPr lang="pl-PL" sz="2000" dirty="0" smtClean="0"/>
            </a:br>
            <a:r>
              <a:rPr lang="pl-PL" sz="2000" dirty="0" smtClean="0"/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Uzupełniamy </a:t>
            </a:r>
            <a:r>
              <a:rPr lang="pl-PL" dirty="0" err="1" smtClean="0"/>
              <a:t>App.cpp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Dodajemy nagłówek: </a:t>
            </a:r>
            <a:r>
              <a:rPr lang="pl-PL" sz="2000" b="1" i="1" dirty="0" smtClean="0"/>
              <a:t>#</a:t>
            </a:r>
            <a:r>
              <a:rPr lang="pl-PL" sz="2000" b="1" i="1" dirty="0" err="1" smtClean="0"/>
              <a:t>include</a:t>
            </a:r>
            <a:r>
              <a:rPr lang="pl-PL" sz="2000" b="1" i="1" dirty="0" smtClean="0"/>
              <a:t> "</a:t>
            </a:r>
            <a:r>
              <a:rPr lang="pl-PL" sz="2000" b="1" i="1" dirty="0" err="1" smtClean="0"/>
              <a:t>Game.h</a:t>
            </a:r>
            <a:r>
              <a:rPr lang="pl-PL" sz="2000" b="1" i="1" dirty="0" smtClean="0"/>
              <a:t>„</a:t>
            </a:r>
          </a:p>
          <a:p>
            <a:r>
              <a:rPr lang="pl-PL" sz="2000" dirty="0" smtClean="0"/>
              <a:t>Deklarujemy zmienną: </a:t>
            </a:r>
            <a:r>
              <a:rPr lang="pl-PL" sz="2000" b="1" i="1" dirty="0" err="1" smtClean="0"/>
              <a:t>CGame</a:t>
            </a:r>
            <a:r>
              <a:rPr lang="pl-PL" sz="2000" b="1" i="1" dirty="0" smtClean="0"/>
              <a:t> </a:t>
            </a:r>
            <a:r>
              <a:rPr lang="pl-PL" sz="2000" b="1" i="1" dirty="0" err="1" smtClean="0"/>
              <a:t>Game</a:t>
            </a:r>
            <a:r>
              <a:rPr lang="pl-PL" sz="2000" b="1" i="1" dirty="0" smtClean="0"/>
              <a:t>;</a:t>
            </a:r>
          </a:p>
          <a:p>
            <a:r>
              <a:rPr lang="pl-PL" sz="2000" dirty="0" smtClean="0"/>
              <a:t>Uzupełniamy metodę </a:t>
            </a:r>
            <a:r>
              <a:rPr lang="pl-PL" sz="2000" i="1" dirty="0" smtClean="0"/>
              <a:t>Run():</a:t>
            </a:r>
          </a:p>
          <a:p>
            <a:pPr>
              <a:buNone/>
            </a:pPr>
            <a:endParaRPr lang="pl-PL" sz="20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80" y="2928934"/>
            <a:ext cx="8173586" cy="360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COM - </a:t>
            </a:r>
            <a:r>
              <a:rPr lang="pl-PL" dirty="0" err="1" smtClean="0"/>
              <a:t>Component</a:t>
            </a:r>
            <a:r>
              <a:rPr lang="pl-PL" dirty="0" smtClean="0"/>
              <a:t> </a:t>
            </a:r>
            <a:r>
              <a:rPr lang="pl-PL" dirty="0" err="1" smtClean="0"/>
              <a:t>Object</a:t>
            </a:r>
            <a:r>
              <a:rPr lang="pl-PL" dirty="0" smtClean="0"/>
              <a:t> Model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Służy do tworzenia bardzo rozbudowanych obiektów.</a:t>
            </a:r>
          </a:p>
          <a:p>
            <a:r>
              <a:rPr lang="pl-PL" sz="2000" dirty="0" smtClean="0"/>
              <a:t>Obiekty COM są w C++ klasami lub grupami klas, które można  nazwać funkcjami.</a:t>
            </a:r>
          </a:p>
          <a:p>
            <a:r>
              <a:rPr lang="pl-PL" sz="2000" dirty="0" err="1" smtClean="0"/>
              <a:t>DirectX</a:t>
            </a:r>
            <a:r>
              <a:rPr lang="pl-PL" sz="2000" dirty="0" smtClean="0"/>
              <a:t> posiada serie obiektów COM, jednym z nich jest Direct3D.</a:t>
            </a:r>
          </a:p>
          <a:p>
            <a:r>
              <a:rPr lang="pl-PL" sz="2000" dirty="0" smtClean="0"/>
              <a:t>Direct3D jest obiektem COM, który w sobie zawiera inne obiekty COM.</a:t>
            </a:r>
          </a:p>
          <a:p>
            <a:r>
              <a:rPr lang="pl-PL" sz="2000" dirty="0" smtClean="0"/>
              <a:t>Ostatecznie zawiera wszystko czego potrzebujemy do tworzenia </a:t>
            </a:r>
          </a:p>
          <a:p>
            <a:pPr>
              <a:buNone/>
            </a:pPr>
            <a:r>
              <a:rPr lang="pl-PL" sz="2000" dirty="0"/>
              <a:t>	</a:t>
            </a:r>
            <a:r>
              <a:rPr lang="pl-PL" sz="2000" dirty="0" smtClean="0"/>
              <a:t>grafiki 2D i 3D.</a:t>
            </a:r>
          </a:p>
          <a:p>
            <a:r>
              <a:rPr lang="pl-PL" sz="2000" dirty="0" smtClean="0"/>
              <a:t>Dodatkowo, obiekty COM mają za zadanie ukryć wszystkie zawiłości kodu.</a:t>
            </a:r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Device </a:t>
            </a:r>
            <a:r>
              <a:rPr lang="pl-PL" dirty="0" smtClean="0"/>
              <a:t>oraz </a:t>
            </a:r>
            <a:r>
              <a:rPr lang="en-US" dirty="0" smtClean="0"/>
              <a:t>the Device Context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Musimy utworzyć dwa obiekty COM - </a:t>
            </a:r>
            <a:r>
              <a:rPr lang="pl-PL" sz="2000" b="1" i="1" dirty="0" err="1" smtClean="0"/>
              <a:t>device</a:t>
            </a:r>
            <a:r>
              <a:rPr lang="pl-PL" sz="2000" dirty="0" smtClean="0"/>
              <a:t> i </a:t>
            </a:r>
            <a:r>
              <a:rPr lang="pl-PL" sz="2000" b="1" i="1" dirty="0" err="1" smtClean="0"/>
              <a:t>device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context</a:t>
            </a:r>
            <a:r>
              <a:rPr lang="pl-PL" sz="2000" b="1" dirty="0" smtClean="0"/>
              <a:t>.</a:t>
            </a:r>
          </a:p>
          <a:p>
            <a:r>
              <a:rPr lang="pl-PL" sz="2000" dirty="0" smtClean="0"/>
              <a:t>Obiekt </a:t>
            </a:r>
            <a:r>
              <a:rPr lang="pl-PL" sz="2000" i="1" dirty="0" err="1" smtClean="0"/>
              <a:t>device</a:t>
            </a:r>
            <a:r>
              <a:rPr lang="pl-PL" sz="2000" dirty="0" smtClean="0"/>
              <a:t> jest wirtualną reprezentacją adaptera video.  Zapewnia bezpośredni dostęp do pamięci video i tworzy inne obiekty COM Direct3D, takie jak grafika i efekty specjalne.</a:t>
            </a:r>
          </a:p>
          <a:p>
            <a:r>
              <a:rPr lang="pl-PL" sz="2000" dirty="0" smtClean="0"/>
              <a:t>Obiekt </a:t>
            </a:r>
            <a:r>
              <a:rPr lang="pl-PL" sz="2000" i="1" dirty="0" err="1" smtClean="0"/>
              <a:t>device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context</a:t>
            </a:r>
            <a:r>
              <a:rPr lang="pl-PL" sz="2000" i="1" dirty="0" smtClean="0"/>
              <a:t> </a:t>
            </a:r>
            <a:r>
              <a:rPr lang="pl-PL" sz="2000" dirty="0" smtClean="0"/>
              <a:t>jest panelem kontrolnym dla GPU. Zapewnia bezpośrednią kontrolę nad renderingiem i procesem translacji modeli 3D do końcowej postaci (obiektów 2D gotowych do wyświetlenia na ekranie)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</a:t>
            </a:r>
            <a:r>
              <a:rPr lang="pl-PL" dirty="0" smtClean="0"/>
              <a:t>oraz </a:t>
            </a:r>
            <a:r>
              <a:rPr lang="en-US" dirty="0" smtClean="0"/>
              <a:t>Device Context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Inicjalizacja:</a:t>
            </a:r>
          </a:p>
          <a:p>
            <a:r>
              <a:rPr lang="pl-PL" sz="2000" dirty="0" err="1" smtClean="0"/>
              <a:t>class</a:t>
            </a:r>
            <a:r>
              <a:rPr lang="pl-PL" sz="2000" dirty="0" smtClean="0"/>
              <a:t> </a:t>
            </a:r>
            <a:r>
              <a:rPr lang="pl-PL" sz="2000" dirty="0" err="1" smtClean="0"/>
              <a:t>Game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{</a:t>
            </a:r>
            <a:br>
              <a:rPr lang="pl-PL" sz="2000" dirty="0" smtClean="0"/>
            </a:br>
            <a:r>
              <a:rPr lang="pl-PL" sz="2000" dirty="0" smtClean="0"/>
              <a:t>public: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b="1" dirty="0" smtClean="0"/>
              <a:t>ComPtr&lt;ID3D11Device1&gt; </a:t>
            </a:r>
            <a:r>
              <a:rPr lang="pl-PL" sz="2000" b="1" dirty="0" err="1" smtClean="0"/>
              <a:t>dev</a:t>
            </a:r>
            <a:r>
              <a:rPr lang="pl-PL" sz="2000" b="1" dirty="0" smtClean="0"/>
              <a:t>;                      // interfejs </a:t>
            </a:r>
            <a:r>
              <a:rPr lang="pl-PL" sz="2000" b="1" dirty="0" err="1" smtClean="0"/>
              <a:t>Device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    ComPtr&lt;ID3D11DeviceContext1&gt; </a:t>
            </a:r>
            <a:r>
              <a:rPr lang="pl-PL" sz="2000" b="1" dirty="0" err="1" smtClean="0"/>
              <a:t>devcon</a:t>
            </a:r>
            <a:r>
              <a:rPr lang="pl-PL" sz="2000" b="1" dirty="0" smtClean="0"/>
              <a:t>;  // interfejs </a:t>
            </a:r>
            <a:r>
              <a:rPr lang="pl-PL" sz="2000" b="1" dirty="0" err="1" smtClean="0"/>
              <a:t>Device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Context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Initialize</a:t>
            </a:r>
            <a:r>
              <a:rPr lang="pl-PL" sz="2000" dirty="0" smtClean="0"/>
              <a:t>();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Update</a:t>
            </a:r>
            <a:r>
              <a:rPr lang="pl-PL" sz="2000" dirty="0" smtClean="0"/>
              <a:t>();</a:t>
            </a:r>
            <a:br>
              <a:rPr lang="pl-PL" sz="2000" dirty="0" smtClean="0"/>
            </a:br>
            <a:r>
              <a:rPr lang="pl-PL" sz="2000" dirty="0" smtClean="0"/>
              <a:t>    </a:t>
            </a:r>
            <a:r>
              <a:rPr lang="pl-PL" sz="2000" dirty="0" err="1" smtClean="0"/>
              <a:t>void</a:t>
            </a:r>
            <a:r>
              <a:rPr lang="pl-PL" sz="2000" dirty="0" smtClean="0"/>
              <a:t> </a:t>
            </a:r>
            <a:r>
              <a:rPr lang="pl-PL" sz="2000" dirty="0" err="1" smtClean="0"/>
              <a:t>Render</a:t>
            </a:r>
            <a:r>
              <a:rPr lang="pl-PL" sz="2000" dirty="0" smtClean="0"/>
              <a:t>();</a:t>
            </a:r>
            <a:br>
              <a:rPr lang="pl-PL" sz="2000" dirty="0" smtClean="0"/>
            </a:br>
            <a:r>
              <a:rPr lang="pl-PL" sz="2000" dirty="0" smtClean="0"/>
              <a:t>};</a:t>
            </a:r>
            <a:endParaRPr lang="pl-P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 Direct3D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504351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Pierwszym krokiem, jest zadeklarowanie obiektów COM przedstawionych na poprzednim slajdzie i inicjalizacja ich.</a:t>
            </a:r>
          </a:p>
          <a:p>
            <a:r>
              <a:rPr lang="pl-PL" sz="2000" dirty="0" smtClean="0"/>
              <a:t>W metodzie </a:t>
            </a:r>
            <a:r>
              <a:rPr lang="pl-PL" sz="2000" dirty="0" err="1"/>
              <a:t>Initialize</a:t>
            </a:r>
            <a:r>
              <a:rPr lang="pl-PL" sz="2000" dirty="0"/>
              <a:t>()</a:t>
            </a:r>
            <a:r>
              <a:rPr lang="pl-PL" sz="2000" dirty="0" smtClean="0"/>
              <a:t> dodajemy: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pPr>
              <a:buNone/>
            </a:pPr>
            <a:endParaRPr lang="pl-PL" sz="2000" dirty="0"/>
          </a:p>
          <a:p>
            <a:r>
              <a:rPr lang="pl-PL" sz="2000" dirty="0" smtClean="0"/>
              <a:t>Zadaniem tej funkcji jest inicjalizacja Direct3D oraz utworzenie obiektów </a:t>
            </a:r>
            <a:r>
              <a:rPr lang="pl-PL" sz="2000" dirty="0" err="1" smtClean="0"/>
              <a:t>Device</a:t>
            </a:r>
            <a:r>
              <a:rPr lang="pl-PL" sz="2000" dirty="0" smtClean="0"/>
              <a:t> i </a:t>
            </a:r>
            <a:r>
              <a:rPr lang="pl-PL" sz="2000" dirty="0" err="1" smtClean="0"/>
              <a:t>Device</a:t>
            </a:r>
            <a:r>
              <a:rPr lang="pl-PL" sz="2000" dirty="0" smtClean="0"/>
              <a:t> </a:t>
            </a:r>
            <a:r>
              <a:rPr lang="pl-PL" sz="2000" dirty="0" err="1" smtClean="0"/>
              <a:t>Context</a:t>
            </a:r>
            <a:r>
              <a:rPr lang="pl-PL" sz="2000" dirty="0" smtClean="0"/>
              <a:t>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62288"/>
            <a:ext cx="4114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 pracy jest zaskakujący</a:t>
            </a:r>
            <a:endParaRPr lang="pl-P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8683" cy="48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GPU zawiera w pamięci </a:t>
            </a:r>
            <a:r>
              <a:rPr lang="pl-PL" sz="2400" dirty="0" err="1" smtClean="0"/>
              <a:t>bufer</a:t>
            </a:r>
            <a:r>
              <a:rPr lang="pl-PL" sz="2400" dirty="0" smtClean="0"/>
              <a:t> pikseli, który zawiera obraz, który ma być aktualnie wyświetlony na ekranie. Kiedy chcemy coś wyświetlić np. model, GPU robi </a:t>
            </a:r>
            <a:r>
              <a:rPr lang="pl-PL" sz="2400" dirty="0" err="1" smtClean="0"/>
              <a:t>update</a:t>
            </a:r>
            <a:r>
              <a:rPr lang="pl-PL" sz="2400" dirty="0" smtClean="0"/>
              <a:t> tej tablicy i wysyła przeznaczone do wyświetlenia informację do monitora. Monitor </a:t>
            </a:r>
            <a:r>
              <a:rPr lang="pl-PL" sz="2400" dirty="0" err="1" smtClean="0"/>
              <a:t>renderuje</a:t>
            </a:r>
            <a:r>
              <a:rPr lang="pl-PL" sz="2400" dirty="0" smtClean="0"/>
              <a:t> obraz i podmienia stary na nowy.</a:t>
            </a:r>
          </a:p>
          <a:p>
            <a:r>
              <a:rPr lang="pl-PL" sz="2400" dirty="0"/>
              <a:t>J</a:t>
            </a:r>
            <a:r>
              <a:rPr lang="pl-PL" sz="2400" dirty="0" smtClean="0"/>
              <a:t>ednakże,  monitor nie odświeża tak szybko jak wymaga tego rendering czasu rzeczywistego. Jeśli jakiś model był </a:t>
            </a:r>
            <a:r>
              <a:rPr lang="pl-PL" sz="2400" dirty="0" err="1" smtClean="0"/>
              <a:t>renderowany</a:t>
            </a:r>
            <a:r>
              <a:rPr lang="pl-PL" sz="2400" dirty="0" smtClean="0"/>
              <a:t> do GPU, kiedy monitor był odświeżany, wyświetlany obraz zostanie ucięty w połowie. Na ekranie zobaczymy połowę starego obrazka i połowę nowego.</a:t>
            </a:r>
          </a:p>
          <a:p>
            <a:r>
              <a:rPr lang="pl-PL" sz="2400" dirty="0" smtClean="0"/>
              <a:t>Problem ten rozwiązuje </a:t>
            </a:r>
            <a:r>
              <a:rPr lang="en-US" sz="2400" dirty="0" smtClean="0"/>
              <a:t>DXGI </a:t>
            </a:r>
            <a:r>
              <a:rPr lang="pl-PL" sz="2400" dirty="0" smtClean="0"/>
              <a:t>albo inaczej </a:t>
            </a:r>
            <a:r>
              <a:rPr lang="en-US" sz="2400" i="1" dirty="0" smtClean="0"/>
              <a:t>swapping</a:t>
            </a:r>
            <a:r>
              <a:rPr lang="en-US" sz="2400" dirty="0" smtClean="0"/>
              <a:t>.</a:t>
            </a:r>
            <a:endParaRPr lang="pl-PL" sz="2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Podczas </a:t>
            </a:r>
            <a:r>
              <a:rPr lang="pl-PL" sz="2400" dirty="0" err="1" smtClean="0"/>
              <a:t>renderowania</a:t>
            </a:r>
            <a:r>
              <a:rPr lang="pl-PL" sz="2400" dirty="0" smtClean="0"/>
              <a:t> nowego obrazu do monitora, DXGI automatycznie przerysowuje obraz do drugiego bufora pikseli, nazwanego „back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”. „Front </a:t>
            </a:r>
            <a:r>
              <a:rPr lang="pl-PL" sz="2400" dirty="0" err="1" smtClean="0"/>
              <a:t>buffer</a:t>
            </a:r>
            <a:r>
              <a:rPr lang="pl-PL" sz="2400" dirty="0" smtClean="0"/>
              <a:t>” jest to </a:t>
            </a:r>
            <a:r>
              <a:rPr lang="pl-PL" sz="2400" dirty="0" err="1" smtClean="0"/>
              <a:t>buffer</a:t>
            </a:r>
            <a:r>
              <a:rPr lang="pl-PL" sz="2400" dirty="0" smtClean="0"/>
              <a:t> który aktualnie jest wyświetlany. Obrazy są ładowane do tylnego bufora, po czym DXGI robi </a:t>
            </a:r>
            <a:r>
              <a:rPr lang="pl-PL" sz="2400" dirty="0" err="1" smtClean="0"/>
              <a:t>update</a:t>
            </a:r>
            <a:r>
              <a:rPr lang="pl-PL" sz="2400" dirty="0" smtClean="0"/>
              <a:t> przedniego bufora i wrzuca tam to, co było w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Jednakże to nadal może powodować błędy ponieważ transfer danych wciąż może pojawiać się gdy monitor jest odświeżany (GPU jest szybsze niż monitor).</a:t>
            </a:r>
          </a:p>
          <a:p>
            <a:r>
              <a:rPr lang="pl-PL" sz="2400" dirty="0" smtClean="0"/>
              <a:t>Jako kolejne rozwiązanie DXGI używa wskaźnika dla obu </a:t>
            </a:r>
            <a:r>
              <a:rPr lang="pl-PL" sz="2400" dirty="0" err="1" smtClean="0"/>
              <a:t>bufforów</a:t>
            </a:r>
            <a:r>
              <a:rPr lang="pl-PL" sz="2400" dirty="0" smtClean="0"/>
              <a:t> i po prostu zmienia ich wartości. Tylni </a:t>
            </a:r>
            <a:r>
              <a:rPr lang="pl-PL" sz="2400" dirty="0" err="1" smtClean="0"/>
              <a:t>buffer</a:t>
            </a:r>
            <a:r>
              <a:rPr lang="pl-PL" sz="2400" dirty="0" smtClean="0"/>
              <a:t> staje się przednim (i vice </a:t>
            </a:r>
            <a:r>
              <a:rPr lang="pl-PL" sz="2400" dirty="0" err="1" smtClean="0"/>
              <a:t>versa</a:t>
            </a:r>
            <a:r>
              <a:rPr lang="pl-PL" sz="2400" dirty="0" smtClean="0"/>
              <a:t>).</a:t>
            </a:r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0006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143380"/>
            <a:ext cx="581501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pl-PL" dirty="0" smtClean="0"/>
              <a:t>W całym cyklu działania programu występuje kilka głównych etapów. W ich skład wchodzi główna pętla, odpowiedzialna za całą logikę gry. Wykonuje się przez cały czas trwania programu. Powoduje wywołanie poszczególnych klatek animacji.</a:t>
            </a:r>
            <a:endParaRPr lang="pl-PL" dirty="0"/>
          </a:p>
        </p:txBody>
      </p:sp>
      <p:pic>
        <p:nvPicPr>
          <p:cNvPr id="1026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00570"/>
            <a:ext cx="7596018" cy="160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Uzyskanie DXGI </a:t>
            </a:r>
            <a:r>
              <a:rPr lang="pl-PL" dirty="0" err="1" smtClean="0"/>
              <a:t>Factory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Jest to obiekt, który jest zdolny tworzyć inne obiekty DXGI.</a:t>
            </a:r>
          </a:p>
          <a:p>
            <a:r>
              <a:rPr lang="pl-PL" sz="2400" dirty="0" smtClean="0"/>
              <a:t>Musimy zapewnić, że zostanie utworzony </a:t>
            </a:r>
            <a:r>
              <a:rPr lang="pl-PL" sz="2400" dirty="0" err="1" smtClean="0"/>
              <a:t>DXGIAdapter</a:t>
            </a:r>
            <a:r>
              <a:rPr lang="pl-PL" sz="2400" dirty="0" smtClean="0"/>
              <a:t>. Jeśli będziemy mieli dostęp do obiektu tego adaptera,  otrzymamy adres </a:t>
            </a:r>
            <a:r>
              <a:rPr lang="pl-PL" sz="2400" i="1" dirty="0" err="1" smtClean="0"/>
              <a:t>the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factory</a:t>
            </a:r>
            <a:r>
              <a:rPr lang="pl-PL" sz="2400" i="1" dirty="0" smtClean="0"/>
              <a:t>.</a:t>
            </a:r>
            <a:endParaRPr lang="pl-PL" sz="2400" dirty="0" smtClean="0"/>
          </a:p>
          <a:p>
            <a:r>
              <a:rPr lang="pl-PL" sz="2400" dirty="0" smtClean="0"/>
              <a:t>Po pierwsze, musimy przekonwertować nasz aktualny interfejs używając metody As().</a:t>
            </a:r>
          </a:p>
          <a:p>
            <a:r>
              <a:rPr lang="pl-PL" sz="2400" dirty="0" smtClean="0"/>
              <a:t>Po drugie, wywołujemy na interfejsie </a:t>
            </a:r>
            <a:r>
              <a:rPr lang="pl-PL" sz="2400" dirty="0" err="1" smtClean="0"/>
              <a:t>GetAdapter</a:t>
            </a:r>
            <a:r>
              <a:rPr lang="pl-PL" sz="2400" dirty="0" smtClean="0"/>
              <a:t>() aby pobrać adapter. </a:t>
            </a:r>
          </a:p>
          <a:p>
            <a:r>
              <a:rPr lang="pl-PL" sz="2400" dirty="0" smtClean="0"/>
              <a:t>Po trzecie, wywołujemy </a:t>
            </a:r>
            <a:r>
              <a:rPr lang="pl-PL" sz="2400" dirty="0" err="1" smtClean="0"/>
              <a:t>GetParent</a:t>
            </a:r>
            <a:r>
              <a:rPr lang="pl-PL" sz="2400" dirty="0" smtClean="0"/>
              <a:t>(), aby pobrać </a:t>
            </a:r>
            <a:r>
              <a:rPr lang="pl-PL" sz="2400" i="1" dirty="0" err="1" smtClean="0"/>
              <a:t>the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factory</a:t>
            </a:r>
            <a:r>
              <a:rPr lang="pl-PL" sz="2400" i="1" dirty="0"/>
              <a:t>.</a:t>
            </a:r>
            <a:endParaRPr lang="pl-PL" sz="2400" dirty="0" smtClean="0"/>
          </a:p>
          <a:p>
            <a:pPr>
              <a:buNone/>
            </a:pPr>
            <a:endParaRPr lang="pl-PL" sz="2400" dirty="0"/>
          </a:p>
          <a:p>
            <a:endParaRPr lang="pl-PL" sz="24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Uzyskanie DXGI </a:t>
            </a:r>
            <a:r>
              <a:rPr lang="pl-PL" dirty="0" err="1" smtClean="0"/>
              <a:t>Factory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Dodajemy, do metody </a:t>
            </a:r>
            <a:r>
              <a:rPr lang="pl-PL" sz="2400" dirty="0" err="1" smtClean="0"/>
              <a:t>Initialize</a:t>
            </a:r>
            <a:r>
              <a:rPr lang="pl-PL" sz="2400" dirty="0" smtClean="0"/>
              <a:t>():</a:t>
            </a:r>
            <a:endParaRPr lang="pl-PL" sz="2400" dirty="0"/>
          </a:p>
          <a:p>
            <a:endParaRPr lang="pl-PL" sz="24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8001056" cy="23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</a:t>
            </a:r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Dodajemy, do metody </a:t>
            </a:r>
            <a:r>
              <a:rPr lang="pl-PL" sz="2400" dirty="0" err="1" smtClean="0"/>
              <a:t>Initialize</a:t>
            </a:r>
            <a:r>
              <a:rPr lang="pl-PL" sz="2400" dirty="0" smtClean="0"/>
              <a:t>(), zaraz pod kodem przedstawionym na poprzednim slajdzie:</a:t>
            </a:r>
            <a:endParaRPr lang="pl-PL" sz="2400" dirty="0"/>
          </a:p>
          <a:p>
            <a:endParaRPr lang="pl-PL" sz="24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8156137" cy="17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</a:t>
            </a:r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Wywołujemy tylko jedną metodę. Metoda została nazwana </a:t>
            </a:r>
            <a:r>
              <a:rPr lang="pl-PL" sz="2400" dirty="0" err="1" smtClean="0"/>
              <a:t>CreateSwapChainForCoreWindow</a:t>
            </a:r>
            <a:r>
              <a:rPr lang="pl-PL" sz="2400" dirty="0" smtClean="0"/>
              <a:t>():</a:t>
            </a:r>
            <a:endParaRPr lang="pl-PL" sz="2400" dirty="0"/>
          </a:p>
          <a:p>
            <a:endParaRPr lang="pl-PL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8480413" cy="21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Użycie </a:t>
            </a:r>
            <a:r>
              <a:rPr lang="pl-PL" dirty="0" err="1" smtClean="0"/>
              <a:t>Swap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Wreszcie aby tego użyć, musimy napisać tylko jedną linijkę. 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Metoda </a:t>
            </a:r>
            <a:r>
              <a:rPr lang="pl-PL" sz="2400" dirty="0" err="1" smtClean="0"/>
              <a:t>Present</a:t>
            </a:r>
            <a:r>
              <a:rPr lang="pl-PL" sz="2400" dirty="0" smtClean="0"/>
              <a:t>() ma bardzo proste zadanie. Zamienia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 i front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</a:t>
            </a:r>
            <a:endParaRPr lang="pl-PL" sz="2400" dirty="0"/>
          </a:p>
          <a:p>
            <a:endParaRPr lang="pl-PL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6810412" cy="185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Rendering </a:t>
            </a:r>
            <a:r>
              <a:rPr lang="pl-PL" dirty="0" err="1" smtClean="0"/>
              <a:t>Frames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 pierwsze, musimy powiedzieć GPU gdzie w pamięci jest tworzony końcowy obraz (w naszym przypadku jest to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Po drugie musimy powiedzieć GPU gdzie ten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 powinien być rysowany. Trzeba przyjąć tak zwany </a:t>
            </a:r>
            <a:r>
              <a:rPr lang="pl-PL" sz="2400" i="1" dirty="0" err="1" smtClean="0"/>
              <a:t>render</a:t>
            </a:r>
            <a:r>
              <a:rPr lang="pl-PL" sz="2400" i="1" dirty="0" smtClean="0"/>
              <a:t> target. </a:t>
            </a:r>
            <a:r>
              <a:rPr lang="pl-PL" sz="2400" dirty="0" smtClean="0"/>
              <a:t>Jest to obiekt COM, który zachowuje w pamięci lokację tego co chcemy </a:t>
            </a:r>
            <a:r>
              <a:rPr lang="pl-PL" sz="2400" dirty="0" err="1" smtClean="0"/>
              <a:t>renderować</a:t>
            </a:r>
            <a:r>
              <a:rPr lang="pl-PL" sz="2400" dirty="0" smtClean="0"/>
              <a:t>. W większości przypadków jest to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Rendering </a:t>
            </a:r>
            <a:r>
              <a:rPr lang="pl-PL" dirty="0" err="1" smtClean="0"/>
              <a:t>Frames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metodzie </a:t>
            </a:r>
            <a:r>
              <a:rPr lang="pl-PL" sz="2400" dirty="0" err="1" smtClean="0"/>
              <a:t>Initialize</a:t>
            </a:r>
            <a:r>
              <a:rPr lang="pl-PL" sz="2400" dirty="0" smtClean="0"/>
              <a:t>(), zaraz bo utworzeniu </a:t>
            </a:r>
            <a:r>
              <a:rPr lang="pl-PL" sz="2400" dirty="0" err="1" smtClean="0"/>
              <a:t>swap</a:t>
            </a:r>
            <a:r>
              <a:rPr lang="pl-PL" sz="2400" dirty="0" smtClean="0"/>
              <a:t> </a:t>
            </a:r>
            <a:r>
              <a:rPr lang="pl-PL" sz="2400" dirty="0" err="1" smtClean="0"/>
              <a:t>chain</a:t>
            </a:r>
            <a:r>
              <a:rPr lang="pl-PL" sz="2400" dirty="0" smtClean="0"/>
              <a:t> musimy dodać: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Określamy adres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Tworzymy </a:t>
            </a:r>
            <a:r>
              <a:rPr lang="pl-PL" sz="2400" dirty="0" err="1" smtClean="0"/>
              <a:t>objekt</a:t>
            </a:r>
            <a:r>
              <a:rPr lang="pl-PL" sz="2400" dirty="0" smtClean="0"/>
              <a:t>  </a:t>
            </a:r>
            <a:r>
              <a:rPr lang="pl-PL" sz="2400" i="1" dirty="0" err="1" smtClean="0"/>
              <a:t>render</a:t>
            </a:r>
            <a:r>
              <a:rPr lang="pl-PL" sz="2400" i="1" dirty="0" smtClean="0"/>
              <a:t> target.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200934" cy="17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Ustawienie </a:t>
            </a:r>
            <a:r>
              <a:rPr lang="pl-PL" dirty="0" err="1" smtClean="0"/>
              <a:t>Render</a:t>
            </a:r>
            <a:r>
              <a:rPr lang="pl-PL" dirty="0" smtClean="0"/>
              <a:t> Target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 utworzeniu </a:t>
            </a:r>
            <a:r>
              <a:rPr lang="pl-PL" sz="2400" dirty="0" err="1" smtClean="0"/>
              <a:t>Render</a:t>
            </a:r>
            <a:r>
              <a:rPr lang="pl-PL" sz="2400" dirty="0" smtClean="0"/>
              <a:t> Target, trzeba go aktywować. Musi to być robione w każdej ramce naszego programu, dlatego aktywujemy go w metodzie </a:t>
            </a:r>
            <a:r>
              <a:rPr lang="pl-PL" sz="2400" dirty="0" err="1" smtClean="0"/>
              <a:t>Render</a:t>
            </a:r>
            <a:r>
              <a:rPr lang="pl-PL" sz="2400" dirty="0" smtClean="0"/>
              <a:t>().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7364102" cy="19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Czyszczenie back </a:t>
            </a:r>
            <a:r>
              <a:rPr lang="pl-PL" dirty="0" err="1" smtClean="0"/>
              <a:t>buffer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Następnie tworzymy metodę, która </a:t>
            </a:r>
            <a:r>
              <a:rPr lang="pl-PL" sz="2400" dirty="0" err="1" smtClean="0"/>
              <a:t>renderuje</a:t>
            </a:r>
            <a:r>
              <a:rPr lang="pl-PL" sz="2400" dirty="0" smtClean="0"/>
              <a:t> poszczególne ramki, przez ustawienie całego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 na pojedynczy kolor. Oczywiście ten kolor można zmieniać.</a:t>
            </a:r>
          </a:p>
          <a:p>
            <a:endParaRPr lang="pl-PL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6787343" cy="25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końcowy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857364"/>
            <a:ext cx="8392795" cy="471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Inicjalizacja programu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Tutaj się wszystko zaczyna. Tworzymy okno do wyświetlania naszej gry, ładujemy grafikę, modele oraz inne komponenty, alokujemy pamięć, przygotowujemy </a:t>
            </a:r>
            <a:r>
              <a:rPr lang="pl-PL" dirty="0" err="1" smtClean="0"/>
              <a:t>DirectX</a:t>
            </a:r>
            <a:r>
              <a:rPr lang="pl-PL" dirty="0" smtClean="0"/>
              <a:t> do użycia.</a:t>
            </a:r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7685045">
            <a:off x="524564" y="550699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Rysujemy trójkąt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zrobimy?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Stworzymy trzy werteksy tworzące trójkąt.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Umieścimy ten zasób w pamięci video.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Powiemy GPU, jak </a:t>
            </a:r>
            <a:r>
              <a:rPr lang="pl-PL" sz="2400" dirty="0" err="1" smtClean="0"/>
              <a:t>renderować</a:t>
            </a:r>
            <a:r>
              <a:rPr lang="pl-PL" sz="2400" dirty="0" smtClean="0"/>
              <a:t> te werteksy.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Powiemy GPU, jak przenieść te </a:t>
            </a:r>
            <a:r>
              <a:rPr lang="pl-PL" sz="2400" dirty="0" err="1" smtClean="0"/>
              <a:t>wertkesy</a:t>
            </a:r>
            <a:r>
              <a:rPr lang="pl-PL" sz="2400" dirty="0" smtClean="0"/>
              <a:t> na płaski obraz.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Powiemy GPU, gdzie ten obraz ma się pojawić na back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 końcu, będziemy wyświetlać trójkąt.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werteksów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Typowo, werteksy są tworzone przy użyciu struktury.</a:t>
            </a:r>
          </a:p>
          <a:p>
            <a:r>
              <a:rPr lang="pl-PL" sz="2400" dirty="0" smtClean="0"/>
              <a:t>Będziemy tworzyć tablicę werteksów.</a:t>
            </a:r>
          </a:p>
          <a:p>
            <a:r>
              <a:rPr lang="pl-PL" sz="2400" dirty="0" smtClean="0"/>
              <a:t>Utwórzmy nową metodę w naszej klasie </a:t>
            </a:r>
            <a:r>
              <a:rPr lang="pl-PL" sz="2400" dirty="0" err="1" smtClean="0"/>
              <a:t>CGame</a:t>
            </a:r>
            <a:r>
              <a:rPr lang="pl-PL" sz="2400" dirty="0" smtClean="0"/>
              <a:t>, która będzie służyła do inicjalizacji geometrii.</a:t>
            </a:r>
          </a:p>
          <a:p>
            <a:endParaRPr lang="pl-PL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6905535" cy="25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Przeniesienie danych do pamięci video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Kiedy tworzymy strukturę w C++, dane są magazynowane w pamięci systemu. Jednak, kiedy dane potrzebują GPU, to muszą być magazynowane w pamięci video, gdzie nie mamy łatwego dostępu.</a:t>
            </a:r>
          </a:p>
          <a:p>
            <a:r>
              <a:rPr lang="pl-PL" sz="2400" dirty="0" smtClean="0"/>
              <a:t>Direct3D zapewnia nam ten dostęp dzięki obiektowi COM, zwanemu </a:t>
            </a:r>
            <a:r>
              <a:rPr lang="pl-PL" sz="2400" i="1" dirty="0" err="1" smtClean="0"/>
              <a:t>vertex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buffer</a:t>
            </a:r>
            <a:r>
              <a:rPr lang="pl-PL" sz="2400" dirty="0" smtClean="0"/>
              <a:t>.</a:t>
            </a:r>
          </a:p>
          <a:p>
            <a:endParaRPr lang="en-US" sz="2400" dirty="0" smtClean="0"/>
          </a:p>
          <a:p>
            <a:endParaRPr lang="pl-PL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7177795" cy="26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Przeniesienie danych do pamięci video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W metodzie </a:t>
            </a:r>
            <a:r>
              <a:rPr lang="pl-PL" sz="2400" dirty="0" err="1" smtClean="0"/>
              <a:t>InitGraphics</a:t>
            </a:r>
            <a:r>
              <a:rPr lang="pl-PL" sz="2400" dirty="0" smtClean="0"/>
              <a:t>(), zaraz po utworzeniu tablicy werteksów, musimy dodać następujące linie kodu: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err="1" smtClean="0"/>
              <a:t>CreateBuffer</a:t>
            </a:r>
            <a:r>
              <a:rPr lang="pl-PL" sz="2400" dirty="0" smtClean="0"/>
              <a:t>() przyjmuje trzy parametry. Pierwszy jest odwołaniem do struktury opisującej </a:t>
            </a:r>
            <a:r>
              <a:rPr lang="pl-PL" sz="2400" dirty="0" err="1" smtClean="0"/>
              <a:t>buffer</a:t>
            </a:r>
            <a:r>
              <a:rPr lang="pl-PL" sz="2400" dirty="0" smtClean="0"/>
              <a:t>. Drugi jest odwołaniem do struktury opisującej gdzie dane są magazynowane (nasze werteksy trójkąta), trzeci argument jest odwołaniem do obiektu COM nazwanego </a:t>
            </a:r>
            <a:r>
              <a:rPr lang="en-US" sz="2400" dirty="0" smtClean="0"/>
              <a:t>ID3D11Buffer </a:t>
            </a:r>
            <a:r>
              <a:rPr lang="en-US" sz="2400" dirty="0" err="1" smtClean="0"/>
              <a:t>ComPtr</a:t>
            </a:r>
            <a:endParaRPr lang="pl-PL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5611671" cy="20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Shadery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Proces renderingu jest kontrolowany przez coś co się nazywa </a:t>
            </a:r>
            <a:r>
              <a:rPr lang="en-US" sz="2400" i="1" dirty="0" smtClean="0"/>
              <a:t>rendering pipeline</a:t>
            </a:r>
            <a:r>
              <a:rPr lang="pl-PL" sz="2400" i="1" dirty="0" smtClean="0"/>
              <a:t>. </a:t>
            </a:r>
            <a:r>
              <a:rPr lang="pl-PL" sz="2400" dirty="0" smtClean="0"/>
              <a:t>Jest to sekwencja kroków, które pobierają wejściowe werteksy, a w rezultacie otrzymujemy końcowy obraz. Niestety </a:t>
            </a:r>
            <a:r>
              <a:rPr lang="pl-PL" sz="2400" dirty="0" err="1" smtClean="0"/>
              <a:t>pipeline</a:t>
            </a:r>
            <a:r>
              <a:rPr lang="pl-PL" sz="2400" dirty="0" smtClean="0"/>
              <a:t> nie wie automatycznie co ma robić i musimy to zaprogramować. I to właśnie jest programowane przez </a:t>
            </a:r>
            <a:r>
              <a:rPr lang="pl-PL" sz="2400" dirty="0" err="1" smtClean="0"/>
              <a:t>shadery</a:t>
            </a:r>
            <a:r>
              <a:rPr lang="pl-PL" sz="2400" dirty="0" smtClean="0"/>
              <a:t>.</a:t>
            </a:r>
          </a:p>
          <a:p>
            <a:r>
              <a:rPr lang="pl-PL" sz="2400" dirty="0" err="1" smtClean="0"/>
              <a:t>Shader</a:t>
            </a:r>
            <a:r>
              <a:rPr lang="pl-PL" sz="2400" dirty="0" smtClean="0"/>
              <a:t> jest mini programem, który kontroluje jeden z fragmentów </a:t>
            </a:r>
            <a:r>
              <a:rPr lang="pl-PL" sz="2400" dirty="0" err="1" smtClean="0"/>
              <a:t>pipeline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6400800" cy="19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Shadery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Mamy kilka różnych typów </a:t>
            </a:r>
            <a:r>
              <a:rPr lang="pl-PL" sz="2400" dirty="0" err="1" smtClean="0"/>
              <a:t>shaderów</a:t>
            </a:r>
            <a:r>
              <a:rPr lang="pl-PL" sz="2400" dirty="0" smtClean="0"/>
              <a:t> i każdy jest uruchamiany wiele razy podczas </a:t>
            </a:r>
            <a:r>
              <a:rPr lang="pl-PL" sz="2400" dirty="0" err="1" smtClean="0"/>
              <a:t>renderowania</a:t>
            </a:r>
            <a:r>
              <a:rPr lang="pl-PL" sz="2400" dirty="0" smtClean="0"/>
              <a:t>. Dla przykładu </a:t>
            </a:r>
            <a:r>
              <a:rPr lang="pl-PL" sz="2400" i="1" dirty="0" err="1" smtClean="0"/>
              <a:t>vertex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shader</a:t>
            </a:r>
            <a:r>
              <a:rPr lang="pl-PL" sz="2400" i="1" dirty="0" smtClean="0"/>
              <a:t> </a:t>
            </a:r>
            <a:r>
              <a:rPr lang="pl-PL" sz="2400" dirty="0" smtClean="0"/>
              <a:t>jest programem, który jest uruchamiany raz dla każdego </a:t>
            </a:r>
            <a:r>
              <a:rPr lang="pl-PL" sz="2400" dirty="0" err="1" smtClean="0"/>
              <a:t>renderowanego</a:t>
            </a:r>
            <a:r>
              <a:rPr lang="pl-PL" sz="2400" dirty="0" smtClean="0"/>
              <a:t> wierzchołka, podczas gdy </a:t>
            </a:r>
            <a:r>
              <a:rPr lang="pl-PL" sz="2400" i="1" dirty="0" err="1" smtClean="0"/>
              <a:t>pixel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shader</a:t>
            </a:r>
            <a:r>
              <a:rPr lang="pl-PL" sz="2400" i="1" dirty="0" smtClean="0"/>
              <a:t> </a:t>
            </a:r>
            <a:r>
              <a:rPr lang="pl-PL" sz="2400" dirty="0" smtClean="0"/>
              <a:t>jest programem, który jest uruchamiany dla każdego narysowanego piksela.</a:t>
            </a:r>
          </a:p>
          <a:p>
            <a:r>
              <a:rPr lang="pl-PL" sz="2400" dirty="0" smtClean="0"/>
              <a:t>Ładowanie </a:t>
            </a:r>
            <a:r>
              <a:rPr lang="pl-PL" sz="2400" dirty="0" err="1" smtClean="0"/>
              <a:t>shaderów</a:t>
            </a:r>
            <a:r>
              <a:rPr lang="pl-PL" sz="2400" dirty="0" smtClean="0"/>
              <a:t> wymaga kilku kroków:</a:t>
            </a:r>
          </a:p>
          <a:p>
            <a:pPr marL="1042416" lvl="2" indent="-457200">
              <a:buFont typeface="+mj-lt"/>
              <a:buAutoNum type="arabicPeriod"/>
            </a:pPr>
            <a:r>
              <a:rPr lang="pl-PL" sz="2200" dirty="0" smtClean="0"/>
              <a:t>Tworzymy pliki </a:t>
            </a:r>
            <a:r>
              <a:rPr lang="pl-PL" sz="2200" dirty="0" err="1" smtClean="0"/>
              <a:t>vertex</a:t>
            </a:r>
            <a:r>
              <a:rPr lang="pl-PL" sz="2200" dirty="0" smtClean="0"/>
              <a:t> </a:t>
            </a:r>
            <a:r>
              <a:rPr lang="pl-PL" sz="2200" dirty="0" err="1" smtClean="0"/>
              <a:t>shader</a:t>
            </a:r>
            <a:r>
              <a:rPr lang="pl-PL" sz="2200" dirty="0" smtClean="0"/>
              <a:t> i </a:t>
            </a:r>
            <a:r>
              <a:rPr lang="pl-PL" sz="2200" dirty="0" err="1" smtClean="0"/>
              <a:t>pixel</a:t>
            </a:r>
            <a:r>
              <a:rPr lang="pl-PL" sz="2200" dirty="0" smtClean="0"/>
              <a:t> </a:t>
            </a:r>
            <a:r>
              <a:rPr lang="pl-PL" sz="2200" dirty="0" err="1" smtClean="0"/>
              <a:t>shader</a:t>
            </a:r>
            <a:r>
              <a:rPr lang="pl-PL" sz="2200" dirty="0" smtClean="0"/>
              <a:t>.</a:t>
            </a:r>
          </a:p>
          <a:p>
            <a:pPr marL="1042416" lvl="2" indent="-457200">
              <a:buFont typeface="+mj-lt"/>
              <a:buAutoNum type="arabicPeriod"/>
            </a:pPr>
            <a:r>
              <a:rPr lang="pl-PL" sz="2200" dirty="0" smtClean="0"/>
              <a:t>Ładujemy oba </a:t>
            </a:r>
            <a:r>
              <a:rPr lang="pl-PL" sz="2200" dirty="0" err="1" smtClean="0"/>
              <a:t>shadery</a:t>
            </a:r>
            <a:r>
              <a:rPr lang="pl-PL" sz="2200" dirty="0" smtClean="0"/>
              <a:t> z pliku .</a:t>
            </a:r>
            <a:r>
              <a:rPr lang="pl-PL" sz="2200" dirty="0" err="1" smtClean="0"/>
              <a:t>cso</a:t>
            </a:r>
            <a:r>
              <a:rPr lang="pl-PL" sz="2200" dirty="0" smtClean="0"/>
              <a:t>.</a:t>
            </a:r>
          </a:p>
          <a:p>
            <a:pPr marL="1042416" lvl="2" indent="-457200">
              <a:buFont typeface="+mj-lt"/>
              <a:buAutoNum type="arabicPeriod"/>
            </a:pPr>
            <a:r>
              <a:rPr lang="pl-PL" sz="2200" dirty="0" smtClean="0"/>
              <a:t>Zachowujemy oba </a:t>
            </a:r>
            <a:r>
              <a:rPr lang="pl-PL" sz="2200" dirty="0" err="1" smtClean="0"/>
              <a:t>shadery</a:t>
            </a:r>
            <a:r>
              <a:rPr lang="pl-PL" sz="2200" dirty="0" smtClean="0"/>
              <a:t> do </a:t>
            </a:r>
            <a:r>
              <a:rPr lang="pl-PL" sz="2200" dirty="0" err="1" smtClean="0"/>
              <a:t>objektów</a:t>
            </a:r>
            <a:r>
              <a:rPr lang="pl-PL" sz="2200" dirty="0" smtClean="0"/>
              <a:t> </a:t>
            </a:r>
            <a:r>
              <a:rPr lang="pl-PL" sz="2200" dirty="0" err="1" smtClean="0"/>
              <a:t>shader</a:t>
            </a:r>
            <a:endParaRPr lang="pl-PL" sz="2200" dirty="0" smtClean="0"/>
          </a:p>
          <a:p>
            <a:pPr marL="1042416" lvl="2" indent="-457200">
              <a:buFont typeface="+mj-lt"/>
              <a:buAutoNum type="arabicPeriod"/>
            </a:pPr>
            <a:r>
              <a:rPr lang="pl-PL" sz="2200" dirty="0" smtClean="0"/>
              <a:t>Ustawiamy oba </a:t>
            </a:r>
            <a:r>
              <a:rPr lang="pl-PL" sz="2200" dirty="0" err="1" smtClean="0"/>
              <a:t>shadery</a:t>
            </a:r>
            <a:r>
              <a:rPr lang="pl-PL" sz="2200" dirty="0" smtClean="0"/>
              <a:t> jako aktywne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Tworzymy pliki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6744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Tworzymy pliki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5" cy="456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Ładujemy </a:t>
            </a:r>
            <a:r>
              <a:rPr lang="pl-PL" dirty="0" err="1" smtClean="0"/>
              <a:t>shadery</a:t>
            </a:r>
            <a:r>
              <a:rPr lang="pl-PL" dirty="0" smtClean="0"/>
              <a:t> z plików .</a:t>
            </a:r>
            <a:r>
              <a:rPr lang="pl-PL" dirty="0" err="1" smtClean="0"/>
              <a:t>cso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Kiedy program się uruchamia, musimy załadować kontenty każdego pliku .</a:t>
            </a:r>
            <a:r>
              <a:rPr lang="pl-PL" sz="2400" dirty="0" err="1" smtClean="0"/>
              <a:t>cso</a:t>
            </a:r>
            <a:r>
              <a:rPr lang="pl-PL" sz="2400" dirty="0" smtClean="0"/>
              <a:t> ("</a:t>
            </a:r>
            <a:r>
              <a:rPr lang="pl-PL" sz="2400" dirty="0" err="1" smtClean="0"/>
              <a:t>Compiled</a:t>
            </a:r>
            <a:r>
              <a:rPr lang="pl-PL" sz="2400" dirty="0" smtClean="0"/>
              <a:t> </a:t>
            </a:r>
            <a:r>
              <a:rPr lang="pl-PL" sz="2400" dirty="0" err="1" smtClean="0"/>
              <a:t>Shader</a:t>
            </a:r>
            <a:r>
              <a:rPr lang="pl-PL" sz="2400" dirty="0" smtClean="0"/>
              <a:t> </a:t>
            </a:r>
            <a:r>
              <a:rPr lang="pl-PL" sz="2400" dirty="0" err="1" smtClean="0"/>
              <a:t>Object</a:t>
            </a:r>
            <a:r>
              <a:rPr lang="pl-PL" sz="2400" dirty="0" smtClean="0"/>
              <a:t>„).</a:t>
            </a:r>
          </a:p>
          <a:p>
            <a:r>
              <a:rPr lang="pl-PL" sz="2400" dirty="0" smtClean="0"/>
              <a:t>Musimy napisać metodę, która załaduje kontenty pliku do </a:t>
            </a:r>
            <a:r>
              <a:rPr lang="pl-PL" sz="2400" dirty="0" err="1" smtClean="0"/>
              <a:t>Array</a:t>
            </a:r>
            <a:r>
              <a:rPr lang="pl-PL" sz="2400" dirty="0" smtClean="0"/>
              <a:t>^. Metodę dodajemy na górze pliku </a:t>
            </a:r>
            <a:r>
              <a:rPr lang="pl-PL" sz="2400" dirty="0" err="1" smtClean="0"/>
              <a:t>Game.cpp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05250"/>
            <a:ext cx="5072388" cy="30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Start gry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8501122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Jest to podstawowa część odpowiedzialna za ustawienie całej gry. Tutaj możemy wybrać mapę, ustawić pozycję gracza i innych obiektów, czy też ustawić losowe wartości, takie jak wybór terenu na początku naszej gry. Po ustawieniu wszystkiego, możemy wejść do głównej pętli programu i rozpocząć rozgrywkę.</a:t>
            </a:r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86322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8265092">
            <a:off x="1695437" y="6046253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Ładujemy </a:t>
            </a:r>
            <a:r>
              <a:rPr lang="pl-PL" dirty="0" err="1" smtClean="0"/>
              <a:t>shadery</a:t>
            </a:r>
            <a:r>
              <a:rPr lang="pl-PL" dirty="0" smtClean="0"/>
              <a:t> z plików .</a:t>
            </a:r>
            <a:r>
              <a:rPr lang="pl-PL" dirty="0" err="1" smtClean="0"/>
              <a:t>cso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Poprzednia metoda jedynie załadowała plik i zgromadziła dane w </a:t>
            </a:r>
            <a:r>
              <a:rPr lang="pl-PL" sz="2400" dirty="0" err="1" smtClean="0"/>
              <a:t>Array</a:t>
            </a:r>
            <a:r>
              <a:rPr lang="pl-PL" sz="2400" dirty="0" smtClean="0"/>
              <a:t>^.</a:t>
            </a:r>
          </a:p>
          <a:p>
            <a:r>
              <a:rPr lang="pl-PL" sz="2400" dirty="0" smtClean="0"/>
              <a:t>Aby ostatecznie załadować </a:t>
            </a:r>
            <a:r>
              <a:rPr lang="pl-PL" sz="2400" dirty="0" err="1" smtClean="0"/>
              <a:t>shadery</a:t>
            </a:r>
            <a:r>
              <a:rPr lang="pl-PL" sz="2400" dirty="0" smtClean="0"/>
              <a:t> trzeba wewnątrz klasy </a:t>
            </a:r>
            <a:r>
              <a:rPr lang="pl-PL" sz="2400" dirty="0" err="1" smtClean="0"/>
              <a:t>CGame</a:t>
            </a:r>
            <a:r>
              <a:rPr lang="pl-PL" sz="2400" dirty="0" smtClean="0"/>
              <a:t> umieścić następujący kod: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Dzięki temu, pliki .</a:t>
            </a:r>
            <a:r>
              <a:rPr lang="pl-PL" sz="2400" dirty="0" err="1" smtClean="0"/>
              <a:t>hlsl</a:t>
            </a:r>
            <a:r>
              <a:rPr lang="pl-PL" sz="2400" dirty="0" smtClean="0"/>
              <a:t> stają się plikami .</a:t>
            </a:r>
            <a:r>
              <a:rPr lang="pl-PL" sz="2400" dirty="0" err="1" smtClean="0"/>
              <a:t>cso</a:t>
            </a:r>
            <a:r>
              <a:rPr lang="pl-PL" sz="2400" dirty="0" smtClean="0"/>
              <a:t>, podczas kompilacji.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7683882" cy="16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Enkapsulacja</a:t>
            </a:r>
            <a:r>
              <a:rPr lang="pl-PL" dirty="0" smtClean="0"/>
              <a:t> do </a:t>
            </a:r>
            <a:r>
              <a:rPr lang="pl-PL" dirty="0" err="1" smtClean="0"/>
              <a:t>obieków</a:t>
            </a:r>
            <a:r>
              <a:rPr lang="pl-PL" dirty="0" smtClean="0"/>
              <a:t> </a:t>
            </a:r>
            <a:r>
              <a:rPr lang="pl-PL" dirty="0" err="1" smtClean="0"/>
              <a:t>shader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każdego typu </a:t>
            </a:r>
            <a:r>
              <a:rPr lang="pl-PL" sz="2400" dirty="0" err="1" smtClean="0"/>
              <a:t>shaderów</a:t>
            </a:r>
            <a:r>
              <a:rPr lang="pl-PL" sz="2400" dirty="0" smtClean="0"/>
              <a:t> istnieją obiekty COM.</a:t>
            </a:r>
          </a:p>
          <a:p>
            <a:r>
              <a:rPr lang="pl-PL" sz="2400" dirty="0" smtClean="0"/>
              <a:t>Musimy utworzyć odpowiednie obiekty.</a:t>
            </a:r>
          </a:p>
          <a:p>
            <a:endParaRPr lang="pl-PL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286712" cy="24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Ustawiamy oba </a:t>
            </a:r>
            <a:r>
              <a:rPr lang="pl-PL" dirty="0" err="1" smtClean="0"/>
              <a:t>shadery</a:t>
            </a:r>
            <a:r>
              <a:rPr lang="pl-PL" dirty="0" smtClean="0"/>
              <a:t> na aktywne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VSSetShader</a:t>
            </a:r>
            <a:r>
              <a:rPr lang="en-US" sz="2400" dirty="0" smtClean="0"/>
              <a:t>() and </a:t>
            </a:r>
            <a:r>
              <a:rPr lang="en-US" sz="2400" dirty="0" err="1" smtClean="0"/>
              <a:t>PSSetShader</a:t>
            </a:r>
            <a:r>
              <a:rPr lang="en-US" sz="2400" dirty="0" smtClean="0"/>
              <a:t>()</a:t>
            </a:r>
            <a:r>
              <a:rPr lang="pl-PL" sz="2400" dirty="0" smtClean="0"/>
              <a:t> ustawiają </a:t>
            </a:r>
            <a:r>
              <a:rPr lang="pl-PL" sz="2400" dirty="0" err="1" smtClean="0"/>
              <a:t>shadery</a:t>
            </a:r>
            <a:r>
              <a:rPr lang="pl-PL" sz="2400" dirty="0" smtClean="0"/>
              <a:t> jako aktywne.</a:t>
            </a:r>
          </a:p>
          <a:p>
            <a:r>
              <a:rPr lang="pl-PL" sz="2400" dirty="0" smtClean="0"/>
              <a:t>Pierwszy parametr jest  adresem obiektu </a:t>
            </a:r>
            <a:r>
              <a:rPr lang="pl-PL" sz="2400" dirty="0" err="1" smtClean="0"/>
              <a:t>shadera</a:t>
            </a:r>
            <a:r>
              <a:rPr lang="pl-PL" sz="2400" dirty="0" smtClean="0"/>
              <a:t>. </a:t>
            </a:r>
            <a:endParaRPr lang="en-US" sz="2400" dirty="0" smtClean="0"/>
          </a:p>
          <a:p>
            <a:endParaRPr lang="pl-PL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8090940" cy="31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Tworzenie wejściowych elementów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Werteksy zawierają jeden lub więcej wejściowych elementów. Element wejściowy jest jakąś właściwością werteksu, taką jak pozycja, kolor, tekstura.</a:t>
            </a:r>
          </a:p>
          <a:p>
            <a:r>
              <a:rPr lang="pl-PL" sz="2400" dirty="0" smtClean="0"/>
              <a:t>Te wejściowe parametry umieszczamy w tablicy.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Mamy możliwość podania siedmiu parametrów, ale na razie potrzebujemy tylko trzy.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3286124"/>
            <a:ext cx="7598369" cy="20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Kilka elementów wejściowych</a:t>
            </a:r>
            <a:endParaRPr lang="pl-PL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643866" cy="13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Tworzenie wejściowych elementów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Musimy stworzyć jeszcze jeden obiekt COM do zarządzania tym wszystkim.</a:t>
            </a:r>
          </a:p>
          <a:p>
            <a:r>
              <a:rPr lang="pl-PL" dirty="0" smtClean="0"/>
              <a:t>Na samym końcu metody </a:t>
            </a:r>
            <a:r>
              <a:rPr lang="pl-PL" dirty="0" err="1" smtClean="0"/>
              <a:t>InitPipeline</a:t>
            </a:r>
            <a:r>
              <a:rPr lang="pl-PL" dirty="0" smtClean="0"/>
              <a:t>() dodajemy:</a:t>
            </a:r>
            <a:endParaRPr lang="pl-PL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8660084" cy="8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Ustawienie </a:t>
            </a:r>
            <a:r>
              <a:rPr lang="pl-PL" dirty="0" err="1" smtClean="0"/>
              <a:t>Viewport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 smtClean="0"/>
              <a:t>Viewport</a:t>
            </a:r>
            <a:r>
              <a:rPr lang="pl-PL" dirty="0" smtClean="0"/>
              <a:t> jest sposobem aby powiedzieć Direct3D w jaki sposób ustabilizować koordynaty.</a:t>
            </a:r>
          </a:p>
          <a:p>
            <a:r>
              <a:rPr lang="pl-PL" dirty="0" smtClean="0"/>
              <a:t>Zazwyczaj normalizacja </a:t>
            </a:r>
            <a:r>
              <a:rPr lang="pl-PL" dirty="0" err="1" smtClean="0"/>
              <a:t>koordynatów</a:t>
            </a:r>
            <a:r>
              <a:rPr lang="pl-PL" dirty="0" smtClean="0"/>
              <a:t> przebiega od lewego górnego rogu ekranu do prawego dolnego. Jednak czasami możemy chcieć, aby było to robione inaczej.</a:t>
            </a:r>
          </a:p>
          <a:p>
            <a:r>
              <a:rPr lang="pl-PL" dirty="0" smtClean="0"/>
              <a:t>Zanim cokolwiek narysujemy, Direct3D musi wiedzieć jak mają być ustawione koordynaty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Ustawienie </a:t>
            </a:r>
            <a:r>
              <a:rPr lang="pl-PL" dirty="0" err="1" smtClean="0"/>
              <a:t>Viewport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końcu metody </a:t>
            </a:r>
            <a:r>
              <a:rPr lang="pl-PL" dirty="0" err="1" smtClean="0"/>
              <a:t>Initialize</a:t>
            </a:r>
            <a:r>
              <a:rPr lang="pl-PL" dirty="0" smtClean="0"/>
              <a:t>(), dodajemy:</a:t>
            </a: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4467246" cy="25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Rysowanie prymitywów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Musimy jeszcze wykorzystać trzy funkcje, zanim zaczniemy </a:t>
            </a:r>
            <a:r>
              <a:rPr lang="pl-PL" dirty="0" err="1" smtClean="0"/>
              <a:t>renderowanie</a:t>
            </a:r>
            <a:r>
              <a:rPr lang="pl-PL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Pierwsza ustawia, którego </a:t>
            </a:r>
            <a:r>
              <a:rPr lang="pl-PL" dirty="0" err="1" smtClean="0"/>
              <a:t>vertex</a:t>
            </a:r>
            <a:r>
              <a:rPr lang="pl-PL" dirty="0" smtClean="0"/>
              <a:t> </a:t>
            </a:r>
            <a:r>
              <a:rPr lang="pl-PL" dirty="0" err="1" smtClean="0"/>
              <a:t>buffer</a:t>
            </a:r>
            <a:r>
              <a:rPr lang="pl-PL" dirty="0" smtClean="0"/>
              <a:t> zamierzamy używać.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Druga ustawia jaki typ prymitywów będzie używany.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Trzecia, rysuje nasz kształt.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Rysowanie prymitywów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 metodzie </a:t>
            </a:r>
            <a:r>
              <a:rPr lang="pl-PL" dirty="0" err="1" smtClean="0"/>
              <a:t>Render</a:t>
            </a:r>
            <a:r>
              <a:rPr lang="pl-PL" dirty="0" smtClean="0"/>
              <a:t>(), dodajemy następujące linie kodu: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7828188" cy="23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Pobieramy dane wejściowe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Tutaj pobieramy wszystkie informacje odnośnie stanu klawiatury, myszy, ekranu dotykowego lub też z innych urządzeń mogących dostarczyć nam informacji wejściowych.</a:t>
            </a:r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7685045">
            <a:off x="3239209" y="529268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Uzyskany efekt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321357" cy="467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7772400" cy="1362075"/>
          </a:xfrm>
        </p:spPr>
        <p:txBody>
          <a:bodyPr/>
          <a:lstStyle/>
          <a:p>
            <a:pPr algn="ctr"/>
            <a:r>
              <a:rPr lang="pl-PL" dirty="0" smtClean="0"/>
              <a:t>XNA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800" smtClean="0"/>
              <a:t>Czym jest XNA?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XNA</a:t>
            </a:r>
            <a:r>
              <a:rPr lang="pl-PL" smtClean="0"/>
              <a:t> (</a:t>
            </a:r>
            <a:r>
              <a:rPr lang="pl-PL" b="1" i="1" smtClean="0"/>
              <a:t>X</a:t>
            </a:r>
            <a:r>
              <a:rPr lang="pl-PL" i="1" smtClean="0"/>
              <a:t>NA’s </a:t>
            </a:r>
            <a:r>
              <a:rPr lang="pl-PL" b="1" i="1" smtClean="0"/>
              <a:t>N</a:t>
            </a:r>
            <a:r>
              <a:rPr lang="pl-PL" i="1" smtClean="0"/>
              <a:t>ot </a:t>
            </a:r>
            <a:r>
              <a:rPr lang="pl-PL" b="1" i="1" smtClean="0"/>
              <a:t>A</a:t>
            </a:r>
            <a:r>
              <a:rPr lang="pl-PL" i="1" smtClean="0"/>
              <a:t>cronymed</a:t>
            </a:r>
            <a:r>
              <a:rPr lang="pl-PL" smtClean="0"/>
              <a:t> – "XNA nie jest akronimem") jest zbiorem narzędzi firmy Microsoft pozwalającym na tworzenie gier przeznaczonych dla systemu Windows, konsoli Xbox 360 jak również telefonów z systemem operacyjnym Windows Phone 7. </a:t>
            </a: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973785-DDC3-468F-803B-98CBDDCA8195}" type="slidenum">
              <a:rPr lang="pl-PL" smtClean="0"/>
              <a:pPr/>
              <a:t>72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800" smtClean="0"/>
              <a:t>Czym jest XNA?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 skład środowiska wchodzi szereg pomocy, szablonów, zestawów startowych i obszerna dokumentacja pozwalająca na szybkie tworzenie gier takich jak gry platformowe, FPS czy strategie czasu rzeczywistego. </a:t>
            </a:r>
          </a:p>
          <a:p>
            <a:pPr eaLnBrk="1" hangingPunct="1"/>
            <a:r>
              <a:rPr lang="pl-PL" smtClean="0"/>
              <a:t>Zawiera bogaty zestaw bibliotek klas, które są przeznaczone specjalnie do tworzenia gier komputerowych. </a:t>
            </a: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27CCD-65A5-47A2-83F4-59BCF6CB66AD}" type="slidenum">
              <a:rPr lang="pl-PL" smtClean="0"/>
              <a:pPr/>
              <a:t>73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Instalacja na Windows 8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1594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85720" y="6286520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http://www.xbox.com/en-US/LIVE/PC/DownloadClient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Instalacja na Windows 8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Po pobraniu i zainstalowaniu pliku, pobieramy </a:t>
            </a:r>
            <a:r>
              <a:rPr lang="pl-PL" dirty="0" err="1" smtClean="0"/>
              <a:t>Game</a:t>
            </a:r>
            <a:r>
              <a:rPr lang="pl-PL" dirty="0" smtClean="0"/>
              <a:t> Studio 4.0. Plik także należy zainstalować.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Instalacja na Windows 8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8833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357158" y="6215082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http://www.microsoft.com/en-us/download/details.aspx?id=23714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Instalacja na Windows 8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34513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Należy przekopiować folder „XNA </a:t>
            </a:r>
            <a:r>
              <a:rPr lang="pl-PL" dirty="0" err="1" smtClean="0"/>
              <a:t>Game</a:t>
            </a:r>
            <a:r>
              <a:rPr lang="pl-PL" dirty="0" smtClean="0"/>
              <a:t> </a:t>
            </a:r>
            <a:r>
              <a:rPr lang="pl-PL" dirty="0" err="1" smtClean="0"/>
              <a:t>Srudio</a:t>
            </a:r>
            <a:r>
              <a:rPr lang="pl-PL" dirty="0" smtClean="0"/>
              <a:t> 4.0” znajdujący się pod podaną ścieżką: C:\Program </a:t>
            </a:r>
            <a:r>
              <a:rPr lang="pl-PL" dirty="0" err="1" smtClean="0"/>
              <a:t>Files</a:t>
            </a:r>
            <a:r>
              <a:rPr lang="pl-PL" dirty="0" smtClean="0"/>
              <a:t> (x86)\Microsoft Visual Studio 10.0\Common7\IDE\Extensions\Microsoft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15582"/>
            <a:ext cx="5334011" cy="30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Pod odpowiedni adres: C:\Program </a:t>
            </a:r>
            <a:r>
              <a:rPr lang="pl-PL" dirty="0" err="1" smtClean="0"/>
              <a:t>Files</a:t>
            </a:r>
            <a:r>
              <a:rPr lang="pl-PL" dirty="0" smtClean="0"/>
              <a:t> (x86)\Microsoft Visual Studio 11.0\Common7\IDE\Extensions\Microsoft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143248"/>
            <a:ext cx="5572164" cy="34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Uruchamiamy logikę gry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00200"/>
            <a:ext cx="8286808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Tutaj kalkulujemy wszystko to, co się dzieje w świecie gry: jak ma się poruszać gracz, jak mają za nim podążać wrogowie, jak sprawdzić kolizję i oczywiście wiele innych rzeczy, które trzeba obliczyć.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9351439">
            <a:off x="5326669" y="412996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Otwieramy przekopiowany folder, po czym znajdujemy plik „</a:t>
            </a:r>
            <a:r>
              <a:rPr lang="pl-PL" dirty="0" err="1" smtClean="0"/>
              <a:t>extension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7648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Wprowadzamy zmiany w pliku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600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3352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Łącznik prosty ze strzałką 7"/>
          <p:cNvCxnSpPr/>
          <p:nvPr/>
        </p:nvCxnSpPr>
        <p:spPr>
          <a:xfrm>
            <a:off x="3714744" y="4643446"/>
            <a:ext cx="2000264" cy="7143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Visual Studio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Uruchamiamy wiersz poleceń. Wpisujemy tam ścieżkę do pliku „</a:t>
            </a:r>
            <a:r>
              <a:rPr lang="pl-PL" dirty="0" err="1" smtClean="0"/>
              <a:t>devenv.exe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715172" cy="39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Visual Studio 2012 – gotowe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82015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Konstruktor gry</a:t>
            </a: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0CC392-66A0-471E-A1DF-AE9C8E559B4E}" type="slidenum">
              <a:rPr lang="pl-PL" smtClean="0"/>
              <a:pPr/>
              <a:t>84</a:t>
            </a:fld>
            <a:endParaRPr lang="pl-PL" smtClean="0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25"/>
            <a:ext cx="68707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Metoda Initialize()</a:t>
            </a:r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FD874-A1C8-465D-BD13-274820206206}" type="slidenum">
              <a:rPr lang="pl-PL" smtClean="0"/>
              <a:pPr/>
              <a:t>85</a:t>
            </a:fld>
            <a:endParaRPr lang="pl-PL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28813"/>
            <a:ext cx="82169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Metoda LoadContent()</a:t>
            </a: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AE1CC-4D3F-44CA-8E12-BBD38C672318}" type="slidenum">
              <a:rPr lang="pl-PL" smtClean="0"/>
              <a:pPr/>
              <a:t>86</a:t>
            </a:fld>
            <a:endParaRPr lang="pl-PL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857375"/>
            <a:ext cx="7518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Metoda UnloadContent()</a:t>
            </a:r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3072F-BB07-4C3C-B6D4-16A6CA911A9A}" type="slidenum">
              <a:rPr lang="pl-PL" smtClean="0"/>
              <a:pPr/>
              <a:t>87</a:t>
            </a:fld>
            <a:endParaRPr lang="pl-PL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286000"/>
            <a:ext cx="77152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Metoda Update()</a:t>
            </a:r>
          </a:p>
        </p:txBody>
      </p:sp>
      <p:sp>
        <p:nvSpPr>
          <p:cNvPr id="5939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C21E52-CC46-4303-95C8-02E55B8A1701}" type="slidenum">
              <a:rPr lang="pl-PL" smtClean="0"/>
              <a:pPr/>
              <a:t>88</a:t>
            </a:fld>
            <a:endParaRPr lang="pl-PL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00250"/>
            <a:ext cx="81708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Metoda Draw()</a:t>
            </a:r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AC111-085F-495A-9C57-32F2525D22A3}" type="slidenum">
              <a:rPr lang="pl-PL" smtClean="0"/>
              <a:pPr/>
              <a:t>89</a:t>
            </a:fld>
            <a:endParaRPr lang="pl-PL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14563"/>
            <a:ext cx="726916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Renderowanie</a:t>
            </a:r>
            <a:r>
              <a:rPr lang="pl-PL" dirty="0" smtClean="0"/>
              <a:t> grafiki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To właśnie tutaj, jest przede wszystkim wykorzystywany </a:t>
            </a:r>
            <a:r>
              <a:rPr lang="pl-PL" dirty="0" err="1" smtClean="0"/>
              <a:t>DirectX</a:t>
            </a:r>
            <a:r>
              <a:rPr lang="pl-PL" dirty="0" smtClean="0"/>
              <a:t>. Tutaj przeprowadzany jest proces </a:t>
            </a:r>
            <a:r>
              <a:rPr lang="pl-PL" dirty="0" err="1" smtClean="0"/>
              <a:t>renderowania</a:t>
            </a:r>
            <a:r>
              <a:rPr lang="pl-PL" dirty="0" smtClean="0"/>
              <a:t> na ekran wszystkich obiektów 3D i 2D. </a:t>
            </a:r>
          </a:p>
          <a:p>
            <a:r>
              <a:rPr lang="pl-PL" dirty="0" smtClean="0"/>
              <a:t>Kiedy to będzie zrobione, wracamy do początku pętli i powtarzamy cały proces</a:t>
            </a:r>
          </a:p>
          <a:p>
            <a:endParaRPr lang="pl-PL" dirty="0"/>
          </a:p>
        </p:txBody>
      </p:sp>
      <p:pic>
        <p:nvPicPr>
          <p:cNvPr id="4" name="Picture 2" descr="The Sequence of a Computer 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7596018" cy="1604965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 rot="12450577">
            <a:off x="5192627" y="6002523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Pusty projekt</a:t>
            </a:r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AC111-085F-495A-9C57-32F2525D22A3}" type="slidenum">
              <a:rPr lang="pl-PL" smtClean="0"/>
              <a:pPr/>
              <a:t>90</a:t>
            </a:fld>
            <a:endParaRPr lang="pl-PL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24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Poprawka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Pierwsze co musimy zrobić to odnaleźć w metodzie Draw() następującą linię:</a:t>
            </a:r>
          </a:p>
          <a:p>
            <a:pPr marL="514350" indent="-514350"/>
            <a:endParaRPr lang="pl-PL" dirty="0" smtClean="0"/>
          </a:p>
          <a:p>
            <a:pPr marL="514350" indent="-514350"/>
            <a:endParaRPr lang="pl-PL" dirty="0" smtClean="0"/>
          </a:p>
          <a:p>
            <a:pPr marL="514350" indent="-514350"/>
            <a:endParaRPr lang="pl-PL" dirty="0" smtClean="0"/>
          </a:p>
          <a:p>
            <a:pPr marL="514350" indent="-514350"/>
            <a:r>
              <a:rPr lang="pl-PL" dirty="0" smtClean="0"/>
              <a:t>I zmienić kolor tła: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3724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214950"/>
            <a:ext cx="3267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7772400" cy="1147761"/>
          </a:xfrm>
        </p:spPr>
        <p:txBody>
          <a:bodyPr/>
          <a:lstStyle/>
          <a:p>
            <a:pPr algn="ctr"/>
            <a:r>
              <a:rPr lang="pl-PL" dirty="0" smtClean="0"/>
              <a:t>Rysujemy trójkąt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Zmienne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Używamy domyślnych </a:t>
            </a:r>
            <a:r>
              <a:rPr lang="pl-PL" dirty="0" err="1" smtClean="0"/>
              <a:t>shaderów</a:t>
            </a:r>
            <a:r>
              <a:rPr lang="pl-PL" dirty="0" smtClean="0"/>
              <a:t>, które znajdują się w klasie </a:t>
            </a:r>
            <a:r>
              <a:rPr lang="pl-PL" dirty="0" err="1" smtClean="0"/>
              <a:t>BasicEffect</a:t>
            </a:r>
            <a:r>
              <a:rPr lang="pl-PL" dirty="0" smtClean="0"/>
              <a:t>. Deklarujemy pole, które będzie przechowywało referencję do obiektu tego typu.</a:t>
            </a:r>
          </a:p>
          <a:p>
            <a:pPr marL="514350" indent="-514350"/>
            <a:r>
              <a:rPr lang="pl-PL" dirty="0" smtClean="0"/>
              <a:t>Deklarujemy także tablicę werteksów, gdzie będziemy przechowywać dane o pozycji i kolorze każdego wierzchołka trójkąta.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Zmienne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402202" cy="371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 </a:t>
            </a:r>
            <a:r>
              <a:rPr lang="pl-PL" dirty="0" err="1" smtClean="0"/>
              <a:t>Initialize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 metodzie </a:t>
            </a:r>
            <a:r>
              <a:rPr lang="pl-PL" dirty="0" err="1" smtClean="0"/>
              <a:t>Initialize</a:t>
            </a:r>
            <a:r>
              <a:rPr lang="pl-PL" dirty="0" smtClean="0"/>
              <a:t>() tworzymy nasz efekt.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7166406" cy="220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Tworzymy metodę, która będzie przechowywać informację o położeniu każdego werteksu, oraz o przypisanym mu kolorze.</a:t>
            </a:r>
            <a:endParaRPr lang="pl-P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14752"/>
            <a:ext cx="6194352" cy="27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SetUpVertices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Metodę wywołujemy w </a:t>
            </a:r>
            <a:r>
              <a:rPr lang="pl-PL" dirty="0" err="1" smtClean="0"/>
              <a:t>LoadContent</a:t>
            </a:r>
            <a:r>
              <a:rPr lang="pl-PL" dirty="0" smtClean="0"/>
              <a:t>()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6174274" cy="178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Metoda Draw()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Metodę Draw() musimy uzupełnić o kilka linijek. Musimy zbudować pętlę </a:t>
            </a:r>
            <a:r>
              <a:rPr lang="pl-PL" i="1" dirty="0" err="1" smtClean="0"/>
              <a:t>foreach</a:t>
            </a:r>
            <a:r>
              <a:rPr lang="pl-PL" i="1" dirty="0" smtClean="0"/>
              <a:t>. </a:t>
            </a:r>
            <a:r>
              <a:rPr lang="pl-PL" dirty="0" err="1" smtClean="0"/>
              <a:t>Petla</a:t>
            </a:r>
            <a:r>
              <a:rPr lang="pl-PL" dirty="0" smtClean="0"/>
              <a:t> ta będzie iterować przebiegi zdefiniowane w bieżącej technice efektu. Wewnątrz pętli musimy wyrysować prymitywy. Do tego celu używamy metody </a:t>
            </a:r>
            <a:r>
              <a:rPr lang="pl-PL" dirty="0" err="1" smtClean="0"/>
              <a:t>DrawUserPrimitives</a:t>
            </a:r>
            <a:r>
              <a:rPr lang="pl-PL" dirty="0" smtClean="0"/>
              <a:t>().</a:t>
            </a:r>
          </a:p>
          <a:p>
            <a:pPr marL="514350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DrawUserPrimitives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pl-PL" sz="2400" dirty="0" err="1" smtClean="0">
                <a:solidFill>
                  <a:srgbClr val="FF0000"/>
                </a:solidFill>
              </a:rPr>
              <a:t>GraphicsDevice.DrawUserPrimitives</a:t>
            </a:r>
            <a:r>
              <a:rPr lang="pl-PL" sz="2400" dirty="0" smtClean="0">
                <a:solidFill>
                  <a:srgbClr val="FF0000"/>
                </a:solidFill>
              </a:rPr>
              <a:t>(arg1, arg2, arg3, arg4);</a:t>
            </a:r>
          </a:p>
          <a:p>
            <a:pPr marL="514350" indent="-514350"/>
            <a:r>
              <a:rPr lang="pl-PL" dirty="0" smtClean="0"/>
              <a:t>Pierwszy argument, mówi jakiego typu ma być rysowana figura.</a:t>
            </a:r>
          </a:p>
          <a:p>
            <a:pPr marL="514350" indent="-514350"/>
            <a:r>
              <a:rPr lang="pl-PL" dirty="0" smtClean="0"/>
              <a:t>Drugi argument jest tablicą wierzchołków.</a:t>
            </a:r>
          </a:p>
          <a:p>
            <a:pPr marL="514350" indent="-514350"/>
            <a:r>
              <a:rPr lang="pl-PL" dirty="0" smtClean="0"/>
              <a:t>Trzeci argument określa od którego wierzchołka w tablicy zaczynamy rysować.</a:t>
            </a:r>
          </a:p>
          <a:p>
            <a:pPr marL="514350" indent="-514350"/>
            <a:r>
              <a:rPr lang="pl-PL" dirty="0" smtClean="0"/>
              <a:t>Natomiast ostatni argument określa ile </a:t>
            </a:r>
            <a:r>
              <a:rPr lang="pl-PL" dirty="0" err="1" smtClean="0"/>
              <a:t>primitywów</a:t>
            </a:r>
            <a:r>
              <a:rPr lang="pl-PL" dirty="0" smtClean="0"/>
              <a:t> </a:t>
            </a:r>
            <a:r>
              <a:rPr lang="pl-PL" dirty="0" smtClean="0"/>
              <a:t>mamy narysować.</a:t>
            </a:r>
          </a:p>
          <a:p>
            <a:pPr marL="514350" indent="-514350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1347</TotalTime>
  <Words>2461</Words>
  <Application>Microsoft Office PowerPoint</Application>
  <PresentationFormat>Pokaz na ekranie (4:3)</PresentationFormat>
  <Paragraphs>324</Paragraphs>
  <Slides>116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116</vt:i4>
      </vt:variant>
    </vt:vector>
  </HeadingPairs>
  <TitlesOfParts>
    <vt:vector size="117" baseType="lpstr">
      <vt:lpstr>Techniczny</vt:lpstr>
      <vt:lpstr>Grafika 3D w C++/DirectX Oraz kombinowane XNA</vt:lpstr>
      <vt:lpstr>DirectX</vt:lpstr>
      <vt:lpstr>Cykl życia programu</vt:lpstr>
      <vt:lpstr>Wstęp</vt:lpstr>
      <vt:lpstr>Inicjalizacja programu</vt:lpstr>
      <vt:lpstr>Start gry</vt:lpstr>
      <vt:lpstr>Pobieramy dane wejściowe</vt:lpstr>
      <vt:lpstr>Uruchamiamy logikę gry</vt:lpstr>
      <vt:lpstr>Renderowanie grafiki</vt:lpstr>
      <vt:lpstr>Stan wstrzymania</vt:lpstr>
      <vt:lpstr>Zamykanie</vt:lpstr>
      <vt:lpstr>Tworzenie projektu</vt:lpstr>
      <vt:lpstr>Nowy projekt</vt:lpstr>
      <vt:lpstr>Nowy projekt</vt:lpstr>
      <vt:lpstr>Domyślnie otrzymujemy sześcian</vt:lpstr>
      <vt:lpstr>Przygotowanie pustego projektu</vt:lpstr>
      <vt:lpstr>Główna klasa</vt:lpstr>
      <vt:lpstr>Główna klasa</vt:lpstr>
      <vt:lpstr>Główna klasa</vt:lpstr>
      <vt:lpstr>Co musi się znaleźć obok funkcji main?</vt:lpstr>
      <vt:lpstr>Szkic w pseudokodzie</vt:lpstr>
      <vt:lpstr>Funkcja main()</vt:lpstr>
      <vt:lpstr>Co to jest „String^” ???</vt:lpstr>
      <vt:lpstr>Klasa AppSource</vt:lpstr>
      <vt:lpstr>Klasa App - szkic</vt:lpstr>
      <vt:lpstr>Efekt końcowy</vt:lpstr>
      <vt:lpstr>DirectX</vt:lpstr>
      <vt:lpstr>Organizacja kodu</vt:lpstr>
      <vt:lpstr>Game.h</vt:lpstr>
      <vt:lpstr>Game.cpp</vt:lpstr>
      <vt:lpstr>Uzupełniamy App.cpp</vt:lpstr>
      <vt:lpstr>COM - Component Object Model</vt:lpstr>
      <vt:lpstr>The Device oraz the Device Context</vt:lpstr>
      <vt:lpstr>Device oraz Device Context</vt:lpstr>
      <vt:lpstr>Wprowadzenie Direct3D</vt:lpstr>
      <vt:lpstr>Efekt pracy jest zaskakujący</vt:lpstr>
      <vt:lpstr>Swap Chain</vt:lpstr>
      <vt:lpstr>Swap Chain</vt:lpstr>
      <vt:lpstr>Swap Chain</vt:lpstr>
      <vt:lpstr>Uzyskanie DXGI Factory</vt:lpstr>
      <vt:lpstr>Uzyskanie DXGI Factory</vt:lpstr>
      <vt:lpstr>Opis Swap Chain</vt:lpstr>
      <vt:lpstr>Tworzenie Swap Chain</vt:lpstr>
      <vt:lpstr>Użycie Swap Chain</vt:lpstr>
      <vt:lpstr>Rendering Frames</vt:lpstr>
      <vt:lpstr>Rendering Frames</vt:lpstr>
      <vt:lpstr>Ustawienie Render Target</vt:lpstr>
      <vt:lpstr>Czyszczenie back buffer</vt:lpstr>
      <vt:lpstr>Efekt końcowy</vt:lpstr>
      <vt:lpstr>Rysujemy trójkąt</vt:lpstr>
      <vt:lpstr>Co zrobimy?</vt:lpstr>
      <vt:lpstr>Tworzenie werteksów</vt:lpstr>
      <vt:lpstr>Przeniesienie danych do pamięci video</vt:lpstr>
      <vt:lpstr>Przeniesienie danych do pamięci video</vt:lpstr>
      <vt:lpstr>Shadery</vt:lpstr>
      <vt:lpstr>Shadery</vt:lpstr>
      <vt:lpstr>Tworzymy pliki</vt:lpstr>
      <vt:lpstr>Tworzymy pliki</vt:lpstr>
      <vt:lpstr>Ładujemy shadery z plików .cso</vt:lpstr>
      <vt:lpstr>Ładujemy shadery z plików .cso</vt:lpstr>
      <vt:lpstr>Enkapsulacja do obieków shader</vt:lpstr>
      <vt:lpstr>Ustawiamy oba shadery na aktywne</vt:lpstr>
      <vt:lpstr>Tworzenie wejściowych elementów</vt:lpstr>
      <vt:lpstr>Kilka elementów wejściowych</vt:lpstr>
      <vt:lpstr>Tworzenie wejściowych elementów</vt:lpstr>
      <vt:lpstr>Ustawienie Viewport</vt:lpstr>
      <vt:lpstr>Ustawienie Viewport</vt:lpstr>
      <vt:lpstr>Rysowanie prymitywów</vt:lpstr>
      <vt:lpstr>Rysowanie prymitywów</vt:lpstr>
      <vt:lpstr>Uzyskany efekt</vt:lpstr>
      <vt:lpstr>XNA </vt:lpstr>
      <vt:lpstr>Czym jest XNA?</vt:lpstr>
      <vt:lpstr>Czym jest XNA?</vt:lpstr>
      <vt:lpstr>Instalacja na Windows 8</vt:lpstr>
      <vt:lpstr>Instalacja na Windows 8</vt:lpstr>
      <vt:lpstr>Instalacja na Windows 8</vt:lpstr>
      <vt:lpstr>Instalacja na Windows 8</vt:lpstr>
      <vt:lpstr>Visual Studio 2012</vt:lpstr>
      <vt:lpstr>Visual Studio 2012</vt:lpstr>
      <vt:lpstr>Visual Studio 2012</vt:lpstr>
      <vt:lpstr>Visual Studio 2012</vt:lpstr>
      <vt:lpstr>Visual Studio 2012</vt:lpstr>
      <vt:lpstr>Visual Studio 2012 – gotowe </vt:lpstr>
      <vt:lpstr>Konstruktor gry</vt:lpstr>
      <vt:lpstr>Metoda Initialize()</vt:lpstr>
      <vt:lpstr>Metoda LoadContent()</vt:lpstr>
      <vt:lpstr>Metoda UnloadContent()</vt:lpstr>
      <vt:lpstr>Metoda Update()</vt:lpstr>
      <vt:lpstr>Metoda Draw()</vt:lpstr>
      <vt:lpstr>Pusty projekt</vt:lpstr>
      <vt:lpstr>Poprawka</vt:lpstr>
      <vt:lpstr>Rysujemy trójkąt</vt:lpstr>
      <vt:lpstr>Zmienne</vt:lpstr>
      <vt:lpstr>Zmienne</vt:lpstr>
      <vt:lpstr>Metoda Initialize()</vt:lpstr>
      <vt:lpstr>SetUpVertices()</vt:lpstr>
      <vt:lpstr>SetUpVertices()</vt:lpstr>
      <vt:lpstr>Metoda Draw()</vt:lpstr>
      <vt:lpstr>DrawUserPrimitives()</vt:lpstr>
      <vt:lpstr>Draw()</vt:lpstr>
      <vt:lpstr>Efekt końcowy</vt:lpstr>
      <vt:lpstr>Zmiana koloru</vt:lpstr>
      <vt:lpstr>Metoda Initialize()</vt:lpstr>
      <vt:lpstr>SetUpVertices()</vt:lpstr>
      <vt:lpstr>Efekt końcowy</vt:lpstr>
      <vt:lpstr>Rysujemy sześcian</vt:lpstr>
      <vt:lpstr>Zmienne</vt:lpstr>
      <vt:lpstr>Metoda Initialize()</vt:lpstr>
      <vt:lpstr>SetUpVertices()</vt:lpstr>
      <vt:lpstr>SetUpVertices()</vt:lpstr>
      <vt:lpstr>SetUpVertices()</vt:lpstr>
      <vt:lpstr>Update()</vt:lpstr>
      <vt:lpstr>Draw()</vt:lpstr>
      <vt:lpstr>Efekt końcowy</vt:lpstr>
      <vt:lpstr>Co można zrobić przy pomocy XNA?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SoniaE</dc:creator>
  <cp:lastModifiedBy>SoniaE</cp:lastModifiedBy>
  <cp:revision>125</cp:revision>
  <dcterms:created xsi:type="dcterms:W3CDTF">2013-03-23T15:58:04Z</dcterms:created>
  <dcterms:modified xsi:type="dcterms:W3CDTF">2013-05-08T18:53:26Z</dcterms:modified>
</cp:coreProperties>
</file>