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81" r:id="rId3"/>
    <p:sldId id="279" r:id="rId4"/>
    <p:sldId id="280" r:id="rId5"/>
    <p:sldId id="268" r:id="rId6"/>
    <p:sldId id="269" r:id="rId7"/>
    <p:sldId id="282" r:id="rId8"/>
    <p:sldId id="284" r:id="rId9"/>
    <p:sldId id="285" r:id="rId10"/>
    <p:sldId id="287" r:id="rId11"/>
    <p:sldId id="286" r:id="rId12"/>
    <p:sldId id="288" r:id="rId13"/>
    <p:sldId id="289" r:id="rId14"/>
    <p:sldId id="290" r:id="rId15"/>
    <p:sldId id="294" r:id="rId16"/>
    <p:sldId id="291" r:id="rId17"/>
    <p:sldId id="273" r:id="rId18"/>
    <p:sldId id="293" r:id="rId19"/>
    <p:sldId id="298" r:id="rId20"/>
    <p:sldId id="297" r:id="rId21"/>
    <p:sldId id="295" r:id="rId22"/>
    <p:sldId id="29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02924E2-EC22-4304-AA17-3C29F6C9B0D1}">
          <p14:sldIdLst>
            <p14:sldId id="281"/>
            <p14:sldId id="279"/>
            <p14:sldId id="280"/>
            <p14:sldId id="268"/>
            <p14:sldId id="269"/>
            <p14:sldId id="282"/>
            <p14:sldId id="284"/>
            <p14:sldId id="285"/>
            <p14:sldId id="287"/>
            <p14:sldId id="286"/>
            <p14:sldId id="288"/>
            <p14:sldId id="289"/>
            <p14:sldId id="290"/>
            <p14:sldId id="294"/>
            <p14:sldId id="291"/>
            <p14:sldId id="273"/>
            <p14:sldId id="293"/>
            <p14:sldId id="298"/>
            <p14:sldId id="297"/>
            <p14:sldId id="295"/>
            <p14:sldId id="29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EE"/>
    <a:srgbClr val="81EDFF"/>
    <a:srgbClr val="CBF7FF"/>
    <a:srgbClr val="FFFF43"/>
    <a:srgbClr val="FFFF21"/>
    <a:srgbClr val="FFFF66"/>
    <a:srgbClr val="1B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68783" autoAdjust="0"/>
  </p:normalViewPr>
  <p:slideViewPr>
    <p:cSldViewPr snapToGrid="0">
      <p:cViewPr varScale="1">
        <p:scale>
          <a:sx n="76" d="100"/>
          <a:sy n="76" d="100"/>
        </p:scale>
        <p:origin x="408" y="60"/>
      </p:cViewPr>
      <p:guideLst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09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82B5B-964E-4D8C-BEDD-F291663D1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BF44DDB-D657-4DC2-864E-FF0420FFA33B}">
      <dgm:prSet phldrT="[Tekst]"/>
      <dgm:spPr/>
      <dgm:t>
        <a:bodyPr/>
        <a:lstStyle/>
        <a:p>
          <a:r>
            <a:rPr lang="pl-PL" dirty="0" smtClean="0"/>
            <a:t>Wiele widoków</a:t>
          </a:r>
          <a:endParaRPr lang="pl-PL" dirty="0"/>
        </a:p>
      </dgm:t>
    </dgm:pt>
    <dgm:pt modelId="{19E0A4E1-29F1-4337-8B65-B7838174E5FB}" type="parTrans" cxnId="{A0C89F5D-A5AC-4BAC-AEFF-59F368178D87}">
      <dgm:prSet/>
      <dgm:spPr/>
      <dgm:t>
        <a:bodyPr/>
        <a:lstStyle/>
        <a:p>
          <a:endParaRPr lang="pl-PL"/>
        </a:p>
      </dgm:t>
    </dgm:pt>
    <dgm:pt modelId="{85EDC46E-0246-4A3C-9742-D953D9AF0DEC}" type="sibTrans" cxnId="{A0C89F5D-A5AC-4BAC-AEFF-59F368178D87}">
      <dgm:prSet/>
      <dgm:spPr/>
      <dgm:t>
        <a:bodyPr/>
        <a:lstStyle/>
        <a:p>
          <a:endParaRPr lang="pl-PL"/>
        </a:p>
      </dgm:t>
    </dgm:pt>
    <dgm:pt modelId="{7FE60880-6B1D-4C8C-9537-2CB563AA844D}">
      <dgm:prSet phldrT="[Tekst]"/>
      <dgm:spPr/>
      <dgm:t>
        <a:bodyPr/>
        <a:lstStyle/>
        <a:p>
          <a:r>
            <a:rPr lang="pl-PL" dirty="0" smtClean="0"/>
            <a:t>Bogata interakcja z użytkownikiem i wizualizacja danych</a:t>
          </a:r>
          <a:endParaRPr lang="pl-PL" dirty="0"/>
        </a:p>
      </dgm:t>
    </dgm:pt>
    <dgm:pt modelId="{CC8E2C8E-A3AC-46F7-BA18-FC448D2CE55D}" type="parTrans" cxnId="{E41312DE-AF85-4739-8489-830E4B4EC5F1}">
      <dgm:prSet/>
      <dgm:spPr/>
      <dgm:t>
        <a:bodyPr/>
        <a:lstStyle/>
        <a:p>
          <a:endParaRPr lang="pl-PL"/>
        </a:p>
      </dgm:t>
    </dgm:pt>
    <dgm:pt modelId="{35F2F37D-3C2C-49E1-89A5-A0120583927B}" type="sibTrans" cxnId="{E41312DE-AF85-4739-8489-830E4B4EC5F1}">
      <dgm:prSet/>
      <dgm:spPr/>
      <dgm:t>
        <a:bodyPr/>
        <a:lstStyle/>
        <a:p>
          <a:endParaRPr lang="pl-PL"/>
        </a:p>
      </dgm:t>
    </dgm:pt>
    <dgm:pt modelId="{00A0AE23-F32F-4672-AEB3-1ACB9B402D13}">
      <dgm:prSet phldrT="[Tekst]"/>
      <dgm:spPr/>
      <dgm:t>
        <a:bodyPr/>
        <a:lstStyle/>
        <a:p>
          <a:r>
            <a:rPr lang="pl-PL" dirty="0" smtClean="0"/>
            <a:t>Uwydatniona prezentacja i logika biznesowa</a:t>
          </a:r>
          <a:endParaRPr lang="pl-PL" dirty="0"/>
        </a:p>
      </dgm:t>
    </dgm:pt>
    <dgm:pt modelId="{159DE86B-00D3-498C-B78B-18AE64ED04E3}" type="parTrans" cxnId="{36869C25-E325-49FE-A0A9-8EB31398EDAE}">
      <dgm:prSet/>
      <dgm:spPr/>
      <dgm:t>
        <a:bodyPr/>
        <a:lstStyle/>
        <a:p>
          <a:endParaRPr lang="pl-PL"/>
        </a:p>
      </dgm:t>
    </dgm:pt>
    <dgm:pt modelId="{EE18F0A6-11FF-45B5-A85A-B1744D2CA540}" type="sibTrans" cxnId="{36869C25-E325-49FE-A0A9-8EB31398EDAE}">
      <dgm:prSet/>
      <dgm:spPr/>
      <dgm:t>
        <a:bodyPr/>
        <a:lstStyle/>
        <a:p>
          <a:endParaRPr lang="pl-PL"/>
        </a:p>
      </dgm:t>
    </dgm:pt>
    <dgm:pt modelId="{BB93648D-5487-45CB-9ABF-812E7496808F}">
      <dgm:prSet/>
      <dgm:spPr/>
      <dgm:t>
        <a:bodyPr/>
        <a:lstStyle/>
        <a:p>
          <a:r>
            <a:rPr lang="pl-PL" dirty="0" smtClean="0"/>
            <a:t>Łatwe do zmian i testowania</a:t>
          </a:r>
          <a:endParaRPr lang="pl-PL" dirty="0"/>
        </a:p>
      </dgm:t>
    </dgm:pt>
    <dgm:pt modelId="{2D659004-FC91-40CB-AA4A-F50D6AB25099}" type="parTrans" cxnId="{6B85531C-5BB4-4B21-B6C5-910D91D46A2B}">
      <dgm:prSet/>
      <dgm:spPr/>
      <dgm:t>
        <a:bodyPr/>
        <a:lstStyle/>
        <a:p>
          <a:endParaRPr lang="pl-PL"/>
        </a:p>
      </dgm:t>
    </dgm:pt>
    <dgm:pt modelId="{C0C8E584-C615-422C-9F4D-D299A959CA14}" type="sibTrans" cxnId="{6B85531C-5BB4-4B21-B6C5-910D91D46A2B}">
      <dgm:prSet/>
      <dgm:spPr/>
      <dgm:t>
        <a:bodyPr/>
        <a:lstStyle/>
        <a:p>
          <a:endParaRPr lang="pl-PL"/>
        </a:p>
      </dgm:t>
    </dgm:pt>
    <dgm:pt modelId="{269B71AB-14B7-4C83-9E6D-2E1B8AE61DD6}">
      <dgm:prSet/>
      <dgm:spPr/>
      <dgm:t>
        <a:bodyPr/>
        <a:lstStyle/>
        <a:p>
          <a:r>
            <a:rPr lang="pl-PL" dirty="0" smtClean="0"/>
            <a:t>Mogą</a:t>
          </a:r>
          <a:r>
            <a:rPr lang="pl-PL" baseline="0" dirty="0" smtClean="0"/>
            <a:t> działać z wieloma serwisami i systemami </a:t>
          </a:r>
          <a:r>
            <a:rPr lang="pl-PL" baseline="0" dirty="0" err="1" smtClean="0"/>
            <a:t>back</a:t>
          </a:r>
          <a:r>
            <a:rPr lang="pl-PL" baseline="0" dirty="0" smtClean="0"/>
            <a:t>-end</a:t>
          </a:r>
          <a:endParaRPr lang="pl-PL" dirty="0"/>
        </a:p>
      </dgm:t>
    </dgm:pt>
    <dgm:pt modelId="{4EEF72DB-796E-4496-AF67-9A715E4E9BA0}" type="parTrans" cxnId="{CFA6D85C-0B25-4F1C-9DEB-33F0D8598102}">
      <dgm:prSet/>
      <dgm:spPr/>
      <dgm:t>
        <a:bodyPr/>
        <a:lstStyle/>
        <a:p>
          <a:endParaRPr lang="pl-PL"/>
        </a:p>
      </dgm:t>
    </dgm:pt>
    <dgm:pt modelId="{E5C15D23-BD2D-4127-8331-B8DD1188EEEC}" type="sibTrans" cxnId="{CFA6D85C-0B25-4F1C-9DEB-33F0D8598102}">
      <dgm:prSet/>
      <dgm:spPr/>
      <dgm:t>
        <a:bodyPr/>
        <a:lstStyle/>
        <a:p>
          <a:endParaRPr lang="pl-PL"/>
        </a:p>
      </dgm:t>
    </dgm:pt>
    <dgm:pt modelId="{5C2272EB-0531-4B86-9A2B-81B809B20B05}" type="pres">
      <dgm:prSet presAssocID="{FBA82B5B-964E-4D8C-BEDD-F291663D1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94266C48-3DBB-4396-BAB3-10633C7CB557}" type="pres">
      <dgm:prSet presAssocID="{FBA82B5B-964E-4D8C-BEDD-F291663D10DD}" presName="Name1" presStyleCnt="0"/>
      <dgm:spPr/>
    </dgm:pt>
    <dgm:pt modelId="{290D6BF5-F1B9-492A-A80F-8D2005C3F7A4}" type="pres">
      <dgm:prSet presAssocID="{FBA82B5B-964E-4D8C-BEDD-F291663D10DD}" presName="cycle" presStyleCnt="0"/>
      <dgm:spPr/>
    </dgm:pt>
    <dgm:pt modelId="{6EFF2C17-FD22-44C8-ADC3-E0E49D12F552}" type="pres">
      <dgm:prSet presAssocID="{FBA82B5B-964E-4D8C-BEDD-F291663D10DD}" presName="srcNode" presStyleLbl="node1" presStyleIdx="0" presStyleCnt="5"/>
      <dgm:spPr/>
    </dgm:pt>
    <dgm:pt modelId="{E6210BFB-E352-4F93-AEB3-091768A022BB}" type="pres">
      <dgm:prSet presAssocID="{FBA82B5B-964E-4D8C-BEDD-F291663D10DD}" presName="conn" presStyleLbl="parChTrans1D2" presStyleIdx="0" presStyleCnt="1"/>
      <dgm:spPr/>
      <dgm:t>
        <a:bodyPr/>
        <a:lstStyle/>
        <a:p>
          <a:endParaRPr lang="pl-PL"/>
        </a:p>
      </dgm:t>
    </dgm:pt>
    <dgm:pt modelId="{8B226301-663C-4390-AD6D-EFFC0CC26740}" type="pres">
      <dgm:prSet presAssocID="{FBA82B5B-964E-4D8C-BEDD-F291663D10DD}" presName="extraNode" presStyleLbl="node1" presStyleIdx="0" presStyleCnt="5"/>
      <dgm:spPr/>
    </dgm:pt>
    <dgm:pt modelId="{BB44FB23-63BF-41AB-B60C-DDBA8F2768C7}" type="pres">
      <dgm:prSet presAssocID="{FBA82B5B-964E-4D8C-BEDD-F291663D10DD}" presName="dstNode" presStyleLbl="node1" presStyleIdx="0" presStyleCnt="5"/>
      <dgm:spPr/>
    </dgm:pt>
    <dgm:pt modelId="{A79740A8-4998-41F5-96F9-0C4C709DBDE6}" type="pres">
      <dgm:prSet presAssocID="{ABF44DDB-D657-4DC2-864E-FF0420FFA33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A304F9-589D-44A0-A4CC-BE3801A436D6}" type="pres">
      <dgm:prSet presAssocID="{ABF44DDB-D657-4DC2-864E-FF0420FFA33B}" presName="accent_1" presStyleCnt="0"/>
      <dgm:spPr/>
    </dgm:pt>
    <dgm:pt modelId="{4554ECC4-9D8B-4418-8A15-52FAE1790D39}" type="pres">
      <dgm:prSet presAssocID="{ABF44DDB-D657-4DC2-864E-FF0420FFA33B}" presName="accentRepeatNode" presStyleLbl="solidFgAcc1" presStyleIdx="0" presStyleCnt="5"/>
      <dgm:spPr/>
    </dgm:pt>
    <dgm:pt modelId="{3514CDBF-E74D-4F2C-A4C0-64DAF3A5ABE3}" type="pres">
      <dgm:prSet presAssocID="{7FE60880-6B1D-4C8C-9537-2CB563AA844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A38B14-3AFC-40C7-A1C4-FD4A259AD0F4}" type="pres">
      <dgm:prSet presAssocID="{7FE60880-6B1D-4C8C-9537-2CB563AA844D}" presName="accent_2" presStyleCnt="0"/>
      <dgm:spPr/>
    </dgm:pt>
    <dgm:pt modelId="{67C27AC2-3B0D-40D1-832A-1C7C7E7866B6}" type="pres">
      <dgm:prSet presAssocID="{7FE60880-6B1D-4C8C-9537-2CB563AA844D}" presName="accentRepeatNode" presStyleLbl="solidFgAcc1" presStyleIdx="1" presStyleCnt="5"/>
      <dgm:spPr/>
    </dgm:pt>
    <dgm:pt modelId="{7BD1BB8D-380A-4FEA-97F2-6986DA5BAA84}" type="pres">
      <dgm:prSet presAssocID="{00A0AE23-F32F-4672-AEB3-1ACB9B402D1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7F40A8-B65C-438D-B307-6CD56CE87AE2}" type="pres">
      <dgm:prSet presAssocID="{00A0AE23-F32F-4672-AEB3-1ACB9B402D13}" presName="accent_3" presStyleCnt="0"/>
      <dgm:spPr/>
    </dgm:pt>
    <dgm:pt modelId="{B69BB9AC-B27B-4034-A163-C9650BEBA938}" type="pres">
      <dgm:prSet presAssocID="{00A0AE23-F32F-4672-AEB3-1ACB9B402D13}" presName="accentRepeatNode" presStyleLbl="solidFgAcc1" presStyleIdx="2" presStyleCnt="5"/>
      <dgm:spPr/>
    </dgm:pt>
    <dgm:pt modelId="{39CB39B7-0413-461A-B1ED-984E66160E8A}" type="pres">
      <dgm:prSet presAssocID="{BB93648D-5487-45CB-9ABF-812E7496808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EF6C02-D4DB-4CA5-BB2C-1400BC5515D4}" type="pres">
      <dgm:prSet presAssocID="{BB93648D-5487-45CB-9ABF-812E7496808F}" presName="accent_4" presStyleCnt="0"/>
      <dgm:spPr/>
    </dgm:pt>
    <dgm:pt modelId="{BF4C28D8-207E-4281-8FC8-A56FDCF5E989}" type="pres">
      <dgm:prSet presAssocID="{BB93648D-5487-45CB-9ABF-812E7496808F}" presName="accentRepeatNode" presStyleLbl="solidFgAcc1" presStyleIdx="3" presStyleCnt="5"/>
      <dgm:spPr/>
    </dgm:pt>
    <dgm:pt modelId="{104BC434-8FBF-440E-B104-8AF930FA2183}" type="pres">
      <dgm:prSet presAssocID="{269B71AB-14B7-4C83-9E6D-2E1B8AE61D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C4A8D6-7E2E-47C4-BBDA-EB6731BDBC47}" type="pres">
      <dgm:prSet presAssocID="{269B71AB-14B7-4C83-9E6D-2E1B8AE61DD6}" presName="accent_5" presStyleCnt="0"/>
      <dgm:spPr/>
    </dgm:pt>
    <dgm:pt modelId="{DC560039-5D12-4222-A78E-5F8B13EEBFC6}" type="pres">
      <dgm:prSet presAssocID="{269B71AB-14B7-4C83-9E6D-2E1B8AE61DD6}" presName="accentRepeatNode" presStyleLbl="solidFgAcc1" presStyleIdx="4" presStyleCnt="5"/>
      <dgm:spPr/>
    </dgm:pt>
  </dgm:ptLst>
  <dgm:cxnLst>
    <dgm:cxn modelId="{E41312DE-AF85-4739-8489-830E4B4EC5F1}" srcId="{FBA82B5B-964E-4D8C-BEDD-F291663D10DD}" destId="{7FE60880-6B1D-4C8C-9537-2CB563AA844D}" srcOrd="1" destOrd="0" parTransId="{CC8E2C8E-A3AC-46F7-BA18-FC448D2CE55D}" sibTransId="{35F2F37D-3C2C-49E1-89A5-A0120583927B}"/>
    <dgm:cxn modelId="{9455069E-C268-4BC2-96F5-80BD965B532B}" type="presOf" srcId="{269B71AB-14B7-4C83-9E6D-2E1B8AE61DD6}" destId="{104BC434-8FBF-440E-B104-8AF930FA2183}" srcOrd="0" destOrd="0" presId="urn:microsoft.com/office/officeart/2008/layout/VerticalCurvedList"/>
    <dgm:cxn modelId="{36869C25-E325-49FE-A0A9-8EB31398EDAE}" srcId="{FBA82B5B-964E-4D8C-BEDD-F291663D10DD}" destId="{00A0AE23-F32F-4672-AEB3-1ACB9B402D13}" srcOrd="2" destOrd="0" parTransId="{159DE86B-00D3-498C-B78B-18AE64ED04E3}" sibTransId="{EE18F0A6-11FF-45B5-A85A-B1744D2CA540}"/>
    <dgm:cxn modelId="{438B8B01-FD06-42F2-BDBE-7ACBBBC6B645}" type="presOf" srcId="{FBA82B5B-964E-4D8C-BEDD-F291663D10DD}" destId="{5C2272EB-0531-4B86-9A2B-81B809B20B05}" srcOrd="0" destOrd="0" presId="urn:microsoft.com/office/officeart/2008/layout/VerticalCurvedList"/>
    <dgm:cxn modelId="{48DDBB61-D59A-4F59-BF84-FB24D8900FE0}" type="presOf" srcId="{BB93648D-5487-45CB-9ABF-812E7496808F}" destId="{39CB39B7-0413-461A-B1ED-984E66160E8A}" srcOrd="0" destOrd="0" presId="urn:microsoft.com/office/officeart/2008/layout/VerticalCurvedList"/>
    <dgm:cxn modelId="{8F07FFD7-ECC9-44D1-AA2C-029BB83FF446}" type="presOf" srcId="{00A0AE23-F32F-4672-AEB3-1ACB9B402D13}" destId="{7BD1BB8D-380A-4FEA-97F2-6986DA5BAA84}" srcOrd="0" destOrd="0" presId="urn:microsoft.com/office/officeart/2008/layout/VerticalCurvedList"/>
    <dgm:cxn modelId="{CFA6D85C-0B25-4F1C-9DEB-33F0D8598102}" srcId="{FBA82B5B-964E-4D8C-BEDD-F291663D10DD}" destId="{269B71AB-14B7-4C83-9E6D-2E1B8AE61DD6}" srcOrd="4" destOrd="0" parTransId="{4EEF72DB-796E-4496-AF67-9A715E4E9BA0}" sibTransId="{E5C15D23-BD2D-4127-8331-B8DD1188EEEC}"/>
    <dgm:cxn modelId="{A0C89F5D-A5AC-4BAC-AEFF-59F368178D87}" srcId="{FBA82B5B-964E-4D8C-BEDD-F291663D10DD}" destId="{ABF44DDB-D657-4DC2-864E-FF0420FFA33B}" srcOrd="0" destOrd="0" parTransId="{19E0A4E1-29F1-4337-8B65-B7838174E5FB}" sibTransId="{85EDC46E-0246-4A3C-9742-D953D9AF0DEC}"/>
    <dgm:cxn modelId="{F97B0623-C77F-4213-B2AD-0847C3EA1DA8}" type="presOf" srcId="{ABF44DDB-D657-4DC2-864E-FF0420FFA33B}" destId="{A79740A8-4998-41F5-96F9-0C4C709DBDE6}" srcOrd="0" destOrd="0" presId="urn:microsoft.com/office/officeart/2008/layout/VerticalCurvedList"/>
    <dgm:cxn modelId="{7EF1E6BE-EEC4-4C65-ADFE-E92F82904065}" type="presOf" srcId="{7FE60880-6B1D-4C8C-9537-2CB563AA844D}" destId="{3514CDBF-E74D-4F2C-A4C0-64DAF3A5ABE3}" srcOrd="0" destOrd="0" presId="urn:microsoft.com/office/officeart/2008/layout/VerticalCurvedList"/>
    <dgm:cxn modelId="{6B85531C-5BB4-4B21-B6C5-910D91D46A2B}" srcId="{FBA82B5B-964E-4D8C-BEDD-F291663D10DD}" destId="{BB93648D-5487-45CB-9ABF-812E7496808F}" srcOrd="3" destOrd="0" parTransId="{2D659004-FC91-40CB-AA4A-F50D6AB25099}" sibTransId="{C0C8E584-C615-422C-9F4D-D299A959CA14}"/>
    <dgm:cxn modelId="{4F2C9768-96A1-462A-A028-1530D280E54B}" type="presOf" srcId="{85EDC46E-0246-4A3C-9742-D953D9AF0DEC}" destId="{E6210BFB-E352-4F93-AEB3-091768A022BB}" srcOrd="0" destOrd="0" presId="urn:microsoft.com/office/officeart/2008/layout/VerticalCurvedList"/>
    <dgm:cxn modelId="{ABC355C4-FC17-4B8C-9118-66147B9A8A5D}" type="presParOf" srcId="{5C2272EB-0531-4B86-9A2B-81B809B20B05}" destId="{94266C48-3DBB-4396-BAB3-10633C7CB557}" srcOrd="0" destOrd="0" presId="urn:microsoft.com/office/officeart/2008/layout/VerticalCurvedList"/>
    <dgm:cxn modelId="{00BF9D65-9DD5-4726-B3F0-E4C72E624E0A}" type="presParOf" srcId="{94266C48-3DBB-4396-BAB3-10633C7CB557}" destId="{290D6BF5-F1B9-492A-A80F-8D2005C3F7A4}" srcOrd="0" destOrd="0" presId="urn:microsoft.com/office/officeart/2008/layout/VerticalCurvedList"/>
    <dgm:cxn modelId="{27EF0588-B692-4AB1-8CB6-CC627DC1D68E}" type="presParOf" srcId="{290D6BF5-F1B9-492A-A80F-8D2005C3F7A4}" destId="{6EFF2C17-FD22-44C8-ADC3-E0E49D12F552}" srcOrd="0" destOrd="0" presId="urn:microsoft.com/office/officeart/2008/layout/VerticalCurvedList"/>
    <dgm:cxn modelId="{DC05202B-5D4B-4161-85B4-F96446A61D5F}" type="presParOf" srcId="{290D6BF5-F1B9-492A-A80F-8D2005C3F7A4}" destId="{E6210BFB-E352-4F93-AEB3-091768A022BB}" srcOrd="1" destOrd="0" presId="urn:microsoft.com/office/officeart/2008/layout/VerticalCurvedList"/>
    <dgm:cxn modelId="{D7425B98-0D6A-4099-B389-5F16E580CFC7}" type="presParOf" srcId="{290D6BF5-F1B9-492A-A80F-8D2005C3F7A4}" destId="{8B226301-663C-4390-AD6D-EFFC0CC26740}" srcOrd="2" destOrd="0" presId="urn:microsoft.com/office/officeart/2008/layout/VerticalCurvedList"/>
    <dgm:cxn modelId="{8BF4DC2D-97A3-4CDF-A0C1-73A4B9A987FB}" type="presParOf" srcId="{290D6BF5-F1B9-492A-A80F-8D2005C3F7A4}" destId="{BB44FB23-63BF-41AB-B60C-DDBA8F2768C7}" srcOrd="3" destOrd="0" presId="urn:microsoft.com/office/officeart/2008/layout/VerticalCurvedList"/>
    <dgm:cxn modelId="{8B69C2ED-F6A8-4441-B39B-6D128580FDD3}" type="presParOf" srcId="{94266C48-3DBB-4396-BAB3-10633C7CB557}" destId="{A79740A8-4998-41F5-96F9-0C4C709DBDE6}" srcOrd="1" destOrd="0" presId="urn:microsoft.com/office/officeart/2008/layout/VerticalCurvedList"/>
    <dgm:cxn modelId="{D82D8FF8-7085-4651-9339-6670A89F54CC}" type="presParOf" srcId="{94266C48-3DBB-4396-BAB3-10633C7CB557}" destId="{8EA304F9-589D-44A0-A4CC-BE3801A436D6}" srcOrd="2" destOrd="0" presId="urn:microsoft.com/office/officeart/2008/layout/VerticalCurvedList"/>
    <dgm:cxn modelId="{D6C5D309-9343-435E-9430-804487436FC6}" type="presParOf" srcId="{8EA304F9-589D-44A0-A4CC-BE3801A436D6}" destId="{4554ECC4-9D8B-4418-8A15-52FAE1790D39}" srcOrd="0" destOrd="0" presId="urn:microsoft.com/office/officeart/2008/layout/VerticalCurvedList"/>
    <dgm:cxn modelId="{5D8DF0DC-DE0D-433D-B668-5ED2DE949EEF}" type="presParOf" srcId="{94266C48-3DBB-4396-BAB3-10633C7CB557}" destId="{3514CDBF-E74D-4F2C-A4C0-64DAF3A5ABE3}" srcOrd="3" destOrd="0" presId="urn:microsoft.com/office/officeart/2008/layout/VerticalCurvedList"/>
    <dgm:cxn modelId="{77C8CFEA-83F8-4992-9A35-02EC95DC8EE7}" type="presParOf" srcId="{94266C48-3DBB-4396-BAB3-10633C7CB557}" destId="{7DA38B14-3AFC-40C7-A1C4-FD4A259AD0F4}" srcOrd="4" destOrd="0" presId="urn:microsoft.com/office/officeart/2008/layout/VerticalCurvedList"/>
    <dgm:cxn modelId="{E083C547-2438-4F99-BC99-07FAB781052A}" type="presParOf" srcId="{7DA38B14-3AFC-40C7-A1C4-FD4A259AD0F4}" destId="{67C27AC2-3B0D-40D1-832A-1C7C7E7866B6}" srcOrd="0" destOrd="0" presId="urn:microsoft.com/office/officeart/2008/layout/VerticalCurvedList"/>
    <dgm:cxn modelId="{9BDDCC0F-2FF1-498F-8ECE-6162CA1CC4E1}" type="presParOf" srcId="{94266C48-3DBB-4396-BAB3-10633C7CB557}" destId="{7BD1BB8D-380A-4FEA-97F2-6986DA5BAA84}" srcOrd="5" destOrd="0" presId="urn:microsoft.com/office/officeart/2008/layout/VerticalCurvedList"/>
    <dgm:cxn modelId="{F3282DB5-6691-46E2-BB53-43015B0B4985}" type="presParOf" srcId="{94266C48-3DBB-4396-BAB3-10633C7CB557}" destId="{987F40A8-B65C-438D-B307-6CD56CE87AE2}" srcOrd="6" destOrd="0" presId="urn:microsoft.com/office/officeart/2008/layout/VerticalCurvedList"/>
    <dgm:cxn modelId="{928079A3-8B5A-4043-A007-D85DB22EDC37}" type="presParOf" srcId="{987F40A8-B65C-438D-B307-6CD56CE87AE2}" destId="{B69BB9AC-B27B-4034-A163-C9650BEBA938}" srcOrd="0" destOrd="0" presId="urn:microsoft.com/office/officeart/2008/layout/VerticalCurvedList"/>
    <dgm:cxn modelId="{ABADDD24-45DF-4EA8-AAFC-F7F68B0DD969}" type="presParOf" srcId="{94266C48-3DBB-4396-BAB3-10633C7CB557}" destId="{39CB39B7-0413-461A-B1ED-984E66160E8A}" srcOrd="7" destOrd="0" presId="urn:microsoft.com/office/officeart/2008/layout/VerticalCurvedList"/>
    <dgm:cxn modelId="{E5681D30-399E-4F1D-AA8D-13E9D27F1830}" type="presParOf" srcId="{94266C48-3DBB-4396-BAB3-10633C7CB557}" destId="{74EF6C02-D4DB-4CA5-BB2C-1400BC5515D4}" srcOrd="8" destOrd="0" presId="urn:microsoft.com/office/officeart/2008/layout/VerticalCurvedList"/>
    <dgm:cxn modelId="{2AE1762E-AF26-44D6-904C-2B864EDA2255}" type="presParOf" srcId="{74EF6C02-D4DB-4CA5-BB2C-1400BC5515D4}" destId="{BF4C28D8-207E-4281-8FC8-A56FDCF5E989}" srcOrd="0" destOrd="0" presId="urn:microsoft.com/office/officeart/2008/layout/VerticalCurvedList"/>
    <dgm:cxn modelId="{4EE03C2A-7C30-4441-BD9A-9C10E785C105}" type="presParOf" srcId="{94266C48-3DBB-4396-BAB3-10633C7CB557}" destId="{104BC434-8FBF-440E-B104-8AF930FA2183}" srcOrd="9" destOrd="0" presId="urn:microsoft.com/office/officeart/2008/layout/VerticalCurvedList"/>
    <dgm:cxn modelId="{384C6F6A-33E9-4E81-AE5D-BE6952950FF0}" type="presParOf" srcId="{94266C48-3DBB-4396-BAB3-10633C7CB557}" destId="{7CC4A8D6-7E2E-47C4-BBDA-EB6731BDBC47}" srcOrd="10" destOrd="0" presId="urn:microsoft.com/office/officeart/2008/layout/VerticalCurvedList"/>
    <dgm:cxn modelId="{D9350D4E-3549-44A7-8A50-FFD024184C2B}" type="presParOf" srcId="{7CC4A8D6-7E2E-47C4-BBDA-EB6731BDBC47}" destId="{DC560039-5D12-4222-A78E-5F8B13EEBF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36030-7EEB-4E7A-AC4A-1235ED3EF80C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9B6403-04A4-4EF4-998E-9D9D8E2F4FF7}">
      <dgm:prSet phldrT="[Tekst]" custT="1"/>
      <dgm:spPr/>
      <dgm:t>
        <a:bodyPr/>
        <a:lstStyle/>
        <a:p>
          <a:pPr algn="l"/>
          <a:r>
            <a:rPr lang="pl-PL" sz="2400" dirty="0" smtClean="0"/>
            <a:t>- Możliwość rozdzielenia aplikacji na moduły, które mogą być rozwijane niezależnie(przez różne zespoły), </a:t>
          </a:r>
        </a:p>
        <a:p>
          <a:pPr algn="l"/>
          <a:r>
            <a:rPr lang="pl-PL" sz="2400" dirty="0" smtClean="0"/>
            <a:t>- Łatwość wdrażania nowych elementów oraz testowania</a:t>
          </a:r>
        </a:p>
        <a:p>
          <a:pPr algn="l"/>
          <a:r>
            <a:rPr lang="pl-PL" sz="2400" dirty="0" smtClean="0"/>
            <a:t>- Niska konfliktowość przy dodawaniu nowych funkcji</a:t>
          </a:r>
        </a:p>
        <a:p>
          <a:pPr algn="l"/>
          <a:r>
            <a:rPr lang="pl-PL" sz="2400" dirty="0" smtClean="0"/>
            <a:t>- Separacja pomiędzy możliwościami horyzontalnymi oraz wertykalnymi</a:t>
          </a:r>
        </a:p>
      </dgm:t>
    </dgm:pt>
    <dgm:pt modelId="{7053EF40-BCE7-4990-8F89-FF59292A2833}" type="parTrans" cxnId="{22BA5162-E208-44E2-AD7E-D2D4728D32C7}">
      <dgm:prSet/>
      <dgm:spPr/>
      <dgm:t>
        <a:bodyPr/>
        <a:lstStyle/>
        <a:p>
          <a:endParaRPr lang="pl-PL"/>
        </a:p>
      </dgm:t>
    </dgm:pt>
    <dgm:pt modelId="{5ADFEAEC-B20D-4489-8AE3-17C289E3E7C0}" type="sibTrans" cxnId="{22BA5162-E208-44E2-AD7E-D2D4728D32C7}">
      <dgm:prSet/>
      <dgm:spPr/>
      <dgm:t>
        <a:bodyPr/>
        <a:lstStyle/>
        <a:p>
          <a:endParaRPr lang="pl-PL"/>
        </a:p>
      </dgm:t>
    </dgm:pt>
    <dgm:pt modelId="{0718D265-2B90-4A20-8C54-06E2AA75AF73}">
      <dgm:prSet phldrT="[Tekst]" custT="1"/>
      <dgm:spPr/>
      <dgm:t>
        <a:bodyPr/>
        <a:lstStyle/>
        <a:p>
          <a:r>
            <a:rPr lang="pl-PL" sz="2400" baseline="0" dirty="0" smtClean="0"/>
            <a:t>Tematy nie dotyczące bezpośrednio </a:t>
          </a:r>
          <a:r>
            <a:rPr lang="pl-PL" sz="2400" baseline="0" dirty="0" err="1" smtClean="0"/>
            <a:t>Prisma</a:t>
          </a:r>
          <a:r>
            <a:rPr lang="pl-PL" sz="2400" baseline="0" dirty="0" smtClean="0"/>
            <a:t>:</a:t>
          </a:r>
          <a:endParaRPr lang="pl-PL" sz="2400" dirty="0" smtClean="0"/>
        </a:p>
        <a:p>
          <a:r>
            <a:rPr lang="pl-PL" sz="2400" dirty="0" smtClean="0"/>
            <a:t>- Sporadyczna łączność i synchronizacja danych</a:t>
          </a:r>
        </a:p>
        <a:p>
          <a:r>
            <a:rPr lang="pl-PL" sz="2400" dirty="0" smtClean="0"/>
            <a:t>- Projektowanie infrastruktury usług i połączenia</a:t>
          </a:r>
        </a:p>
        <a:p>
          <a:r>
            <a:rPr lang="pl-PL" sz="2400" dirty="0" smtClean="0"/>
            <a:t>- Autentykacja i autoryzacja</a:t>
          </a:r>
        </a:p>
        <a:p>
          <a:r>
            <a:rPr lang="pl-PL" sz="2400" dirty="0" smtClean="0"/>
            <a:t>- Wydajność aplikacji</a:t>
          </a:r>
        </a:p>
        <a:p>
          <a:r>
            <a:rPr lang="pl-PL" sz="2400" dirty="0" smtClean="0"/>
            <a:t>- Wersjonowanie aplikacji</a:t>
          </a:r>
        </a:p>
        <a:p>
          <a:r>
            <a:rPr lang="pl-PL" sz="2400" dirty="0" smtClean="0"/>
            <a:t>- Obsługa błędów i tolerancja na błędy</a:t>
          </a:r>
          <a:endParaRPr lang="pl-PL" sz="2400" dirty="0"/>
        </a:p>
      </dgm:t>
    </dgm:pt>
    <dgm:pt modelId="{52FA1BC0-439F-40B3-8D0D-94F526483D20}" type="parTrans" cxnId="{5BA27E9C-30ED-49D2-B78E-D03C1422EE28}">
      <dgm:prSet/>
      <dgm:spPr/>
      <dgm:t>
        <a:bodyPr/>
        <a:lstStyle/>
        <a:p>
          <a:endParaRPr lang="pl-PL"/>
        </a:p>
      </dgm:t>
    </dgm:pt>
    <dgm:pt modelId="{ABF235E0-7854-4875-A77B-8A45BCCAFF29}" type="sibTrans" cxnId="{5BA27E9C-30ED-49D2-B78E-D03C1422EE28}">
      <dgm:prSet/>
      <dgm:spPr/>
      <dgm:t>
        <a:bodyPr/>
        <a:lstStyle/>
        <a:p>
          <a:endParaRPr lang="pl-PL"/>
        </a:p>
      </dgm:t>
    </dgm:pt>
    <dgm:pt modelId="{32548D01-FF3D-43EE-ACE8-C8376F71594E}" type="pres">
      <dgm:prSet presAssocID="{DAF36030-7EEB-4E7A-AC4A-1235ED3EF8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ABBF0F2-0A52-45F8-8772-DA8C9B3D6C59}" type="pres">
      <dgm:prSet presAssocID="{DAF36030-7EEB-4E7A-AC4A-1235ED3EF80C}" presName="Background" presStyleLbl="bgImgPlace1" presStyleIdx="0" presStyleCnt="1" custScaleY="114584" custLinFactNeighborY="7870"/>
      <dgm:spPr/>
    </dgm:pt>
    <dgm:pt modelId="{67FAD295-F2B0-47D9-B5C8-5B45820ECFFF}" type="pres">
      <dgm:prSet presAssocID="{DAF36030-7EEB-4E7A-AC4A-1235ED3EF80C}" presName="ParentText1" presStyleLbl="revTx" presStyleIdx="0" presStyleCnt="2" custScaleY="107826" custLinFactNeighborX="417" custLinFactNeighborY="-7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A4C2D3-0E2F-4958-ABA9-0404F98DE7F8}" type="pres">
      <dgm:prSet presAssocID="{DAF36030-7EEB-4E7A-AC4A-1235ED3EF80C}" presName="ParentText2" presStyleLbl="revTx" presStyleIdx="1" presStyleCnt="2" custScaleX="103520" custScaleY="129488" custLinFactNeighborX="2919" custLinFactNeighborY="3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E09DD7-E191-46DE-987D-F216B959D897}" type="pres">
      <dgm:prSet presAssocID="{DAF36030-7EEB-4E7A-AC4A-1235ED3EF80C}" presName="Plus" presStyleLbl="alignNode1" presStyleIdx="0" presStyleCnt="2" custFlipVert="1" custFlipHor="1" custScaleX="45188" custScaleY="45188" custLinFactNeighborX="503" custLinFactNeighborY="3680"/>
      <dgm:spPr/>
    </dgm:pt>
    <dgm:pt modelId="{8127A37F-EEE2-4E4F-90D0-E47503932D8F}" type="pres">
      <dgm:prSet presAssocID="{DAF36030-7EEB-4E7A-AC4A-1235ED3EF80C}" presName="Minus" presStyleLbl="alignNode1" presStyleIdx="1" presStyleCnt="2" custScaleX="48012" custScaleY="56041" custLinFactNeighborX="15921" custLinFactNeighborY="10933"/>
      <dgm:spPr/>
    </dgm:pt>
    <dgm:pt modelId="{13EFFBF2-996C-4BC5-9E3B-17361569E09E}" type="pres">
      <dgm:prSet presAssocID="{DAF36030-7EEB-4E7A-AC4A-1235ED3EF80C}" presName="Divider" presStyleLbl="parChTrans1D1" presStyleIdx="0" presStyleCnt="1" custFlipHor="1" custScaleX="2000000" custScaleY="128295" custLinFactX="-800000" custLinFactNeighborX="-884887" custLinFactNeighborY="1835"/>
      <dgm:spPr/>
    </dgm:pt>
  </dgm:ptLst>
  <dgm:cxnLst>
    <dgm:cxn modelId="{B80BBEE8-41EF-44F7-B9DA-408FF70892A7}" type="presOf" srcId="{0718D265-2B90-4A20-8C54-06E2AA75AF73}" destId="{2AA4C2D3-0E2F-4958-ABA9-0404F98DE7F8}" srcOrd="0" destOrd="0" presId="urn:microsoft.com/office/officeart/2009/3/layout/PlusandMinus"/>
    <dgm:cxn modelId="{22BA5162-E208-44E2-AD7E-D2D4728D32C7}" srcId="{DAF36030-7EEB-4E7A-AC4A-1235ED3EF80C}" destId="{2D9B6403-04A4-4EF4-998E-9D9D8E2F4FF7}" srcOrd="0" destOrd="0" parTransId="{7053EF40-BCE7-4990-8F89-FF59292A2833}" sibTransId="{5ADFEAEC-B20D-4489-8AE3-17C289E3E7C0}"/>
    <dgm:cxn modelId="{5BA27E9C-30ED-49D2-B78E-D03C1422EE28}" srcId="{DAF36030-7EEB-4E7A-AC4A-1235ED3EF80C}" destId="{0718D265-2B90-4A20-8C54-06E2AA75AF73}" srcOrd="1" destOrd="0" parTransId="{52FA1BC0-439F-40B3-8D0D-94F526483D20}" sibTransId="{ABF235E0-7854-4875-A77B-8A45BCCAFF29}"/>
    <dgm:cxn modelId="{8A37FF35-4133-4582-BB1C-E8A619CF778A}" type="presOf" srcId="{DAF36030-7EEB-4E7A-AC4A-1235ED3EF80C}" destId="{32548D01-FF3D-43EE-ACE8-C8376F71594E}" srcOrd="0" destOrd="0" presId="urn:microsoft.com/office/officeart/2009/3/layout/PlusandMinus"/>
    <dgm:cxn modelId="{3736D0FA-5AF1-44D4-A8F3-0C0FD633D729}" type="presOf" srcId="{2D9B6403-04A4-4EF4-998E-9D9D8E2F4FF7}" destId="{67FAD295-F2B0-47D9-B5C8-5B45820ECFFF}" srcOrd="0" destOrd="0" presId="urn:microsoft.com/office/officeart/2009/3/layout/PlusandMinus"/>
    <dgm:cxn modelId="{0AE6990E-AE87-4D8B-887F-8663C3D9E8BB}" type="presParOf" srcId="{32548D01-FF3D-43EE-ACE8-C8376F71594E}" destId="{1ABBF0F2-0A52-45F8-8772-DA8C9B3D6C59}" srcOrd="0" destOrd="0" presId="urn:microsoft.com/office/officeart/2009/3/layout/PlusandMinus"/>
    <dgm:cxn modelId="{9B7C76FF-F14E-4DF6-B9E8-2114388F9841}" type="presParOf" srcId="{32548D01-FF3D-43EE-ACE8-C8376F71594E}" destId="{67FAD295-F2B0-47D9-B5C8-5B45820ECFFF}" srcOrd="1" destOrd="0" presId="urn:microsoft.com/office/officeart/2009/3/layout/PlusandMinus"/>
    <dgm:cxn modelId="{F08AAAA7-5695-48E0-8307-AB0006D37BA1}" type="presParOf" srcId="{32548D01-FF3D-43EE-ACE8-C8376F71594E}" destId="{2AA4C2D3-0E2F-4958-ABA9-0404F98DE7F8}" srcOrd="2" destOrd="0" presId="urn:microsoft.com/office/officeart/2009/3/layout/PlusandMinus"/>
    <dgm:cxn modelId="{DA70EC43-ECC0-4B06-8868-060F238786D4}" type="presParOf" srcId="{32548D01-FF3D-43EE-ACE8-C8376F71594E}" destId="{A7E09DD7-E191-46DE-987D-F216B959D897}" srcOrd="3" destOrd="0" presId="urn:microsoft.com/office/officeart/2009/3/layout/PlusandMinus"/>
    <dgm:cxn modelId="{72546526-E11C-49D7-A81F-62718E7D2802}" type="presParOf" srcId="{32548D01-FF3D-43EE-ACE8-C8376F71594E}" destId="{8127A37F-EEE2-4E4F-90D0-E47503932D8F}" srcOrd="4" destOrd="0" presId="urn:microsoft.com/office/officeart/2009/3/layout/PlusandMinus"/>
    <dgm:cxn modelId="{12653213-6AFE-4F57-B5BE-DFBACECA3266}" type="presParOf" srcId="{32548D01-FF3D-43EE-ACE8-C8376F71594E}" destId="{13EFFBF2-996C-4BC5-9E3B-17361569E09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2E1564-9A6F-4328-A20A-E3BDFB17996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3CB70A2-7651-4DB8-B8F3-352ED85458F3}">
      <dgm:prSet phldrT="[Tekst]" custT="1"/>
      <dgm:spPr/>
      <dgm:t>
        <a:bodyPr/>
        <a:lstStyle/>
        <a:p>
          <a:r>
            <a:rPr lang="pl-PL" sz="2400" b="0" dirty="0" smtClean="0"/>
            <a:t>Data </a:t>
          </a:r>
          <a:r>
            <a:rPr lang="pl-PL" sz="2400" b="0" dirty="0" err="1" smtClean="0"/>
            <a:t>binding</a:t>
          </a:r>
          <a:endParaRPr lang="pl-PL" sz="2400" b="0" dirty="0"/>
        </a:p>
      </dgm:t>
    </dgm:pt>
    <dgm:pt modelId="{B3F93755-18FD-4DF3-BFA9-B5FB8F64B13E}" type="parTrans" cxnId="{019ACB73-D31A-4C87-AF9B-D3F424A51240}">
      <dgm:prSet/>
      <dgm:spPr/>
      <dgm:t>
        <a:bodyPr/>
        <a:lstStyle/>
        <a:p>
          <a:endParaRPr lang="pl-PL"/>
        </a:p>
      </dgm:t>
    </dgm:pt>
    <dgm:pt modelId="{A797794C-8216-4D7B-ADDD-1E87F1494A22}" type="sibTrans" cxnId="{019ACB73-D31A-4C87-AF9B-D3F424A51240}">
      <dgm:prSet/>
      <dgm:spPr/>
      <dgm:t>
        <a:bodyPr/>
        <a:lstStyle/>
        <a:p>
          <a:r>
            <a:rPr lang="pl-PL" dirty="0" smtClean="0"/>
            <a:t>XAML</a:t>
          </a:r>
          <a:endParaRPr lang="pl-PL" dirty="0"/>
        </a:p>
      </dgm:t>
    </dgm:pt>
    <dgm:pt modelId="{13B5C403-9135-45FD-A278-00DCCC71B8C3}">
      <dgm:prSet phldrT="[Tekst]"/>
      <dgm:spPr/>
      <dgm:t>
        <a:bodyPr/>
        <a:lstStyle/>
        <a:p>
          <a:endParaRPr lang="pl-PL" dirty="0"/>
        </a:p>
      </dgm:t>
    </dgm:pt>
    <dgm:pt modelId="{03EDDE20-EFDF-4FC6-9EE5-A21D90C96702}" type="parTrans" cxnId="{BF6340F2-059D-46FD-8940-752223A6FA06}">
      <dgm:prSet/>
      <dgm:spPr/>
      <dgm:t>
        <a:bodyPr/>
        <a:lstStyle/>
        <a:p>
          <a:endParaRPr lang="pl-PL"/>
        </a:p>
      </dgm:t>
    </dgm:pt>
    <dgm:pt modelId="{204DE05C-7514-4384-B463-EC1718A9606C}" type="sibTrans" cxnId="{BF6340F2-059D-46FD-8940-752223A6FA06}">
      <dgm:prSet/>
      <dgm:spPr/>
      <dgm:t>
        <a:bodyPr/>
        <a:lstStyle/>
        <a:p>
          <a:endParaRPr lang="pl-PL"/>
        </a:p>
      </dgm:t>
    </dgm:pt>
    <dgm:pt modelId="{8C38F0DE-6F09-46C3-9A79-34CA7E03C564}">
      <dgm:prSet phldrT="[Tekst]" custT="1"/>
      <dgm:spPr/>
      <dgm:t>
        <a:bodyPr/>
        <a:lstStyle/>
        <a:p>
          <a:r>
            <a:rPr lang="pl-PL" sz="1800" b="0" dirty="0" err="1" smtClean="0"/>
            <a:t>Commands</a:t>
          </a:r>
          <a:endParaRPr lang="pl-PL" sz="1600" b="0" dirty="0"/>
        </a:p>
      </dgm:t>
    </dgm:pt>
    <dgm:pt modelId="{A5830685-3DCE-487C-B985-02D5254BF66B}" type="parTrans" cxnId="{797BD6E3-BAA5-448C-98FE-338164BB6E13}">
      <dgm:prSet/>
      <dgm:spPr/>
      <dgm:t>
        <a:bodyPr/>
        <a:lstStyle/>
        <a:p>
          <a:endParaRPr lang="pl-PL"/>
        </a:p>
      </dgm:t>
    </dgm:pt>
    <dgm:pt modelId="{7EAB8383-5A80-4107-B740-B5EAEC3AEFBC}" type="sibTrans" cxnId="{797BD6E3-BAA5-448C-98FE-338164BB6E13}">
      <dgm:prSet custT="1"/>
      <dgm:spPr/>
      <dgm:t>
        <a:bodyPr/>
        <a:lstStyle/>
        <a:p>
          <a:r>
            <a:rPr lang="pl-PL" sz="2800" b="0" dirty="0" smtClean="0"/>
            <a:t>User</a:t>
          </a:r>
          <a:r>
            <a:rPr lang="pl-PL" sz="2800" b="1" dirty="0" smtClean="0"/>
            <a:t> </a:t>
          </a:r>
          <a:r>
            <a:rPr lang="pl-PL" sz="2800" b="0" dirty="0" smtClean="0"/>
            <a:t>controls</a:t>
          </a:r>
          <a:endParaRPr lang="pl-PL" sz="2800" b="0" dirty="0"/>
        </a:p>
      </dgm:t>
    </dgm:pt>
    <dgm:pt modelId="{4E2D237D-EA47-49B6-8576-72D17DDECBDD}">
      <dgm:prSet phldrT="[Tekst]"/>
      <dgm:spPr/>
      <dgm:t>
        <a:bodyPr/>
        <a:lstStyle/>
        <a:p>
          <a:endParaRPr lang="pl-PL" dirty="0"/>
        </a:p>
      </dgm:t>
    </dgm:pt>
    <dgm:pt modelId="{CFA07F63-CCB6-4EE9-AE46-02B0B58AFFEA}" type="parTrans" cxnId="{DF1526F3-A51C-4622-9F12-AD31E0E7AD40}">
      <dgm:prSet/>
      <dgm:spPr/>
      <dgm:t>
        <a:bodyPr/>
        <a:lstStyle/>
        <a:p>
          <a:endParaRPr lang="pl-PL"/>
        </a:p>
      </dgm:t>
    </dgm:pt>
    <dgm:pt modelId="{67EA3DA3-BF3E-4D8E-B83B-80C9B205DE22}" type="sibTrans" cxnId="{DF1526F3-A51C-4622-9F12-AD31E0E7AD40}">
      <dgm:prSet/>
      <dgm:spPr/>
      <dgm:t>
        <a:bodyPr/>
        <a:lstStyle/>
        <a:p>
          <a:endParaRPr lang="pl-PL"/>
        </a:p>
      </dgm:t>
    </dgm:pt>
    <dgm:pt modelId="{6B8CEA8B-992B-4A68-A47C-96DF400391CD}">
      <dgm:prSet phldrT="[Tekst]" custT="1"/>
      <dgm:spPr/>
      <dgm:t>
        <a:bodyPr/>
        <a:lstStyle/>
        <a:p>
          <a:r>
            <a:rPr lang="pl-PL" sz="2000" b="0" dirty="0" err="1" smtClean="0"/>
            <a:t>Behaviors</a:t>
          </a:r>
          <a:endParaRPr lang="pl-PL" sz="2100" b="0" dirty="0"/>
        </a:p>
      </dgm:t>
    </dgm:pt>
    <dgm:pt modelId="{2A9E5186-C4E5-4812-B80E-904A4569FE42}" type="sibTrans" cxnId="{8BBE4F35-47EF-41E7-879D-7941929A8EB8}">
      <dgm:prSet custT="1"/>
      <dgm:spPr/>
      <dgm:t>
        <a:bodyPr/>
        <a:lstStyle/>
        <a:p>
          <a:r>
            <a:rPr lang="pl-PL" sz="1800" b="0" dirty="0" err="1" smtClean="0"/>
            <a:t>Dependency</a:t>
          </a:r>
          <a:r>
            <a:rPr lang="pl-PL" sz="1800" b="0" dirty="0" smtClean="0"/>
            <a:t> </a:t>
          </a:r>
          <a:r>
            <a:rPr lang="pl-PL" sz="1800" b="0" dirty="0" err="1" smtClean="0"/>
            <a:t>properties</a:t>
          </a:r>
          <a:endParaRPr lang="pl-PL" sz="1800" b="0" dirty="0"/>
        </a:p>
      </dgm:t>
    </dgm:pt>
    <dgm:pt modelId="{1E74ADD2-67F9-4E89-9315-F978755CF175}" type="parTrans" cxnId="{8BBE4F35-47EF-41E7-879D-7941929A8EB8}">
      <dgm:prSet/>
      <dgm:spPr/>
      <dgm:t>
        <a:bodyPr/>
        <a:lstStyle/>
        <a:p>
          <a:endParaRPr lang="pl-PL"/>
        </a:p>
      </dgm:t>
    </dgm:pt>
    <dgm:pt modelId="{8787BFEE-B2CE-4E66-8917-EBB540904981}" type="pres">
      <dgm:prSet presAssocID="{352E1564-9A6F-4328-A20A-E3BDFB17996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1087850-9A48-4599-BB40-1A72C4E82829}" type="pres">
      <dgm:prSet presAssocID="{D3CB70A2-7651-4DB8-B8F3-352ED85458F3}" presName="composite" presStyleCnt="0"/>
      <dgm:spPr/>
    </dgm:pt>
    <dgm:pt modelId="{14CC4E1B-BDF4-49CF-9B99-0C2F3DEB99EB}" type="pres">
      <dgm:prSet presAssocID="{D3CB70A2-7651-4DB8-B8F3-352ED85458F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DF2B51-9D2D-4120-A44C-E6309CED4081}" type="pres">
      <dgm:prSet presAssocID="{D3CB70A2-7651-4DB8-B8F3-352ED85458F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92D15E-CBAF-4ED8-97ED-34D83CCD29A3}" type="pres">
      <dgm:prSet presAssocID="{D3CB70A2-7651-4DB8-B8F3-352ED85458F3}" presName="BalanceSpacing" presStyleCnt="0"/>
      <dgm:spPr/>
    </dgm:pt>
    <dgm:pt modelId="{D042D734-7852-4F6E-BA15-A32F1A984730}" type="pres">
      <dgm:prSet presAssocID="{D3CB70A2-7651-4DB8-B8F3-352ED85458F3}" presName="BalanceSpacing1" presStyleCnt="0"/>
      <dgm:spPr/>
    </dgm:pt>
    <dgm:pt modelId="{5F879A44-41EB-46D8-B3F3-8886416BA54A}" type="pres">
      <dgm:prSet presAssocID="{A797794C-8216-4D7B-ADDD-1E87F1494A22}" presName="Accent1Text" presStyleLbl="node1" presStyleIdx="1" presStyleCnt="6"/>
      <dgm:spPr/>
      <dgm:t>
        <a:bodyPr/>
        <a:lstStyle/>
        <a:p>
          <a:endParaRPr lang="pl-PL"/>
        </a:p>
      </dgm:t>
    </dgm:pt>
    <dgm:pt modelId="{89E310F2-77C2-40FE-9EF1-4C27D85417CA}" type="pres">
      <dgm:prSet presAssocID="{A797794C-8216-4D7B-ADDD-1E87F1494A22}" presName="spaceBetweenRectangles" presStyleCnt="0"/>
      <dgm:spPr/>
    </dgm:pt>
    <dgm:pt modelId="{BBC5F1AC-9835-4B81-B259-6C6833EB0CA8}" type="pres">
      <dgm:prSet presAssocID="{8C38F0DE-6F09-46C3-9A79-34CA7E03C564}" presName="composite" presStyleCnt="0"/>
      <dgm:spPr/>
    </dgm:pt>
    <dgm:pt modelId="{6DB1AE42-1083-439F-B33D-BFAEB808BA89}" type="pres">
      <dgm:prSet presAssocID="{8C38F0DE-6F09-46C3-9A79-34CA7E03C56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E0CC17-A184-4C89-8E3A-60A9CB8E0E5A}" type="pres">
      <dgm:prSet presAssocID="{8C38F0DE-6F09-46C3-9A79-34CA7E03C564}" presName="Childtext1" presStyleLbl="revTx" presStyleIdx="1" presStyleCnt="3" custLinFactX="100000" custLinFactY="-12298" custLinFactNeighborX="15662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BA7857-1A12-4763-8068-824C18128240}" type="pres">
      <dgm:prSet presAssocID="{8C38F0DE-6F09-46C3-9A79-34CA7E03C564}" presName="BalanceSpacing" presStyleCnt="0"/>
      <dgm:spPr/>
    </dgm:pt>
    <dgm:pt modelId="{6CDCA6D5-48F5-42C0-AF89-A6B5D79D9EC4}" type="pres">
      <dgm:prSet presAssocID="{8C38F0DE-6F09-46C3-9A79-34CA7E03C564}" presName="BalanceSpacing1" presStyleCnt="0"/>
      <dgm:spPr/>
    </dgm:pt>
    <dgm:pt modelId="{3F2163CA-3206-47E8-8DEF-2BC3B7D2E907}" type="pres">
      <dgm:prSet presAssocID="{7EAB8383-5A80-4107-B740-B5EAEC3AEFBC}" presName="Accent1Text" presStyleLbl="node1" presStyleIdx="3" presStyleCnt="6"/>
      <dgm:spPr/>
      <dgm:t>
        <a:bodyPr/>
        <a:lstStyle/>
        <a:p>
          <a:endParaRPr lang="pl-PL"/>
        </a:p>
      </dgm:t>
    </dgm:pt>
    <dgm:pt modelId="{42AD54BE-0998-4996-9C6B-4C84D1A26661}" type="pres">
      <dgm:prSet presAssocID="{7EAB8383-5A80-4107-B740-B5EAEC3AEFBC}" presName="spaceBetweenRectangles" presStyleCnt="0"/>
      <dgm:spPr/>
    </dgm:pt>
    <dgm:pt modelId="{8E53AFCF-45BA-4F62-9C86-88E7251870F3}" type="pres">
      <dgm:prSet presAssocID="{6B8CEA8B-992B-4A68-A47C-96DF400391CD}" presName="composite" presStyleCnt="0"/>
      <dgm:spPr/>
    </dgm:pt>
    <dgm:pt modelId="{3A14F5B3-5B30-4AE2-AE1C-DC34788469E2}" type="pres">
      <dgm:prSet presAssocID="{6B8CEA8B-992B-4A68-A47C-96DF400391C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7F1507-8849-4C41-8853-08F6D7612D6E}" type="pres">
      <dgm:prSet presAssocID="{6B8CEA8B-992B-4A68-A47C-96DF400391C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F3EFB1F-0017-4443-86C3-6B211BD06260}" type="pres">
      <dgm:prSet presAssocID="{6B8CEA8B-992B-4A68-A47C-96DF400391CD}" presName="BalanceSpacing" presStyleCnt="0"/>
      <dgm:spPr/>
    </dgm:pt>
    <dgm:pt modelId="{CD2CAFB5-83F2-4370-8ABB-42CFEA25B6AF}" type="pres">
      <dgm:prSet presAssocID="{6B8CEA8B-992B-4A68-A47C-96DF400391CD}" presName="BalanceSpacing1" presStyleCnt="0"/>
      <dgm:spPr/>
    </dgm:pt>
    <dgm:pt modelId="{037C3E22-C285-4124-993F-E885BEF54864}" type="pres">
      <dgm:prSet presAssocID="{2A9E5186-C4E5-4812-B80E-904A4569FE42}" presName="Accent1Text" presStyleLbl="node1" presStyleIdx="5" presStyleCnt="6"/>
      <dgm:spPr/>
      <dgm:t>
        <a:bodyPr/>
        <a:lstStyle/>
        <a:p>
          <a:endParaRPr lang="pl-PL"/>
        </a:p>
      </dgm:t>
    </dgm:pt>
  </dgm:ptLst>
  <dgm:cxnLst>
    <dgm:cxn modelId="{8BBE4F35-47EF-41E7-879D-7941929A8EB8}" srcId="{352E1564-9A6F-4328-A20A-E3BDFB179965}" destId="{6B8CEA8B-992B-4A68-A47C-96DF400391CD}" srcOrd="2" destOrd="0" parTransId="{1E74ADD2-67F9-4E89-9315-F978755CF175}" sibTransId="{2A9E5186-C4E5-4812-B80E-904A4569FE42}"/>
    <dgm:cxn modelId="{4D4DE96E-B391-4A1E-80B9-A58207AFD864}" type="presOf" srcId="{352E1564-9A6F-4328-A20A-E3BDFB179965}" destId="{8787BFEE-B2CE-4E66-8917-EBB540904981}" srcOrd="0" destOrd="0" presId="urn:microsoft.com/office/officeart/2008/layout/AlternatingHexagons"/>
    <dgm:cxn modelId="{F3DD8A77-2FDE-4C51-BB41-55EC668F00B8}" type="presOf" srcId="{6B8CEA8B-992B-4A68-A47C-96DF400391CD}" destId="{3A14F5B3-5B30-4AE2-AE1C-DC34788469E2}" srcOrd="0" destOrd="0" presId="urn:microsoft.com/office/officeart/2008/layout/AlternatingHexagons"/>
    <dgm:cxn modelId="{4801DF2D-FB29-4AF1-BBCA-C52C30F1ED83}" type="presOf" srcId="{7EAB8383-5A80-4107-B740-B5EAEC3AEFBC}" destId="{3F2163CA-3206-47E8-8DEF-2BC3B7D2E907}" srcOrd="0" destOrd="0" presId="urn:microsoft.com/office/officeart/2008/layout/AlternatingHexagons"/>
    <dgm:cxn modelId="{019ACB73-D31A-4C87-AF9B-D3F424A51240}" srcId="{352E1564-9A6F-4328-A20A-E3BDFB179965}" destId="{D3CB70A2-7651-4DB8-B8F3-352ED85458F3}" srcOrd="0" destOrd="0" parTransId="{B3F93755-18FD-4DF3-BFA9-B5FB8F64B13E}" sibTransId="{A797794C-8216-4D7B-ADDD-1E87F1494A22}"/>
    <dgm:cxn modelId="{40BC9F7F-A767-4B9A-85DB-7FE41618982F}" type="presOf" srcId="{13B5C403-9135-45FD-A278-00DCCC71B8C3}" destId="{42DF2B51-9D2D-4120-A44C-E6309CED4081}" srcOrd="0" destOrd="0" presId="urn:microsoft.com/office/officeart/2008/layout/AlternatingHexagons"/>
    <dgm:cxn modelId="{4804B40D-EC6F-4B2D-B92E-94FF787F6C3E}" type="presOf" srcId="{A797794C-8216-4D7B-ADDD-1E87F1494A22}" destId="{5F879A44-41EB-46D8-B3F3-8886416BA54A}" srcOrd="0" destOrd="0" presId="urn:microsoft.com/office/officeart/2008/layout/AlternatingHexagons"/>
    <dgm:cxn modelId="{0EC6D207-3C2D-478F-AC4A-C7EF6C627F3E}" type="presOf" srcId="{4E2D237D-EA47-49B6-8576-72D17DDECBDD}" destId="{A2E0CC17-A184-4C89-8E3A-60A9CB8E0E5A}" srcOrd="0" destOrd="0" presId="urn:microsoft.com/office/officeart/2008/layout/AlternatingHexagons"/>
    <dgm:cxn modelId="{797BD6E3-BAA5-448C-98FE-338164BB6E13}" srcId="{352E1564-9A6F-4328-A20A-E3BDFB179965}" destId="{8C38F0DE-6F09-46C3-9A79-34CA7E03C564}" srcOrd="1" destOrd="0" parTransId="{A5830685-3DCE-487C-B985-02D5254BF66B}" sibTransId="{7EAB8383-5A80-4107-B740-B5EAEC3AEFBC}"/>
    <dgm:cxn modelId="{AF769B92-9EB3-4FEE-B3E6-9293EC4EB94D}" type="presOf" srcId="{8C38F0DE-6F09-46C3-9A79-34CA7E03C564}" destId="{6DB1AE42-1083-439F-B33D-BFAEB808BA89}" srcOrd="0" destOrd="0" presId="urn:microsoft.com/office/officeart/2008/layout/AlternatingHexagons"/>
    <dgm:cxn modelId="{BF6340F2-059D-46FD-8940-752223A6FA06}" srcId="{D3CB70A2-7651-4DB8-B8F3-352ED85458F3}" destId="{13B5C403-9135-45FD-A278-00DCCC71B8C3}" srcOrd="0" destOrd="0" parTransId="{03EDDE20-EFDF-4FC6-9EE5-A21D90C96702}" sibTransId="{204DE05C-7514-4384-B463-EC1718A9606C}"/>
    <dgm:cxn modelId="{0CF8A6A5-184E-42DF-90C1-147F91C13334}" type="presOf" srcId="{2A9E5186-C4E5-4812-B80E-904A4569FE42}" destId="{037C3E22-C285-4124-993F-E885BEF54864}" srcOrd="0" destOrd="0" presId="urn:microsoft.com/office/officeart/2008/layout/AlternatingHexagons"/>
    <dgm:cxn modelId="{DF1526F3-A51C-4622-9F12-AD31E0E7AD40}" srcId="{8C38F0DE-6F09-46C3-9A79-34CA7E03C564}" destId="{4E2D237D-EA47-49B6-8576-72D17DDECBDD}" srcOrd="0" destOrd="0" parTransId="{CFA07F63-CCB6-4EE9-AE46-02B0B58AFFEA}" sibTransId="{67EA3DA3-BF3E-4D8E-B83B-80C9B205DE22}"/>
    <dgm:cxn modelId="{8E13E77A-C95F-413D-9933-D184C708455B}" type="presOf" srcId="{D3CB70A2-7651-4DB8-B8F3-352ED85458F3}" destId="{14CC4E1B-BDF4-49CF-9B99-0C2F3DEB99EB}" srcOrd="0" destOrd="0" presId="urn:microsoft.com/office/officeart/2008/layout/AlternatingHexagons"/>
    <dgm:cxn modelId="{CB4908E3-F7DD-4146-A007-D01D82EF3C76}" type="presParOf" srcId="{8787BFEE-B2CE-4E66-8917-EBB540904981}" destId="{61087850-9A48-4599-BB40-1A72C4E82829}" srcOrd="0" destOrd="0" presId="urn:microsoft.com/office/officeart/2008/layout/AlternatingHexagons"/>
    <dgm:cxn modelId="{709B65E9-D9DA-4280-A8E6-D64A0A88FA09}" type="presParOf" srcId="{61087850-9A48-4599-BB40-1A72C4E82829}" destId="{14CC4E1B-BDF4-49CF-9B99-0C2F3DEB99EB}" srcOrd="0" destOrd="0" presId="urn:microsoft.com/office/officeart/2008/layout/AlternatingHexagons"/>
    <dgm:cxn modelId="{5C768269-65BD-493A-A84D-C38A38D92A96}" type="presParOf" srcId="{61087850-9A48-4599-BB40-1A72C4E82829}" destId="{42DF2B51-9D2D-4120-A44C-E6309CED4081}" srcOrd="1" destOrd="0" presId="urn:microsoft.com/office/officeart/2008/layout/AlternatingHexagons"/>
    <dgm:cxn modelId="{3D481FFA-DF54-44F3-9CED-A742F1C3845D}" type="presParOf" srcId="{61087850-9A48-4599-BB40-1A72C4E82829}" destId="{7692D15E-CBAF-4ED8-97ED-34D83CCD29A3}" srcOrd="2" destOrd="0" presId="urn:microsoft.com/office/officeart/2008/layout/AlternatingHexagons"/>
    <dgm:cxn modelId="{7F144E0E-241D-4C8A-927D-40245B3D4667}" type="presParOf" srcId="{61087850-9A48-4599-BB40-1A72C4E82829}" destId="{D042D734-7852-4F6E-BA15-A32F1A984730}" srcOrd="3" destOrd="0" presId="urn:microsoft.com/office/officeart/2008/layout/AlternatingHexagons"/>
    <dgm:cxn modelId="{F4B9527B-AD16-4FC5-A532-163D438E41E3}" type="presParOf" srcId="{61087850-9A48-4599-BB40-1A72C4E82829}" destId="{5F879A44-41EB-46D8-B3F3-8886416BA54A}" srcOrd="4" destOrd="0" presId="urn:microsoft.com/office/officeart/2008/layout/AlternatingHexagons"/>
    <dgm:cxn modelId="{7C5C51C4-4A1E-454A-8727-1B3330D1A187}" type="presParOf" srcId="{8787BFEE-B2CE-4E66-8917-EBB540904981}" destId="{89E310F2-77C2-40FE-9EF1-4C27D85417CA}" srcOrd="1" destOrd="0" presId="urn:microsoft.com/office/officeart/2008/layout/AlternatingHexagons"/>
    <dgm:cxn modelId="{EE6F7326-ECC2-4D01-AE0D-F17DE7137CB5}" type="presParOf" srcId="{8787BFEE-B2CE-4E66-8917-EBB540904981}" destId="{BBC5F1AC-9835-4B81-B259-6C6833EB0CA8}" srcOrd="2" destOrd="0" presId="urn:microsoft.com/office/officeart/2008/layout/AlternatingHexagons"/>
    <dgm:cxn modelId="{6BB5D424-8C6A-4825-AF4E-B2E63715444B}" type="presParOf" srcId="{BBC5F1AC-9835-4B81-B259-6C6833EB0CA8}" destId="{6DB1AE42-1083-439F-B33D-BFAEB808BA89}" srcOrd="0" destOrd="0" presId="urn:microsoft.com/office/officeart/2008/layout/AlternatingHexagons"/>
    <dgm:cxn modelId="{06AD9485-F089-4E5F-A8CA-DB045605E1E2}" type="presParOf" srcId="{BBC5F1AC-9835-4B81-B259-6C6833EB0CA8}" destId="{A2E0CC17-A184-4C89-8E3A-60A9CB8E0E5A}" srcOrd="1" destOrd="0" presId="urn:microsoft.com/office/officeart/2008/layout/AlternatingHexagons"/>
    <dgm:cxn modelId="{0261901F-BA85-4194-9EF2-23B3A63D5B09}" type="presParOf" srcId="{BBC5F1AC-9835-4B81-B259-6C6833EB0CA8}" destId="{92BA7857-1A12-4763-8068-824C18128240}" srcOrd="2" destOrd="0" presId="urn:microsoft.com/office/officeart/2008/layout/AlternatingHexagons"/>
    <dgm:cxn modelId="{DC64BFD9-0AEF-43F3-9FD8-58BAC99B8C85}" type="presParOf" srcId="{BBC5F1AC-9835-4B81-B259-6C6833EB0CA8}" destId="{6CDCA6D5-48F5-42C0-AF89-A6B5D79D9EC4}" srcOrd="3" destOrd="0" presId="urn:microsoft.com/office/officeart/2008/layout/AlternatingHexagons"/>
    <dgm:cxn modelId="{96119E96-1AC7-435E-ABAA-3EE3C89C7BCD}" type="presParOf" srcId="{BBC5F1AC-9835-4B81-B259-6C6833EB0CA8}" destId="{3F2163CA-3206-47E8-8DEF-2BC3B7D2E907}" srcOrd="4" destOrd="0" presId="urn:microsoft.com/office/officeart/2008/layout/AlternatingHexagons"/>
    <dgm:cxn modelId="{DC4609D8-7157-4442-AF1B-E9B7F4EF025D}" type="presParOf" srcId="{8787BFEE-B2CE-4E66-8917-EBB540904981}" destId="{42AD54BE-0998-4996-9C6B-4C84D1A26661}" srcOrd="3" destOrd="0" presId="urn:microsoft.com/office/officeart/2008/layout/AlternatingHexagons"/>
    <dgm:cxn modelId="{DCB631A1-B18C-460A-80C6-59E6A8D9E0BE}" type="presParOf" srcId="{8787BFEE-B2CE-4E66-8917-EBB540904981}" destId="{8E53AFCF-45BA-4F62-9C86-88E7251870F3}" srcOrd="4" destOrd="0" presId="urn:microsoft.com/office/officeart/2008/layout/AlternatingHexagons"/>
    <dgm:cxn modelId="{ED049D44-7F58-4946-BB5D-AAC52C3B95E3}" type="presParOf" srcId="{8E53AFCF-45BA-4F62-9C86-88E7251870F3}" destId="{3A14F5B3-5B30-4AE2-AE1C-DC34788469E2}" srcOrd="0" destOrd="0" presId="urn:microsoft.com/office/officeart/2008/layout/AlternatingHexagons"/>
    <dgm:cxn modelId="{393063EF-FD12-4E04-8F4A-DA3B032D8079}" type="presParOf" srcId="{8E53AFCF-45BA-4F62-9C86-88E7251870F3}" destId="{087F1507-8849-4C41-8853-08F6D7612D6E}" srcOrd="1" destOrd="0" presId="urn:microsoft.com/office/officeart/2008/layout/AlternatingHexagons"/>
    <dgm:cxn modelId="{6CC0A859-CB82-48B8-8768-8A654C8CDAF8}" type="presParOf" srcId="{8E53AFCF-45BA-4F62-9C86-88E7251870F3}" destId="{EF3EFB1F-0017-4443-86C3-6B211BD06260}" srcOrd="2" destOrd="0" presId="urn:microsoft.com/office/officeart/2008/layout/AlternatingHexagons"/>
    <dgm:cxn modelId="{E9987C70-5898-49A0-A8BF-7468085D53EF}" type="presParOf" srcId="{8E53AFCF-45BA-4F62-9C86-88E7251870F3}" destId="{CD2CAFB5-83F2-4370-8ABB-42CFEA25B6AF}" srcOrd="3" destOrd="0" presId="urn:microsoft.com/office/officeart/2008/layout/AlternatingHexagons"/>
    <dgm:cxn modelId="{F26CA419-6126-4CE1-8E95-CA36F309CDDB}" type="presParOf" srcId="{8E53AFCF-45BA-4F62-9C86-88E7251870F3}" destId="{037C3E22-C285-4124-993F-E885BEF5486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0BFB-E352-4F93-AEB3-091768A022BB}">
      <dsp:nvSpPr>
        <dsp:cNvPr id="0" name=""/>
        <dsp:cNvSpPr/>
      </dsp:nvSpPr>
      <dsp:spPr>
        <a:xfrm>
          <a:off x="-3128743" y="-481599"/>
          <a:ext cx="3731798" cy="3731798"/>
        </a:xfrm>
        <a:prstGeom prst="blockArc">
          <a:avLst>
            <a:gd name="adj1" fmla="val 18900000"/>
            <a:gd name="adj2" fmla="val 2700000"/>
            <a:gd name="adj3" fmla="val 5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40A8-4998-41F5-96F9-0C4C709DBDE6}">
      <dsp:nvSpPr>
        <dsp:cNvPr id="0" name=""/>
        <dsp:cNvSpPr/>
      </dsp:nvSpPr>
      <dsp:spPr>
        <a:xfrm>
          <a:off x="264835" y="172982"/>
          <a:ext cx="6736237" cy="346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7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Wiele widoków</a:t>
          </a:r>
          <a:endParaRPr lang="pl-PL" sz="1800" kern="1200" dirty="0"/>
        </a:p>
      </dsp:txBody>
      <dsp:txXfrm>
        <a:off x="264835" y="172982"/>
        <a:ext cx="6736237" cy="346185"/>
      </dsp:txXfrm>
    </dsp:sp>
    <dsp:sp modelId="{4554ECC4-9D8B-4418-8A15-52FAE1790D39}">
      <dsp:nvSpPr>
        <dsp:cNvPr id="0" name=""/>
        <dsp:cNvSpPr/>
      </dsp:nvSpPr>
      <dsp:spPr>
        <a:xfrm>
          <a:off x="48469" y="129708"/>
          <a:ext cx="432732" cy="4327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514CDBF-E74D-4F2C-A4C0-64DAF3A5ABE3}">
      <dsp:nvSpPr>
        <dsp:cNvPr id="0" name=""/>
        <dsp:cNvSpPr/>
      </dsp:nvSpPr>
      <dsp:spPr>
        <a:xfrm>
          <a:off x="512901" y="692094"/>
          <a:ext cx="6488170" cy="346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7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Bogata interakcja z użytkownikiem i wizualizacja danych</a:t>
          </a:r>
          <a:endParaRPr lang="pl-PL" sz="1800" kern="1200" dirty="0"/>
        </a:p>
      </dsp:txBody>
      <dsp:txXfrm>
        <a:off x="512901" y="692094"/>
        <a:ext cx="6488170" cy="346185"/>
      </dsp:txXfrm>
    </dsp:sp>
    <dsp:sp modelId="{67C27AC2-3B0D-40D1-832A-1C7C7E7866B6}">
      <dsp:nvSpPr>
        <dsp:cNvPr id="0" name=""/>
        <dsp:cNvSpPr/>
      </dsp:nvSpPr>
      <dsp:spPr>
        <a:xfrm>
          <a:off x="296535" y="648821"/>
          <a:ext cx="432732" cy="4327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BD1BB8D-380A-4FEA-97F2-6986DA5BAA84}">
      <dsp:nvSpPr>
        <dsp:cNvPr id="0" name=""/>
        <dsp:cNvSpPr/>
      </dsp:nvSpPr>
      <dsp:spPr>
        <a:xfrm>
          <a:off x="589038" y="1211207"/>
          <a:ext cx="6412034" cy="346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7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Uwydatniona prezentacja i logika biznesowa</a:t>
          </a:r>
          <a:endParaRPr lang="pl-PL" sz="1800" kern="1200" dirty="0"/>
        </a:p>
      </dsp:txBody>
      <dsp:txXfrm>
        <a:off x="589038" y="1211207"/>
        <a:ext cx="6412034" cy="346185"/>
      </dsp:txXfrm>
    </dsp:sp>
    <dsp:sp modelId="{B69BB9AC-B27B-4034-A163-C9650BEBA938}">
      <dsp:nvSpPr>
        <dsp:cNvPr id="0" name=""/>
        <dsp:cNvSpPr/>
      </dsp:nvSpPr>
      <dsp:spPr>
        <a:xfrm>
          <a:off x="372672" y="1167933"/>
          <a:ext cx="432732" cy="4327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CB39B7-0413-461A-B1ED-984E66160E8A}">
      <dsp:nvSpPr>
        <dsp:cNvPr id="0" name=""/>
        <dsp:cNvSpPr/>
      </dsp:nvSpPr>
      <dsp:spPr>
        <a:xfrm>
          <a:off x="512901" y="1730319"/>
          <a:ext cx="6488170" cy="346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7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Łatwe do zmian i testowania</a:t>
          </a:r>
          <a:endParaRPr lang="pl-PL" sz="1800" kern="1200" dirty="0"/>
        </a:p>
      </dsp:txBody>
      <dsp:txXfrm>
        <a:off x="512901" y="1730319"/>
        <a:ext cx="6488170" cy="346185"/>
      </dsp:txXfrm>
    </dsp:sp>
    <dsp:sp modelId="{BF4C28D8-207E-4281-8FC8-A56FDCF5E989}">
      <dsp:nvSpPr>
        <dsp:cNvPr id="0" name=""/>
        <dsp:cNvSpPr/>
      </dsp:nvSpPr>
      <dsp:spPr>
        <a:xfrm>
          <a:off x="296535" y="1687046"/>
          <a:ext cx="432732" cy="4327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4BC434-8FBF-440E-B104-8AF930FA2183}">
      <dsp:nvSpPr>
        <dsp:cNvPr id="0" name=""/>
        <dsp:cNvSpPr/>
      </dsp:nvSpPr>
      <dsp:spPr>
        <a:xfrm>
          <a:off x="264835" y="2249432"/>
          <a:ext cx="6736237" cy="346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7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Mogą</a:t>
          </a:r>
          <a:r>
            <a:rPr lang="pl-PL" sz="1800" kern="1200" baseline="0" dirty="0" smtClean="0"/>
            <a:t> działać z wieloma serwisami i systemami </a:t>
          </a:r>
          <a:r>
            <a:rPr lang="pl-PL" sz="1800" kern="1200" baseline="0" dirty="0" err="1" smtClean="0"/>
            <a:t>back</a:t>
          </a:r>
          <a:r>
            <a:rPr lang="pl-PL" sz="1800" kern="1200" baseline="0" dirty="0" smtClean="0"/>
            <a:t>-end</a:t>
          </a:r>
          <a:endParaRPr lang="pl-PL" sz="1800" kern="1200" dirty="0"/>
        </a:p>
      </dsp:txBody>
      <dsp:txXfrm>
        <a:off x="264835" y="2249432"/>
        <a:ext cx="6736237" cy="346185"/>
      </dsp:txXfrm>
    </dsp:sp>
    <dsp:sp modelId="{DC560039-5D12-4222-A78E-5F8B13EEBFC6}">
      <dsp:nvSpPr>
        <dsp:cNvPr id="0" name=""/>
        <dsp:cNvSpPr/>
      </dsp:nvSpPr>
      <dsp:spPr>
        <a:xfrm>
          <a:off x="48469" y="2206158"/>
          <a:ext cx="432732" cy="4327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BF0F2-0A52-45F8-8772-DA8C9B3D6C59}">
      <dsp:nvSpPr>
        <dsp:cNvPr id="0" name=""/>
        <dsp:cNvSpPr/>
      </dsp:nvSpPr>
      <dsp:spPr>
        <a:xfrm>
          <a:off x="871378" y="854603"/>
          <a:ext cx="8743441" cy="51775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FAD295-F2B0-47D9-B5C8-5B45820ECFFF}">
      <dsp:nvSpPr>
        <dsp:cNvPr id="0" name=""/>
        <dsp:cNvSpPr/>
      </dsp:nvSpPr>
      <dsp:spPr>
        <a:xfrm>
          <a:off x="1149607" y="934739"/>
          <a:ext cx="4060172" cy="416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Możliwość rozdzielenia aplikacji na moduły, które mogą być rozwijane niezależnie(przez różne zespoły),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Łatwość wdrażania nowych elementów oraz testowania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Niska konfliktowość przy dodawaniu nowych funkcji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Separacja pomiędzy możliwościami horyzontalnymi oraz wertykalnymi</a:t>
          </a:r>
        </a:p>
      </dsp:txBody>
      <dsp:txXfrm>
        <a:off x="1149607" y="934739"/>
        <a:ext cx="4060172" cy="4168090"/>
      </dsp:txXfrm>
    </dsp:sp>
    <dsp:sp modelId="{2AA4C2D3-0E2F-4958-ABA9-0404F98DE7F8}">
      <dsp:nvSpPr>
        <dsp:cNvPr id="0" name=""/>
        <dsp:cNvSpPr/>
      </dsp:nvSpPr>
      <dsp:spPr>
        <a:xfrm>
          <a:off x="5330356" y="922524"/>
          <a:ext cx="4203091" cy="500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baseline="0" dirty="0" smtClean="0"/>
            <a:t>Tematy nie dotyczące bezpośrednio </a:t>
          </a:r>
          <a:r>
            <a:rPr lang="pl-PL" sz="2400" kern="1200" baseline="0" dirty="0" err="1" smtClean="0"/>
            <a:t>Prisma</a:t>
          </a:r>
          <a:r>
            <a:rPr lang="pl-PL" sz="2400" kern="1200" baseline="0" dirty="0" smtClean="0"/>
            <a:t>:</a:t>
          </a:r>
          <a:endParaRPr lang="pl-PL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Sporadyczna łączność i synchronizacja danych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Projektowanie infrastruktury usług i połączenia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Autentykacja i autoryzacja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Wydajność aplikacji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Wersjonowanie aplikacji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- Obsługa błędów i tolerancja na błędy</a:t>
          </a:r>
          <a:endParaRPr lang="pl-PL" sz="2400" kern="1200" dirty="0"/>
        </a:p>
      </dsp:txBody>
      <dsp:txXfrm>
        <a:off x="5330356" y="922524"/>
        <a:ext cx="4203091" cy="5005450"/>
      </dsp:txXfrm>
    </dsp:sp>
    <dsp:sp modelId="{A7E09DD7-E191-46DE-987D-F216B959D897}">
      <dsp:nvSpPr>
        <dsp:cNvPr id="0" name=""/>
        <dsp:cNvSpPr/>
      </dsp:nvSpPr>
      <dsp:spPr>
        <a:xfrm flipH="1" flipV="1">
          <a:off x="443706" y="455324"/>
          <a:ext cx="772031" cy="772031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27A37F-EEE2-4E4F-90D0-E47503932D8F}">
      <dsp:nvSpPr>
        <dsp:cNvPr id="0" name=""/>
        <dsp:cNvSpPr/>
      </dsp:nvSpPr>
      <dsp:spPr>
        <a:xfrm>
          <a:off x="9082816" y="719999"/>
          <a:ext cx="772027" cy="30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EFFBF2-996C-4BC5-9E3B-17361569E09E}">
      <dsp:nvSpPr>
        <dsp:cNvPr id="0" name=""/>
        <dsp:cNvSpPr/>
      </dsp:nvSpPr>
      <dsp:spPr>
        <a:xfrm flipH="1">
          <a:off x="5216618" y="910626"/>
          <a:ext cx="20099" cy="473664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C4E1B-BDF4-49CF-9B99-0C2F3DEB99EB}">
      <dsp:nvSpPr>
        <dsp:cNvPr id="0" name=""/>
        <dsp:cNvSpPr/>
      </dsp:nvSpPr>
      <dsp:spPr>
        <a:xfrm rot="5400000">
          <a:off x="3759011" y="137535"/>
          <a:ext cx="2106662" cy="1832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/>
            <a:t>Data </a:t>
          </a:r>
          <a:r>
            <a:rPr lang="pl-PL" sz="2400" b="0" kern="1200" dirty="0" err="1" smtClean="0"/>
            <a:t>binding</a:t>
          </a:r>
          <a:endParaRPr lang="pl-PL" sz="2400" b="0" kern="1200" dirty="0"/>
        </a:p>
      </dsp:txBody>
      <dsp:txXfrm rot="-5400000">
        <a:off x="4181555" y="328890"/>
        <a:ext cx="1261574" cy="1450086"/>
      </dsp:txXfrm>
    </dsp:sp>
    <dsp:sp modelId="{42DF2B51-9D2D-4120-A44C-E6309CED4081}">
      <dsp:nvSpPr>
        <dsp:cNvPr id="0" name=""/>
        <dsp:cNvSpPr/>
      </dsp:nvSpPr>
      <dsp:spPr>
        <a:xfrm>
          <a:off x="5784356" y="421934"/>
          <a:ext cx="2351034" cy="126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 dirty="0"/>
        </a:p>
      </dsp:txBody>
      <dsp:txXfrm>
        <a:off x="5784356" y="421934"/>
        <a:ext cx="2351034" cy="1263997"/>
      </dsp:txXfrm>
    </dsp:sp>
    <dsp:sp modelId="{5F879A44-41EB-46D8-B3F3-8886416BA54A}">
      <dsp:nvSpPr>
        <dsp:cNvPr id="0" name=""/>
        <dsp:cNvSpPr/>
      </dsp:nvSpPr>
      <dsp:spPr>
        <a:xfrm rot="5400000">
          <a:off x="1779592" y="137535"/>
          <a:ext cx="2106662" cy="1832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XAML</a:t>
          </a:r>
          <a:endParaRPr lang="pl-PL" sz="3600" kern="1200" dirty="0"/>
        </a:p>
      </dsp:txBody>
      <dsp:txXfrm rot="-5400000">
        <a:off x="2202136" y="328890"/>
        <a:ext cx="1261574" cy="1450086"/>
      </dsp:txXfrm>
    </dsp:sp>
    <dsp:sp modelId="{6DB1AE42-1083-439F-B33D-BFAEB808BA89}">
      <dsp:nvSpPr>
        <dsp:cNvPr id="0" name=""/>
        <dsp:cNvSpPr/>
      </dsp:nvSpPr>
      <dsp:spPr>
        <a:xfrm rot="5400000">
          <a:off x="2765510" y="1925669"/>
          <a:ext cx="2106662" cy="1832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err="1" smtClean="0"/>
            <a:t>Commands</a:t>
          </a:r>
          <a:endParaRPr lang="pl-PL" sz="1600" b="0" kern="1200" dirty="0"/>
        </a:p>
      </dsp:txBody>
      <dsp:txXfrm rot="-5400000">
        <a:off x="3188054" y="2117024"/>
        <a:ext cx="1261574" cy="1450086"/>
      </dsp:txXfrm>
    </dsp:sp>
    <dsp:sp modelId="{A2E0CC17-A184-4C89-8E3A-60A9CB8E0E5A}">
      <dsp:nvSpPr>
        <dsp:cNvPr id="0" name=""/>
        <dsp:cNvSpPr/>
      </dsp:nvSpPr>
      <dsp:spPr>
        <a:xfrm>
          <a:off x="6390104" y="790625"/>
          <a:ext cx="2275195" cy="126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 dirty="0"/>
        </a:p>
      </dsp:txBody>
      <dsp:txXfrm>
        <a:off x="6390104" y="790625"/>
        <a:ext cx="2275195" cy="1263997"/>
      </dsp:txXfrm>
    </dsp:sp>
    <dsp:sp modelId="{3F2163CA-3206-47E8-8DEF-2BC3B7D2E907}">
      <dsp:nvSpPr>
        <dsp:cNvPr id="0" name=""/>
        <dsp:cNvSpPr/>
      </dsp:nvSpPr>
      <dsp:spPr>
        <a:xfrm rot="5400000">
          <a:off x="4744929" y="1925669"/>
          <a:ext cx="2106662" cy="1832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 smtClean="0"/>
            <a:t>User</a:t>
          </a:r>
          <a:r>
            <a:rPr lang="pl-PL" sz="2800" b="1" kern="1200" dirty="0" smtClean="0"/>
            <a:t> </a:t>
          </a:r>
          <a:r>
            <a:rPr lang="pl-PL" sz="2800" b="0" kern="1200" dirty="0" smtClean="0"/>
            <a:t>controls</a:t>
          </a:r>
          <a:endParaRPr lang="pl-PL" sz="2800" b="0" kern="1200" dirty="0"/>
        </a:p>
      </dsp:txBody>
      <dsp:txXfrm rot="-5400000">
        <a:off x="5167473" y="2117024"/>
        <a:ext cx="1261574" cy="1450086"/>
      </dsp:txXfrm>
    </dsp:sp>
    <dsp:sp modelId="{3A14F5B3-5B30-4AE2-AE1C-DC34788469E2}">
      <dsp:nvSpPr>
        <dsp:cNvPr id="0" name=""/>
        <dsp:cNvSpPr/>
      </dsp:nvSpPr>
      <dsp:spPr>
        <a:xfrm rot="5400000">
          <a:off x="3759011" y="3713804"/>
          <a:ext cx="2106662" cy="1832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err="1" smtClean="0"/>
            <a:t>Behaviors</a:t>
          </a:r>
          <a:endParaRPr lang="pl-PL" sz="2100" b="0" kern="1200" dirty="0"/>
        </a:p>
      </dsp:txBody>
      <dsp:txXfrm rot="-5400000">
        <a:off x="4181555" y="3905159"/>
        <a:ext cx="1261574" cy="1450086"/>
      </dsp:txXfrm>
    </dsp:sp>
    <dsp:sp modelId="{087F1507-8849-4C41-8853-08F6D7612D6E}">
      <dsp:nvSpPr>
        <dsp:cNvPr id="0" name=""/>
        <dsp:cNvSpPr/>
      </dsp:nvSpPr>
      <dsp:spPr>
        <a:xfrm>
          <a:off x="5784356" y="3998204"/>
          <a:ext cx="2351034" cy="126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C3E22-C285-4124-993F-E885BEF54864}">
      <dsp:nvSpPr>
        <dsp:cNvPr id="0" name=""/>
        <dsp:cNvSpPr/>
      </dsp:nvSpPr>
      <dsp:spPr>
        <a:xfrm rot="5400000">
          <a:off x="1779592" y="3713804"/>
          <a:ext cx="2106662" cy="18327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err="1" smtClean="0"/>
            <a:t>Dependency</a:t>
          </a:r>
          <a:r>
            <a:rPr lang="pl-PL" sz="1800" b="0" kern="1200" dirty="0" smtClean="0"/>
            <a:t> </a:t>
          </a:r>
          <a:r>
            <a:rPr lang="pl-PL" sz="1800" b="0" kern="1200" dirty="0" err="1" smtClean="0"/>
            <a:t>properties</a:t>
          </a:r>
          <a:endParaRPr lang="pl-PL" sz="1800" b="0" kern="1200" dirty="0"/>
        </a:p>
      </dsp:txBody>
      <dsp:txXfrm rot="-5400000">
        <a:off x="2202136" y="3905159"/>
        <a:ext cx="1261574" cy="14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pl-PL" smtClean="0"/>
              <a:t>2015-03-27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pl-PL" smtClean="0"/>
              <a:t>2015-03-27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Zachęcenie do C# i tworzenia aplikacji z </a:t>
            </a:r>
            <a:r>
              <a:rPr lang="pl-PL" baseline="0" dirty="0" err="1" smtClean="0"/>
              <a:t>Prism</a:t>
            </a:r>
            <a:r>
              <a:rPr lang="pl-PL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err="1" smtClean="0"/>
              <a:t>Prism</a:t>
            </a:r>
            <a:r>
              <a:rPr lang="pl-PL" baseline="0" dirty="0" smtClean="0"/>
              <a:t> stworzony przez czteroosobową grupę(trzech Hindusów, jeden Amerykanin), aktualnie zespół się powiększył. </a:t>
            </a:r>
          </a:p>
          <a:p>
            <a:pPr marL="0" indent="0">
              <a:buFontTx/>
              <a:buNone/>
            </a:pPr>
            <a:r>
              <a:rPr lang="pl-PL" baseline="0" dirty="0" smtClean="0"/>
              <a:t>Co zawiera </a:t>
            </a:r>
            <a:r>
              <a:rPr lang="pl-PL" baseline="0" dirty="0" err="1" smtClean="0"/>
              <a:t>Prism</a:t>
            </a:r>
            <a:r>
              <a:rPr lang="pl-PL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pl-PL" baseline="0" dirty="0" err="1" smtClean="0"/>
              <a:t>QuickStarts</a:t>
            </a:r>
            <a:endParaRPr lang="pl-PL" baseline="0" dirty="0" smtClean="0"/>
          </a:p>
          <a:p>
            <a:pPr marL="171450" indent="-171450">
              <a:buFontTx/>
              <a:buChar char="-"/>
            </a:pPr>
            <a:r>
              <a:rPr lang="pl-PL" baseline="0" dirty="0" smtClean="0"/>
              <a:t>kod biblioteki </a:t>
            </a:r>
            <a:r>
              <a:rPr lang="pl-PL" baseline="0" dirty="0" err="1" smtClean="0"/>
              <a:t>Prism</a:t>
            </a:r>
            <a:endParaRPr lang="pl-PL" baseline="0" dirty="0" smtClean="0"/>
          </a:p>
          <a:p>
            <a:pPr marL="171450" indent="-171450">
              <a:buFontTx/>
              <a:buChar char="-"/>
            </a:pPr>
            <a:r>
              <a:rPr lang="pl-PL" baseline="0" dirty="0" smtClean="0"/>
              <a:t>bogata dokumentacja</a:t>
            </a:r>
          </a:p>
          <a:p>
            <a:pPr marL="0" indent="0">
              <a:buFontTx/>
              <a:buNone/>
            </a:pPr>
            <a:r>
              <a:rPr lang="pl-PL" baseline="0" dirty="0" err="1" smtClean="0"/>
              <a:t>Prism</a:t>
            </a:r>
            <a:r>
              <a:rPr lang="pl-PL" baseline="0" dirty="0" smtClean="0"/>
              <a:t> 5.0 (dla </a:t>
            </a:r>
            <a:r>
              <a:rPr lang="pl-PL" baseline="0" dirty="0" err="1" smtClean="0"/>
              <a:t>Frameworku</a:t>
            </a:r>
            <a:r>
              <a:rPr lang="pl-PL" baseline="0" dirty="0" smtClean="0"/>
              <a:t> 4.5) zawiera nowe wytyczne dla MVVM, nawigacji oraz MEF (</a:t>
            </a:r>
            <a:r>
              <a:rPr lang="pl-PL" baseline="0" dirty="0" err="1" smtClean="0"/>
              <a:t>Managed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Extensibility</a:t>
            </a:r>
            <a:r>
              <a:rPr lang="pl-PL" baseline="0" dirty="0" smtClean="0"/>
              <a:t> Framework).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9811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Regiony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miejsca (np. w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shell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lub widokach), w których inne widoki będą wstrzykiwane.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Regiony można określać w różnych kontrolkach(4 rodzaje -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ContentControl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ItemsControl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ListBox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TabControl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TabControl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zwykle oznacza zakładkę. Każdy załadowany moduł będzie więc wstrzykiwany dynamicznie w formie zakładki. 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Podczas inicjalizacji moduły korzystają z </a:t>
            </a:r>
            <a:r>
              <a:rPr lang="pl-PL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RegionManagera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lokalizować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regiony w powłoce i</a:t>
            </a:r>
            <a:b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dodawać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jeden lub więcej </a:t>
            </a:r>
            <a:r>
              <a:rPr lang="pl-P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widoków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tych regionów</a:t>
            </a:r>
            <a:b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lub</a:t>
            </a:r>
            <a:b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zarejestrować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jeden lub więcej </a:t>
            </a:r>
            <a:r>
              <a:rPr lang="pl-P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typów widoków 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 mają być utworzone w tych regionach.</a:t>
            </a:r>
            <a:b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RegionManager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odpowiedzialny za </a:t>
            </a:r>
            <a:r>
              <a:rPr lang="pl-P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śledzenie regionów 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całej aplikacji.</a:t>
            </a:r>
            <a:b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Nawigacja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Prism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wspiera dwa typy nawigacji.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Pierwszy sposób polega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zmianie stanu pojedynczego widoku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w zależności od danego stanu wyświetlane są specyficzne składowe widoku.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kolei drugi mechanizm polega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tworzeniu nowego widoku i zastąpienie nim aktualnie wyświetlanego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EventAggregator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oczywistym jest, że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poszczególne komponenty, w aplikacji modularnej, prawdopodobnie będą musiały się komunikować.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nie tworzyć sztywnych referencji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Prism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wprowadza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EventAggregator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umożliwiający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luźno powiązaną komunikację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opartą na mechanizmie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publikacji i subskrypcji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PRISM potrzebuje mechanizmu do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wstrzykiwania zależności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jest to podstawowa kwestia w aplikacjach modularnych.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 może współpracować w zasadzie z dowolnymi bibliotekami </a:t>
            </a:r>
            <a:r>
              <a:rPr lang="pl-PL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Inversion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Control – odwrócenie sterowania)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jednak najpopularniejszym sposobem jest wykorzystanie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UnityContainer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Usługi (Services)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są to klasy implementujące logikę, która nie jest związana z UI – np. wykonywanie logów części do logowania, dostęp do danych, wysłanie e-mail itp. Dobrą praktyką jest umieszczanie usług w kontenerze (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[umożliwiając potem podpięcie Mocków*]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Kontrolery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klasami używanymi do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koordynowania konstrukcji i inicjalizacji widoków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będą wyświetlane w regionach UI aplikacji.</a:t>
            </a:r>
            <a:b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Wykorzystuje on mechanizm przełączania widoków dostarczany przez PRISM.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*Mocków używamy, gdy przetestowanie pewnego zachowania klasy/komponentu poprzez weryfikowanie stanu jest niemożliwe bądź znacznie utrudnione. Zamiast sprawdzać stan, możemy upewnić się, że interakcja testowanego komponentu z innymi komponentami przebiegła po naszej myśli.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96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 jest prosta: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Komponent B dokonuje subskrypcji na danym agregatorze.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Następnie komponent A publikuje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zdarzenie wraz z dodatkowymi informacjami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(np. typ zdarzenia itp.).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Po publikacji komponent B otrzyma (ponieważ jest zasubskrybowany) daną informację.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46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Bootstrapper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klasa inicjalizująca całą aplikację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niej konfiguruje się katalog modułów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(sposób w jaki moduły maja być ładowane)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i same moduły.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Ponadto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rejestruję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tu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kontenery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 etapie pisania klasy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bootstrapera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trzeba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własnie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określić rodzaj kontenera. W przykładowej aplikacje użyje kontenera Unity.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err="1" smtClean="0"/>
              <a:t>Bootstrapper</a:t>
            </a:r>
            <a:r>
              <a:rPr lang="pl-PL" b="1" dirty="0" smtClean="0"/>
              <a:t> jest klejem</a:t>
            </a:r>
            <a:r>
              <a:rPr lang="pl-PL" dirty="0" smtClean="0"/>
              <a:t>, który </a:t>
            </a:r>
            <a:r>
              <a:rPr lang="pl-PL" b="1" dirty="0" smtClean="0"/>
              <a:t>łączy aplikacje z usługami </a:t>
            </a:r>
            <a:r>
              <a:rPr lang="pl-PL" b="1" dirty="0" err="1" smtClean="0"/>
              <a:t>Prism</a:t>
            </a:r>
            <a:r>
              <a:rPr lang="pl-PL" b="1" dirty="0" smtClean="0"/>
              <a:t> i pojemnikami</a:t>
            </a:r>
            <a:r>
              <a:rPr lang="pl-PL" b="1" baseline="0" dirty="0" smtClean="0"/>
              <a:t> Unity lub MEF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baseline="0" dirty="0" smtClean="0"/>
              <a:t>Każda aplikacja tworzy specyficznego dla siebie </a:t>
            </a:r>
            <a:r>
              <a:rPr lang="pl-PL" baseline="0" dirty="0" err="1" smtClean="0"/>
              <a:t>Bootstrappera</a:t>
            </a:r>
            <a:r>
              <a:rPr lang="pl-PL" baseline="0" dirty="0" smtClean="0"/>
              <a:t>, który zazwyczaj dziedziczy albo po </a:t>
            </a:r>
            <a:r>
              <a:rPr lang="pl-PL" baseline="0" dirty="0" err="1" smtClean="0"/>
              <a:t>UnityBootstrapper</a:t>
            </a:r>
            <a:r>
              <a:rPr lang="pl-PL" baseline="0" dirty="0" smtClean="0"/>
              <a:t> lub </a:t>
            </a:r>
            <a:r>
              <a:rPr lang="pl-PL" baseline="0" dirty="0" err="1" smtClean="0"/>
              <a:t>MefBootstrapper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baseline="0" dirty="0" smtClean="0"/>
              <a:t>Minimalnie każda z aplikacji powinna dostarczyć katalog modułów oraz powłokę.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Warto wspomnieć </a:t>
            </a:r>
            <a:r>
              <a:rPr lang="pl-PL" dirty="0" smtClean="0"/>
              <a:t>że domyślnie </a:t>
            </a:r>
            <a:r>
              <a:rPr lang="pl-PL" dirty="0" err="1" smtClean="0"/>
              <a:t>Bootstrapper</a:t>
            </a:r>
            <a:r>
              <a:rPr lang="pl-PL" dirty="0" smtClean="0"/>
              <a:t> </a:t>
            </a:r>
            <a:r>
              <a:rPr lang="pl-PL" b="1" dirty="0" smtClean="0"/>
              <a:t>rejestruje zdarzenia </a:t>
            </a:r>
            <a:r>
              <a:rPr lang="pl-PL" dirty="0" smtClean="0"/>
              <a:t>przy użyciu </a:t>
            </a:r>
            <a:r>
              <a:rPr lang="pl-PL" b="1" dirty="0" smtClean="0"/>
              <a:t>klasy </a:t>
            </a:r>
            <a:r>
              <a:rPr lang="pl-PL" b="1" dirty="0" err="1" smtClean="0"/>
              <a:t>Trace</a:t>
            </a:r>
            <a:r>
              <a:rPr lang="pl-PL" b="1" dirty="0" smtClean="0"/>
              <a:t> z</a:t>
            </a:r>
            <a:r>
              <a:rPr lang="pl-PL" b="1" baseline="0" dirty="0" smtClean="0"/>
              <a:t> .NET </a:t>
            </a:r>
            <a:r>
              <a:rPr lang="pl-PL" b="1" baseline="0" dirty="0" err="1" smtClean="0"/>
              <a:t>Frameworku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baseline="0" dirty="0" smtClean="0"/>
              <a:t>Jednak większość </a:t>
            </a:r>
            <a:r>
              <a:rPr lang="pl-PL" b="1" baseline="0" dirty="0" smtClean="0"/>
              <a:t>aplikacji</a:t>
            </a:r>
            <a:r>
              <a:rPr lang="pl-PL" baseline="0" dirty="0" smtClean="0"/>
              <a:t> będzie chciała wspierać </a:t>
            </a:r>
            <a:r>
              <a:rPr lang="pl-PL" b="1" baseline="0" dirty="0" smtClean="0"/>
              <a:t>własne usługi rejestrowania (</a:t>
            </a:r>
            <a:r>
              <a:rPr lang="pl-PL" baseline="0" dirty="0" smtClean="0"/>
              <a:t>jak np.: rejestrowanie z Enterprise Library).</a:t>
            </a:r>
            <a:br>
              <a:rPr lang="pl-PL" baseline="0" dirty="0" smtClean="0"/>
            </a:br>
            <a:r>
              <a:rPr lang="pl-PL" baseline="0" dirty="0" smtClean="0"/>
              <a:t>Aplikacje mogą </a:t>
            </a:r>
            <a:r>
              <a:rPr lang="pl-PL" b="1" baseline="0" dirty="0" smtClean="0"/>
              <a:t>wspierać</a:t>
            </a:r>
            <a:r>
              <a:rPr lang="pl-PL" baseline="0" dirty="0" smtClean="0"/>
              <a:t> swoje usługi rejestrowania </a:t>
            </a:r>
            <a:r>
              <a:rPr lang="pl-PL" b="1" baseline="0" dirty="0" smtClean="0"/>
              <a:t>w swoim </a:t>
            </a:r>
            <a:r>
              <a:rPr lang="pl-PL" b="1" baseline="0" dirty="0" err="1" smtClean="0"/>
              <a:t>bootstrapperze</a:t>
            </a:r>
            <a:r>
              <a:rPr lang="pl-PL" b="0" baseline="0" dirty="0" smtClean="0"/>
              <a:t>.</a:t>
            </a:r>
            <a:br>
              <a:rPr lang="pl-PL" b="0" baseline="0" dirty="0" smtClean="0"/>
            </a:br>
            <a:r>
              <a:rPr lang="pl-PL" b="1" baseline="0" dirty="0" smtClean="0"/>
              <a:t>Domyślnie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UnityBootstrapper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MefBootstrapper</a:t>
            </a:r>
            <a:r>
              <a:rPr lang="pl-PL" baseline="0" dirty="0" smtClean="0"/>
              <a:t> </a:t>
            </a:r>
            <a:r>
              <a:rPr lang="pl-PL" b="1" baseline="0" dirty="0" smtClean="0"/>
              <a:t>włącza usługi </a:t>
            </a:r>
            <a:r>
              <a:rPr lang="pl-PL" baseline="0" dirty="0" smtClean="0"/>
              <a:t>biblioteki </a:t>
            </a:r>
            <a:r>
              <a:rPr lang="pl-PL" baseline="0" dirty="0" err="1" smtClean="0"/>
              <a:t>Prism</a:t>
            </a:r>
            <a:r>
              <a:rPr lang="pl-PL" baseline="0" dirty="0" smtClean="0"/>
              <a:t>. Można </a:t>
            </a:r>
            <a:r>
              <a:rPr lang="pl-PL" b="1" baseline="0" dirty="0" smtClean="0"/>
              <a:t>je wyłączyć lub zastąpić </a:t>
            </a:r>
            <a:r>
              <a:rPr lang="pl-PL" baseline="0" dirty="0" smtClean="0"/>
              <a:t>w </a:t>
            </a:r>
            <a:r>
              <a:rPr lang="pl-PL" baseline="0" dirty="0" err="1" smtClean="0"/>
              <a:t>bootstrapperze</a:t>
            </a:r>
            <a:r>
              <a:rPr lang="pl-PL" baseline="0" dirty="0" smtClean="0"/>
              <a:t> swojej aplikacji.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03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 err="1" smtClean="0"/>
              <a:t>Prism</a:t>
            </a:r>
            <a:r>
              <a:rPr lang="pl-PL" b="0" baseline="0" dirty="0" smtClean="0"/>
              <a:t> został tak zaprojektowany, aby można było używać </a:t>
            </a:r>
            <a:r>
              <a:rPr lang="pl-PL" b="1" baseline="0" dirty="0" smtClean="0"/>
              <a:t>dowolnej</a:t>
            </a:r>
            <a:r>
              <a:rPr lang="pl-PL" b="0" baseline="0" dirty="0" smtClean="0"/>
              <a:t> wcześniej wspomnianej jego </a:t>
            </a:r>
            <a:r>
              <a:rPr lang="pl-PL" b="1" baseline="0" dirty="0" smtClean="0"/>
              <a:t>możliwości lub wzorca projektowego</a:t>
            </a:r>
            <a:r>
              <a:rPr lang="pl-PL" b="0" baseline="0" dirty="0" smtClean="0"/>
              <a:t>, </a:t>
            </a:r>
            <a:r>
              <a:rPr lang="pl-PL" b="1" baseline="0" dirty="0" smtClean="0"/>
              <a:t>pojedynczo lub wszystkich </a:t>
            </a:r>
            <a:r>
              <a:rPr lang="pl-PL" b="0" baseline="0" dirty="0" smtClean="0"/>
              <a:t>razem, w zależności od </a:t>
            </a:r>
            <a:r>
              <a:rPr lang="pl-PL" b="1" baseline="0" dirty="0" smtClean="0"/>
              <a:t>wymagań i scenariusza </a:t>
            </a:r>
            <a:r>
              <a:rPr lang="pl-PL" b="0" baseline="0" dirty="0" smtClean="0"/>
              <a:t>aplikacji.</a:t>
            </a:r>
            <a:br>
              <a:rPr lang="pl-PL" b="0" baseline="0" dirty="0" smtClean="0"/>
            </a:br>
            <a:r>
              <a:rPr lang="pl-PL" b="0" baseline="0" dirty="0" smtClean="0"/>
              <a:t>Można dla przykładu użyć </a:t>
            </a:r>
            <a:r>
              <a:rPr lang="pl-PL" b="1" baseline="0" dirty="0" smtClean="0"/>
              <a:t>MVVM, modułowości, regionów, poleceń lub zdarzeń w dowolnej kombinacji</a:t>
            </a:r>
            <a:r>
              <a:rPr lang="pl-PL" b="0" baseline="0" dirty="0" smtClean="0"/>
              <a:t>, </a:t>
            </a:r>
            <a:r>
              <a:rPr lang="pl-PL" b="1" baseline="0" dirty="0" smtClean="0"/>
              <a:t>bez</a:t>
            </a:r>
            <a:r>
              <a:rPr lang="pl-PL" b="0" baseline="0" dirty="0" smtClean="0"/>
              <a:t> konieczności </a:t>
            </a:r>
            <a:r>
              <a:rPr lang="pl-PL" b="1" baseline="0" dirty="0" smtClean="0"/>
              <a:t>używania</a:t>
            </a:r>
            <a:r>
              <a:rPr lang="pl-PL" b="0" baseline="0" dirty="0" smtClean="0"/>
              <a:t> </a:t>
            </a:r>
            <a:r>
              <a:rPr lang="pl-PL" b="1" baseline="0" dirty="0" smtClean="0"/>
              <a:t>wszystkich</a:t>
            </a:r>
            <a:r>
              <a:rPr lang="pl-PL" b="0" baseline="0" dirty="0" smtClean="0"/>
              <a:t> z nich.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baseline="0" dirty="0" smtClean="0"/>
              <a:t>Powyższa ilustracja </a:t>
            </a:r>
            <a:r>
              <a:rPr lang="pl-PL" b="1" baseline="0" dirty="0" smtClean="0"/>
              <a:t>przedstawia typową architekturę </a:t>
            </a:r>
            <a:r>
              <a:rPr lang="pl-PL" b="0" baseline="0" dirty="0" smtClean="0"/>
              <a:t>aplikacji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i </a:t>
            </a:r>
            <a:r>
              <a:rPr lang="pl-PL" b="1" baseline="0" dirty="0" smtClean="0"/>
              <a:t>pokazuje wszystkie różnorodne możliwości </a:t>
            </a:r>
            <a:r>
              <a:rPr lang="pl-PL" b="0" baseline="0" dirty="0" smtClean="0"/>
              <a:t>jakie mogą współpracować ze sobą w aplikacji wielomodułowej.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baseline="0" dirty="0" smtClean="0"/>
              <a:t>Aby typowa aplikacja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</a:t>
            </a:r>
            <a:r>
              <a:rPr lang="pl-PL" b="1" baseline="0" dirty="0" smtClean="0"/>
              <a:t>wykorzystywała</a:t>
            </a:r>
            <a:r>
              <a:rPr lang="pl-PL" b="0" baseline="0" dirty="0" smtClean="0"/>
              <a:t> w pełni </a:t>
            </a:r>
            <a:r>
              <a:rPr lang="pl-PL" b="1" baseline="0" dirty="0" smtClean="0"/>
              <a:t>korzyści</a:t>
            </a:r>
            <a:r>
              <a:rPr lang="pl-PL" b="0" baseline="0" dirty="0" smtClean="0"/>
              <a:t> płynące z </a:t>
            </a:r>
            <a:r>
              <a:rPr lang="pl-PL" b="1" baseline="0" dirty="0" smtClean="0"/>
              <a:t>luźnych powiązań i zasady podziału obowiązku </a:t>
            </a:r>
            <a:r>
              <a:rPr lang="pl-PL" b="0" baseline="0" dirty="0" smtClean="0"/>
              <a:t>(</a:t>
            </a:r>
            <a:r>
              <a:rPr lang="pl-PL" b="0" baseline="0" dirty="0" err="1" smtClean="0"/>
              <a:t>separation</a:t>
            </a:r>
            <a:r>
              <a:rPr lang="pl-PL" b="0" baseline="0" dirty="0" smtClean="0"/>
              <a:t> of </a:t>
            </a:r>
            <a:r>
              <a:rPr lang="pl-PL" b="0" baseline="0" dirty="0" err="1" smtClean="0"/>
              <a:t>concerns</a:t>
            </a:r>
            <a:r>
              <a:rPr lang="pl-PL" b="0" baseline="0" dirty="0" smtClean="0"/>
              <a:t> np.: MVVM) powinna ona </a:t>
            </a:r>
            <a:r>
              <a:rPr lang="pl-PL" b="1" baseline="0" dirty="0" smtClean="0"/>
              <a:t>wykorzystywać większość lub wszystkie możliwości </a:t>
            </a:r>
            <a:r>
              <a:rPr lang="pl-PL" b="1" baseline="0" dirty="0" err="1" smtClean="0"/>
              <a:t>Prism</a:t>
            </a:r>
            <a:r>
              <a:rPr lang="pl-PL" b="1" baseline="0" dirty="0" smtClean="0"/>
              <a:t> </a:t>
            </a:r>
            <a:r>
              <a:rPr lang="pl-PL" b="0" baseline="0" dirty="0" smtClean="0"/>
              <a:t>i wzorce projektowe wcześniej omówione.</a:t>
            </a:r>
            <a:endParaRPr lang="pl-PL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73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baseline="0" dirty="0" smtClean="0"/>
              <a:t>Po poznaniu możliwości </a:t>
            </a:r>
            <a:r>
              <a:rPr lang="pl-PL" b="0" baseline="0" dirty="0" smtClean="0"/>
              <a:t>i wzorców jakie wspiera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</a:t>
            </a:r>
            <a:r>
              <a:rPr lang="pl-PL" b="1" baseline="0" dirty="0" smtClean="0"/>
              <a:t>można zobaczyć jak łatwo wdrożyć </a:t>
            </a:r>
            <a:r>
              <a:rPr lang="pl-PL" b="1" baseline="0" dirty="0" err="1" smtClean="0"/>
              <a:t>Prism</a:t>
            </a:r>
            <a:r>
              <a:rPr lang="pl-PL" b="1" baseline="0" dirty="0" smtClean="0"/>
              <a:t> przy budowie nowej aplikacji</a:t>
            </a:r>
            <a:r>
              <a:rPr lang="pl-PL" b="0" baseline="0" dirty="0" smtClean="0"/>
              <a:t>.</a:t>
            </a:r>
            <a:br>
              <a:rPr lang="pl-PL" b="0" baseline="0" dirty="0" smtClean="0"/>
            </a:br>
            <a:r>
              <a:rPr lang="pl-PL" b="0" baseline="0" dirty="0" smtClean="0"/>
              <a:t>Warto wspomnieć że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można stosować </a:t>
            </a:r>
            <a:r>
              <a:rPr lang="pl-PL" b="1" baseline="0" dirty="0" smtClean="0"/>
              <a:t>nie tylko do budowy </a:t>
            </a:r>
            <a:r>
              <a:rPr lang="pl-PL" b="0" baseline="0" dirty="0" smtClean="0"/>
              <a:t>nowych aplikacji </a:t>
            </a:r>
            <a:r>
              <a:rPr lang="pl-PL" b="1" baseline="0" dirty="0" smtClean="0"/>
              <a:t>ale i również do już istniejących</a:t>
            </a:r>
            <a:r>
              <a:rPr lang="pl-PL" b="0" baseline="0" dirty="0" smtClean="0"/>
              <a:t>, które chcą skorzystać z jednej lub więcej możliwości czy wzorca jakie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wspiera.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baseline="0" dirty="0" smtClean="0"/>
              <a:t>Aplikacja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zazwyczaj </a:t>
            </a:r>
            <a:r>
              <a:rPr lang="pl-PL" b="1" baseline="0" dirty="0" smtClean="0"/>
              <a:t>składa się z projektu Shell oraz wielu projektów modułów</a:t>
            </a:r>
            <a:r>
              <a:rPr lang="pl-PL" b="0" baseline="0" dirty="0" smtClean="0"/>
              <a:t>.</a:t>
            </a:r>
            <a:br>
              <a:rPr lang="pl-PL" b="0" baseline="0" dirty="0" smtClean="0"/>
            </a:br>
            <a:r>
              <a:rPr lang="pl-PL" b="0" baseline="0" dirty="0" smtClean="0"/>
              <a:t>Powyższa ilustracja przedstawia podstawowe działania niezbędne do opracowania aplikacji kompozytowej z wykorzystaniem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.</a:t>
            </a:r>
            <a:br>
              <a:rPr lang="pl-PL" b="0" baseline="0" dirty="0" smtClean="0"/>
            </a:br>
            <a:endParaRPr lang="pl-PL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baseline="0" dirty="0" smtClean="0"/>
              <a:t>Większość projektów będzie potrzebowała odwołania do bibliotek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.</a:t>
            </a:r>
            <a:br>
              <a:rPr lang="pl-PL" b="0" baseline="0" dirty="0" smtClean="0"/>
            </a:br>
            <a:r>
              <a:rPr lang="pl-PL" b="0" baseline="0" dirty="0" smtClean="0"/>
              <a:t>- Sam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świadczy podpisane cyfrowo paczki </a:t>
            </a:r>
            <a:r>
              <a:rPr lang="pl-PL" b="1" baseline="0" dirty="0" smtClean="0"/>
              <a:t>przez </a:t>
            </a:r>
            <a:r>
              <a:rPr lang="pl-PL" b="1" baseline="0" dirty="0" err="1" smtClean="0"/>
              <a:t>NuGeta</a:t>
            </a:r>
            <a:r>
              <a:rPr lang="pl-PL" b="0" baseline="0" dirty="0" smtClean="0"/>
              <a:t>, dzięki czemu można dodać te biblioteki do projektów z poziomu Visual Studio.</a:t>
            </a:r>
            <a:br>
              <a:rPr lang="pl-PL" b="0" baseline="0" dirty="0" smtClean="0"/>
            </a:br>
            <a:r>
              <a:rPr lang="pl-PL" b="0" baseline="0" dirty="0" smtClean="0"/>
              <a:t>- Można również </a:t>
            </a:r>
            <a:r>
              <a:rPr lang="pl-PL" b="1" baseline="0" dirty="0" smtClean="0"/>
              <a:t>pobrać bibliotekę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i </a:t>
            </a:r>
            <a:r>
              <a:rPr lang="pl-PL" b="1" baseline="0" dirty="0" smtClean="0"/>
              <a:t>dodać referencje </a:t>
            </a:r>
            <a:r>
              <a:rPr lang="pl-PL" b="0" baseline="0" dirty="0" smtClean="0"/>
              <a:t>do projektu.</a:t>
            </a:r>
            <a:br>
              <a:rPr lang="pl-PL" b="0" baseline="0" dirty="0" smtClean="0"/>
            </a:br>
            <a:r>
              <a:rPr lang="pl-PL" b="1" baseline="0" dirty="0" smtClean="0"/>
              <a:t>Ta druga metoda </a:t>
            </a:r>
            <a:r>
              <a:rPr lang="pl-PL" b="0" baseline="0" dirty="0" smtClean="0"/>
              <a:t>ma tą zaletę, że jest się w stanie skorzystać m.in. z możliwości jaką daje funkcja VS o nazwie Go To Definition by dojść do źródła </a:t>
            </a:r>
            <a:r>
              <a:rPr lang="pl-PL" b="0" baseline="0" dirty="0" err="1" smtClean="0"/>
              <a:t>Prisma</a:t>
            </a:r>
            <a:r>
              <a:rPr lang="pl-PL" b="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baseline="0" dirty="0" smtClean="0"/>
              <a:t>[W aplikacji demo najpierw zaczniemy od projektu Shell, następnie dodamy </a:t>
            </a:r>
            <a:r>
              <a:rPr lang="pl-PL" b="0" baseline="0" dirty="0" err="1" smtClean="0"/>
              <a:t>Bootstrappera</a:t>
            </a:r>
            <a:r>
              <a:rPr lang="pl-PL" b="0" baseline="0" dirty="0" smtClean="0"/>
              <a:t> i dodamy dwa moduły oraz ich widoki.]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056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9243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410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l-PL" baseline="0" dirty="0" smtClean="0"/>
              <a:t>+ Ad. 3</a:t>
            </a:r>
            <a:br>
              <a:rPr lang="pl-PL" baseline="0" dirty="0" smtClean="0"/>
            </a:br>
            <a:r>
              <a:rPr lang="pl-PL" baseline="0" dirty="0" smtClean="0"/>
              <a:t>Wspólna powłoka elementów UI składających się z różnych modułów luźno ze sobą powiązanych.</a:t>
            </a:r>
            <a:br>
              <a:rPr lang="pl-PL" baseline="0" dirty="0" smtClean="0"/>
            </a:br>
            <a:r>
              <a:rPr lang="pl-PL" baseline="0" dirty="0" smtClean="0"/>
              <a:t>Zredukowane konflikty, powstające przy dodawaniu nowych funkcji do UI.</a:t>
            </a:r>
          </a:p>
          <a:p>
            <a:pPr marL="0" indent="0">
              <a:buFontTx/>
              <a:buNone/>
            </a:pPr>
            <a:r>
              <a:rPr lang="pl-PL" baseline="0" dirty="0" smtClean="0"/>
              <a:t>+ Ad. 4</a:t>
            </a:r>
            <a:br>
              <a:rPr lang="pl-PL" baseline="0" dirty="0" smtClean="0"/>
            </a:br>
            <a:r>
              <a:rPr lang="pl-PL" baseline="0" dirty="0" smtClean="0"/>
              <a:t>horyzontalne np. logowanie, uwierzytelnianie,</a:t>
            </a:r>
            <a:br>
              <a:rPr lang="pl-PL" baseline="0" dirty="0" smtClean="0"/>
            </a:br>
            <a:r>
              <a:rPr lang="pl-PL" baseline="0" dirty="0" smtClean="0"/>
              <a:t>wertykalne np. funkcjonalności biznesowe</a:t>
            </a:r>
            <a:br>
              <a:rPr lang="pl-PL" baseline="0" dirty="0" smtClean="0"/>
            </a:br>
            <a:r>
              <a:rPr lang="pl-PL" baseline="0" dirty="0" smtClean="0"/>
              <a:t>Pozwala to na łatwiejsze zarządzanie zależnościami i interakcją pomiędzy komponentami aplikacji.</a:t>
            </a:r>
          </a:p>
          <a:p>
            <a:pPr marL="0" indent="0">
              <a:buFontTx/>
              <a:buNone/>
            </a:pPr>
            <a:r>
              <a:rPr lang="pl-PL" baseline="0" dirty="0" smtClean="0"/>
              <a:t>Rozdzielenie interfejsu od logiki. (grafik swoje, programista swoje, Ci od testów również swoje)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321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Wytyczne mają za zadanie pomóc architektom i deweloperom osiągnąć następujące cele</a:t>
            </a:r>
          </a:p>
          <a:p>
            <a:endParaRPr lang="pl-PL" dirty="0" smtClean="0"/>
          </a:p>
          <a:p>
            <a:r>
              <a:rPr lang="pl-PL" dirty="0" smtClean="0"/>
              <a:t>+ Ad. 3</a:t>
            </a:r>
          </a:p>
          <a:p>
            <a:r>
              <a:rPr lang="pl-PL" dirty="0" smtClean="0"/>
              <a:t>Skupianie się na ważniejszych aspektach, które robią poszczególne drużyny.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876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Prism</a:t>
            </a:r>
            <a:r>
              <a:rPr lang="pl-PL" dirty="0" smtClean="0"/>
              <a:t> został stworzony</a:t>
            </a:r>
            <a:r>
              <a:rPr lang="pl-PL" baseline="0" dirty="0" smtClean="0"/>
              <a:t> aby pomóc przy projektowaniu i budowaniu bogatych elastycznych i łatwych do utrzymania aplikacji WPF.</a:t>
            </a:r>
            <a:br>
              <a:rPr lang="pl-PL" baseline="0" dirty="0" smtClean="0"/>
            </a:br>
            <a:r>
              <a:rPr lang="pl-PL" baseline="0" dirty="0" smtClean="0"/>
              <a:t>Biblioteka wdraża wzorce projektowe, które uosabiają ważne zasady projektowania architektury takie jak: </a:t>
            </a:r>
            <a:r>
              <a:rPr lang="pl-PL" b="0" baseline="0" dirty="0" smtClean="0"/>
              <a:t>luźne powiązania i zasady podziału obowiązku (</a:t>
            </a:r>
            <a:r>
              <a:rPr lang="pl-PL" b="0" baseline="0" dirty="0" err="1" smtClean="0"/>
              <a:t>separation</a:t>
            </a:r>
            <a:r>
              <a:rPr lang="pl-PL" b="0" baseline="0" dirty="0" smtClean="0"/>
              <a:t> of </a:t>
            </a:r>
            <a:r>
              <a:rPr lang="pl-PL" b="0" baseline="0" dirty="0" err="1" smtClean="0"/>
              <a:t>concerns</a:t>
            </a:r>
            <a:r>
              <a:rPr lang="pl-PL" b="0" baseline="0" dirty="0" smtClean="0"/>
              <a:t> np.: MVVM).</a:t>
            </a:r>
            <a:br>
              <a:rPr lang="pl-PL" b="0" baseline="0" dirty="0" smtClean="0"/>
            </a:br>
            <a:r>
              <a:rPr lang="pl-PL" b="0" baseline="0" dirty="0" smtClean="0"/>
              <a:t>To pozwala </a:t>
            </a:r>
            <a:r>
              <a:rPr lang="pl-PL" b="0" baseline="0" dirty="0" err="1" smtClean="0"/>
              <a:t>Prism</a:t>
            </a:r>
            <a:r>
              <a:rPr lang="pl-PL" b="0" baseline="0" dirty="0" smtClean="0"/>
              <a:t>  zapewnić wiele korzyści jak następujące: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228600" indent="-228600">
              <a:buAutoNum type="arabicPeriod"/>
            </a:pPr>
            <a:r>
              <a:rPr lang="pl-PL" dirty="0" smtClean="0"/>
              <a:t>Ponowne użycie jest zrealizowane przez zezwolenie komponentowi na łatwe wdrożenie, przetestowanie i integracje w jednej lub więcej aplikacji.</a:t>
            </a:r>
            <a:br>
              <a:rPr lang="pl-PL" dirty="0" smtClean="0"/>
            </a:br>
            <a:r>
              <a:rPr lang="pl-PL" dirty="0" smtClean="0"/>
              <a:t>Ponowne wykorzystanie może być osiągnięte </a:t>
            </a:r>
            <a:r>
              <a:rPr lang="pl-PL" b="1" dirty="0" smtClean="0"/>
              <a:t>na poziomie komponentu </a:t>
            </a:r>
            <a:r>
              <a:rPr lang="pl-PL" dirty="0" smtClean="0"/>
              <a:t>poprzez </a:t>
            </a:r>
            <a:r>
              <a:rPr lang="pl-PL" b="1" dirty="0" smtClean="0"/>
              <a:t>wykorzystanie sprawdzonych elementów</a:t>
            </a:r>
            <a:r>
              <a:rPr lang="pl-PL" dirty="0" smtClean="0"/>
              <a:t>, które </a:t>
            </a:r>
            <a:r>
              <a:rPr lang="pl-PL" b="1" dirty="0" smtClean="0"/>
              <a:t>mogą być łatwo zintegrowane </a:t>
            </a:r>
            <a:r>
              <a:rPr lang="pl-PL" dirty="0" smtClean="0"/>
              <a:t>w czasie wykonywania </a:t>
            </a:r>
            <a:r>
              <a:rPr lang="pl-PL" b="1" dirty="0" smtClean="0"/>
              <a:t>przez wstrzyknięcie zależności</a:t>
            </a: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dirty="0" smtClean="0"/>
              <a:t>jak i </a:t>
            </a:r>
            <a:r>
              <a:rPr lang="pl-PL" b="1" dirty="0" smtClean="0"/>
              <a:t>na poziomie aplikacji </a:t>
            </a:r>
            <a:r>
              <a:rPr lang="pl-PL" dirty="0" smtClean="0"/>
              <a:t>poprzez </a:t>
            </a:r>
            <a:r>
              <a:rPr lang="pl-PL" b="1" dirty="0" smtClean="0"/>
              <a:t>zastosowanie modułów</a:t>
            </a:r>
            <a:r>
              <a:rPr lang="pl-PL" dirty="0" smtClean="0"/>
              <a:t>, które zamykają możliwości na poziomie aplikacji.</a:t>
            </a:r>
          </a:p>
          <a:p>
            <a:pPr marL="228600" indent="-228600">
              <a:buAutoNum type="arabicPeriod"/>
            </a:pPr>
            <a:endParaRPr lang="pl-PL" dirty="0" smtClean="0"/>
          </a:p>
          <a:p>
            <a:pPr marL="228600" indent="-228600">
              <a:buAutoNum type="arabicPeriod"/>
            </a:pPr>
            <a:r>
              <a:rPr lang="pl-PL" dirty="0" err="1" smtClean="0"/>
              <a:t>Prism</a:t>
            </a:r>
            <a:r>
              <a:rPr lang="pl-PL" dirty="0" smtClean="0"/>
              <a:t> pozwala na tworzenie</a:t>
            </a:r>
            <a:r>
              <a:rPr lang="pl-PL" baseline="0" dirty="0" smtClean="0"/>
              <a:t> aplikacji które są łatwe do rozszerzenia lub wymiany, przez rozkład na moduły.</a:t>
            </a:r>
            <a:br>
              <a:rPr lang="pl-PL" baseline="0" dirty="0" smtClean="0"/>
            </a:br>
            <a:r>
              <a:rPr lang="pl-PL" baseline="0" dirty="0" smtClean="0"/>
              <a:t>Same składniki biblioteki </a:t>
            </a:r>
            <a:r>
              <a:rPr lang="pl-PL" baseline="0" dirty="0" err="1" smtClean="0"/>
              <a:t>Prism</a:t>
            </a:r>
            <a:r>
              <a:rPr lang="pl-PL" baseline="0" dirty="0" smtClean="0"/>
              <a:t> można nawet wymienić lub rozszerzyć.</a:t>
            </a:r>
          </a:p>
          <a:p>
            <a:pPr marL="228600" indent="-228600">
              <a:buAutoNum type="arabicPeriod"/>
            </a:pPr>
            <a:endParaRPr lang="pl-PL" baseline="0" dirty="0" smtClean="0"/>
          </a:p>
          <a:p>
            <a:pPr marL="228600" indent="-228600">
              <a:buAutoNum type="arabicPeriod"/>
            </a:pPr>
            <a:r>
              <a:rPr lang="pl-PL" baseline="0" dirty="0" smtClean="0"/>
              <a:t>Tworzenie </a:t>
            </a:r>
            <a:r>
              <a:rPr lang="pl-PL" b="1" baseline="0" dirty="0" smtClean="0"/>
              <a:t>ELASTYCZNYCH</a:t>
            </a:r>
            <a:r>
              <a:rPr lang="pl-PL" baseline="0" dirty="0" smtClean="0"/>
              <a:t> aplikacji, łatwych do </a:t>
            </a:r>
            <a:r>
              <a:rPr lang="pl-PL" b="1" baseline="0" dirty="0" smtClean="0"/>
              <a:t>AKTUALIZACJI</a:t>
            </a:r>
            <a:r>
              <a:rPr lang="pl-PL" baseline="0" dirty="0" smtClean="0"/>
              <a:t> o nowe </a:t>
            </a:r>
            <a:r>
              <a:rPr lang="pl-PL" b="1" baseline="0" dirty="0" smtClean="0"/>
              <a:t>FUNKCJONALNOŚCI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baseline="0" dirty="0" smtClean="0"/>
              <a:t>Pozwala na opracowanie aplikacji przy użyciu zwykłych usług i komponentów, dzięki czemu aplikacja jest wykorzystywana w odpowiedni sposób.</a:t>
            </a:r>
            <a:br>
              <a:rPr lang="pl-PL" baseline="0" dirty="0" smtClean="0"/>
            </a:br>
            <a:r>
              <a:rPr lang="pl-PL" baseline="0" dirty="0" smtClean="0"/>
              <a:t>Pozwala aplikacjom na dostarczenie różnych doświadczeń w oparciu o przeznaczenie.</a:t>
            </a:r>
          </a:p>
          <a:p>
            <a:pPr marL="228600" indent="-228600">
              <a:buAutoNum type="arabicPeriod"/>
            </a:pPr>
            <a:endParaRPr lang="pl-PL" baseline="0" dirty="0" smtClean="0"/>
          </a:p>
          <a:p>
            <a:pPr marL="228600" indent="-228600">
              <a:buAutoNum type="arabicPeriod"/>
            </a:pPr>
            <a:r>
              <a:rPr lang="pl-PL" baseline="0" dirty="0" smtClean="0"/>
              <a:t>Pozwala zespołom skupić się </a:t>
            </a:r>
            <a:r>
              <a:rPr lang="pl-PL" b="1" baseline="0" dirty="0" smtClean="0"/>
              <a:t>na różnych aspektach aplikacji</a:t>
            </a:r>
            <a:r>
              <a:rPr lang="pl-PL" baseline="0" dirty="0" smtClean="0"/>
              <a:t>. </a:t>
            </a:r>
          </a:p>
          <a:p>
            <a:pPr marL="228600" indent="-228600">
              <a:buAutoNum type="arabicPeriod"/>
            </a:pPr>
            <a:endParaRPr lang="pl-PL" baseline="0" dirty="0" smtClean="0"/>
          </a:p>
          <a:p>
            <a:pPr marL="228600" indent="-228600">
              <a:buAutoNum type="arabicPeriod"/>
            </a:pPr>
            <a:r>
              <a:rPr lang="pl-PL" baseline="0" dirty="0" smtClean="0"/>
              <a:t>Pozwala zespołom skupić się </a:t>
            </a:r>
            <a:r>
              <a:rPr lang="pl-PL" b="1" baseline="0" dirty="0" smtClean="0"/>
              <a:t>nad rozwojem aplikacji zamiast testowaniu kodu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baseline="0" dirty="0" smtClean="0"/>
              <a:t>Pozwala podwyższyć jakość poprzez poddanie zwykłych usług i komponentów testom a następnie udostępnienie ich programistom.</a:t>
            </a:r>
            <a:br>
              <a:rPr lang="pl-PL" baseline="0" dirty="0" smtClean="0"/>
            </a:br>
            <a:r>
              <a:rPr lang="pl-PL" baseline="0" dirty="0" smtClean="0"/>
              <a:t>Również podwyższa jakość przez implementacje WZORCOW PROJEKTOWYCH i WYTYCZNYCH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659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dirty="0" smtClean="0"/>
              <a:t>Trzeba</a:t>
            </a:r>
            <a:r>
              <a:rPr lang="pl-PL" b="0" baseline="0" dirty="0" smtClean="0"/>
              <a:t> znać język C#, chociaż podstawy.</a:t>
            </a:r>
            <a:endParaRPr lang="pl-PL" b="0" dirty="0" smtClean="0"/>
          </a:p>
          <a:p>
            <a:pPr marL="0" indent="0">
              <a:buNone/>
            </a:pPr>
            <a:r>
              <a:rPr lang="pl-PL" b="1" dirty="0" smtClean="0"/>
              <a:t>XAML</a:t>
            </a:r>
            <a:r>
              <a:rPr lang="pl-PL" b="0" baseline="0" dirty="0" smtClean="0"/>
              <a:t> – pochodzi od XML, służy do tworzenia interfejsów aplikacji (powiedzmy że jak HTML i CSS przy tworzeniu stron WWW).</a:t>
            </a:r>
          </a:p>
          <a:p>
            <a:pPr marL="0" indent="0">
              <a:buNone/>
            </a:pPr>
            <a:r>
              <a:rPr lang="pl-PL" b="1" baseline="0" dirty="0" smtClean="0"/>
              <a:t>Data </a:t>
            </a:r>
            <a:r>
              <a:rPr lang="pl-PL" b="1" baseline="0" dirty="0" err="1" smtClean="0"/>
              <a:t>binding</a:t>
            </a:r>
            <a:r>
              <a:rPr lang="pl-PL" b="1" baseline="0" dirty="0" smtClean="0"/>
              <a:t> </a:t>
            </a:r>
            <a:r>
              <a:rPr lang="pl-PL" b="0" baseline="0" dirty="0" smtClean="0"/>
              <a:t>- mechanizm pozwalający aplikacjom w prosty i spójny sposób prezentować i modyfikować dane.</a:t>
            </a:r>
            <a:br>
              <a:rPr lang="pl-PL" b="0" baseline="0" dirty="0" smtClean="0"/>
            </a:br>
            <a:r>
              <a:rPr lang="pl-PL" b="0" baseline="0" dirty="0" smtClean="0"/>
              <a:t>Pozwala oddzielić logikę aplikacji od interfejsu użytkownika.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err="1" smtClean="0"/>
              <a:t>Resources</a:t>
            </a:r>
            <a:r>
              <a:rPr lang="pl-PL" dirty="0" smtClean="0"/>
              <a:t> – zarządzanie zasobami jak </a:t>
            </a:r>
            <a:r>
              <a:rPr lang="pl-PL" dirty="0" err="1" smtClean="0"/>
              <a:t>np</a:t>
            </a:r>
            <a:r>
              <a:rPr lang="pl-PL" dirty="0" smtClean="0"/>
              <a:t> stylami</a:t>
            </a:r>
            <a:r>
              <a:rPr lang="pl-PL" baseline="0" dirty="0" smtClean="0"/>
              <a:t> i szablonami</a:t>
            </a:r>
          </a:p>
          <a:p>
            <a:pPr marL="0" indent="0">
              <a:buNone/>
            </a:pPr>
            <a:r>
              <a:rPr lang="pl-PL" b="1" baseline="0" dirty="0" err="1" smtClean="0"/>
              <a:t>Commands</a:t>
            </a:r>
            <a:r>
              <a:rPr lang="pl-PL" baseline="0" dirty="0" smtClean="0"/>
              <a:t> – polecenia, czyli to jak połączone są kontrolki z czynnościami użytkownika</a:t>
            </a:r>
          </a:p>
          <a:p>
            <a:pPr marL="0" indent="0">
              <a:buNone/>
            </a:pPr>
            <a:r>
              <a:rPr lang="pl-PL" b="1" baseline="0" dirty="0" smtClean="0"/>
              <a:t>User controls </a:t>
            </a:r>
            <a:r>
              <a:rPr lang="pl-PL" baseline="0" dirty="0" smtClean="0"/>
              <a:t>– własne kontrolki itp.</a:t>
            </a:r>
          </a:p>
          <a:p>
            <a:pPr marL="0" indent="0">
              <a:buNone/>
            </a:pPr>
            <a:r>
              <a:rPr lang="pl-PL" b="1" baseline="0" dirty="0" err="1" smtClean="0"/>
              <a:t>Dependency</a:t>
            </a:r>
            <a:r>
              <a:rPr lang="pl-PL" b="1" baseline="0" dirty="0" smtClean="0"/>
              <a:t> </a:t>
            </a:r>
            <a:r>
              <a:rPr lang="pl-PL" b="1" baseline="0" dirty="0" err="1" smtClean="0"/>
              <a:t>properties</a:t>
            </a:r>
            <a:r>
              <a:rPr lang="pl-PL" b="1" baseline="0" dirty="0" smtClean="0"/>
              <a:t> </a:t>
            </a:r>
            <a:r>
              <a:rPr lang="pl-PL" baseline="0" dirty="0" smtClean="0"/>
              <a:t>– zależność właściwości, rozszerzenia do CLR(</a:t>
            </a:r>
            <a:r>
              <a:rPr lang="pl-PL" baseline="0" dirty="0" err="1" smtClean="0"/>
              <a:t>Common</a:t>
            </a:r>
            <a:r>
              <a:rPr lang="pl-PL" baseline="0" dirty="0" smtClean="0"/>
              <a:t> Language Runtime) - ustawianie właściwości i monitorowanie data </a:t>
            </a:r>
            <a:r>
              <a:rPr lang="pl-PL" baseline="0" dirty="0" err="1" smtClean="0"/>
              <a:t>bindingu</a:t>
            </a:r>
            <a:r>
              <a:rPr lang="pl-PL" baseline="0" dirty="0" smtClean="0"/>
              <a:t>, poleceń i </a:t>
            </a:r>
            <a:r>
              <a:rPr lang="pl-PL" baseline="0" dirty="0" err="1" smtClean="0"/>
              <a:t>eventów</a:t>
            </a:r>
            <a:endParaRPr lang="pl-PL" baseline="0" dirty="0" smtClean="0"/>
          </a:p>
          <a:p>
            <a:pPr marL="0" indent="0">
              <a:buNone/>
            </a:pPr>
            <a:r>
              <a:rPr lang="pl-PL" b="1" baseline="0" dirty="0" err="1" smtClean="0"/>
              <a:t>Behaviors</a:t>
            </a:r>
            <a:r>
              <a:rPr lang="pl-PL" baseline="0" dirty="0" smtClean="0"/>
              <a:t> – zachowania, obiekty które mogą być stosowane do kontroli w interfejsie użytkownika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97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42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87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 smtClean="0"/>
              <a:t>Moduły 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sobny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podprogram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uruchamiany wraz z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bootstraperem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bądź na żądanie.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dirty="0" smtClean="0"/>
              <a:t>Są </a:t>
            </a:r>
            <a:r>
              <a:rPr lang="pl-PL" b="1" dirty="0" smtClean="0"/>
              <a:t>paczkami</a:t>
            </a:r>
            <a:r>
              <a:rPr lang="pl-PL" b="1" baseline="0" dirty="0" smtClean="0"/>
              <a:t> funkcjonalności </a:t>
            </a:r>
            <a:r>
              <a:rPr lang="pl-PL" baseline="0" dirty="0" smtClean="0"/>
              <a:t>które można </a:t>
            </a:r>
            <a:r>
              <a:rPr lang="pl-PL" b="1" baseline="0" dirty="0" smtClean="0"/>
              <a:t>niezależnie</a:t>
            </a:r>
            <a:r>
              <a:rPr lang="pl-PL" baseline="0" dirty="0" smtClean="0"/>
              <a:t> opracowywać, testować i wdrażać.</a:t>
            </a:r>
            <a:br>
              <a:rPr lang="pl-PL" baseline="0" dirty="0" smtClean="0"/>
            </a:br>
            <a:r>
              <a:rPr lang="pl-PL" baseline="0" dirty="0" smtClean="0"/>
              <a:t>Mogą </a:t>
            </a:r>
            <a:r>
              <a:rPr lang="pl-PL" b="1" baseline="0" dirty="0" smtClean="0"/>
              <a:t>określać daną funkcjonalność </a:t>
            </a:r>
            <a:r>
              <a:rPr lang="pl-PL" baseline="0" dirty="0" smtClean="0"/>
              <a:t>i </a:t>
            </a:r>
            <a:r>
              <a:rPr lang="pl-PL" b="1" baseline="0" dirty="0" smtClean="0"/>
              <a:t>opakować wszystko </a:t>
            </a:r>
            <a:r>
              <a:rPr lang="pl-PL" baseline="0" dirty="0" smtClean="0"/>
              <a:t>co z nią związane, </a:t>
            </a:r>
            <a:r>
              <a:rPr lang="pl-PL" b="1" baseline="0" dirty="0" smtClean="0"/>
              <a:t>widoki, usługi, modele, przeważnie widoki i modele widoków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Moduły są od siebie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niezależne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pomiędzy modułami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powinno być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żadnych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referencji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baseline="0" dirty="0" smtClean="0"/>
          </a:p>
          <a:p>
            <a:pPr marL="228600" indent="-228600">
              <a:buAutoNum type="arabicPeriod"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Katalog modułów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sama nazwa wskazuje, stanowi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zbiór modułów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Dzięki katalogowi,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PRISM wie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kiedy ma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załadować moduł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skąd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(zdalnie czy lokalnie) oraz w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jakiej kolejności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Katalogi mogą być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zdefiniowane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pomocą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kodu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pliku konfiguracyjnego lub XAML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b="1" dirty="0" smtClean="0"/>
              <a:t>Powłoka</a:t>
            </a:r>
            <a:r>
              <a:rPr lang="pl-PL" baseline="0" dirty="0" smtClean="0"/>
              <a:t> spełnia </a:t>
            </a:r>
            <a:r>
              <a:rPr lang="pl-PL" b="1" baseline="0" dirty="0" smtClean="0"/>
              <a:t>rolę gospodarza aplikacji </a:t>
            </a:r>
            <a:r>
              <a:rPr lang="pl-PL" baseline="0" dirty="0" smtClean="0"/>
              <a:t>do której </a:t>
            </a:r>
            <a:r>
              <a:rPr lang="pl-PL" b="1" baseline="0" dirty="0" smtClean="0"/>
              <a:t>moduły są ładowane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baseline="0" dirty="0" smtClean="0"/>
              <a:t>Określa </a:t>
            </a:r>
            <a:r>
              <a:rPr lang="pl-PL" b="1" baseline="0" dirty="0" smtClean="0"/>
              <a:t>ogólny układ i strukturę aplikacji </a:t>
            </a:r>
            <a:r>
              <a:rPr lang="pl-PL" baseline="0" dirty="0" smtClean="0"/>
              <a:t>ale </a:t>
            </a:r>
            <a:r>
              <a:rPr lang="pl-PL" b="1" baseline="0" dirty="0" smtClean="0"/>
              <a:t>NIE zna </a:t>
            </a:r>
            <a:r>
              <a:rPr lang="pl-PL" baseline="0" dirty="0" smtClean="0"/>
              <a:t>dokładnie </a:t>
            </a:r>
            <a:r>
              <a:rPr lang="pl-PL" b="1" baseline="0" dirty="0" smtClean="0"/>
              <a:t>modułów</a:t>
            </a:r>
            <a:r>
              <a:rPr lang="pl-PL" baseline="0" dirty="0" smtClean="0"/>
              <a:t> które będzie gościć. </a:t>
            </a:r>
            <a:br>
              <a:rPr lang="pl-PL" baseline="0" dirty="0" smtClean="0"/>
            </a:br>
            <a:endParaRPr lang="pl-PL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WPF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komendy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realizowane są poprzez klasy implementujące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ICommand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Prism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dostarcza kilku implementacji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np.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DelegateCommand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CompositeCommand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 ostatni służy do reprezentowania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zbioru poleceń, które wywołują się razem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72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l-PL" baseline="0" dirty="0" smtClean="0"/>
              <a:t>Powłoka aplikacji jest głównym jej elementem. Dostarcza podstawowy układ aplikacji.</a:t>
            </a:r>
            <a:br>
              <a:rPr lang="pl-PL" baseline="0" dirty="0" smtClean="0"/>
            </a:br>
            <a:r>
              <a:rPr lang="pl-PL" baseline="0" dirty="0" smtClean="0"/>
              <a:t>Ten układ jest zdefiniowany </a:t>
            </a:r>
            <a:r>
              <a:rPr lang="pl-PL" b="1" baseline="0" dirty="0" smtClean="0"/>
              <a:t>przy użyciu regionów</a:t>
            </a:r>
            <a:r>
              <a:rPr lang="pl-PL" baseline="0" dirty="0" smtClean="0"/>
              <a:t>, gdzie </a:t>
            </a:r>
            <a:r>
              <a:rPr lang="pl-PL" b="1" baseline="0" dirty="0" smtClean="0"/>
              <a:t>moduły mogą wstrzykiwać widoki</a:t>
            </a:r>
            <a:r>
              <a:rPr lang="pl-PL" baseline="0" dirty="0" smtClean="0"/>
              <a:t>.</a:t>
            </a:r>
            <a:br>
              <a:rPr lang="pl-PL" baseline="0" dirty="0" smtClean="0"/>
            </a:br>
            <a:r>
              <a:rPr lang="pl-PL" baseline="0" dirty="0" smtClean="0"/>
              <a:t>Widoki takie jak </a:t>
            </a:r>
            <a:r>
              <a:rPr lang="pl-PL" b="1" baseline="0" dirty="0" smtClean="0"/>
              <a:t>powłoki</a:t>
            </a:r>
            <a:r>
              <a:rPr lang="pl-PL" baseline="0" dirty="0" smtClean="0"/>
              <a:t>(</a:t>
            </a:r>
            <a:r>
              <a:rPr lang="pl-PL" baseline="0" dirty="0" err="1" smtClean="0"/>
              <a:t>shells</a:t>
            </a:r>
            <a:r>
              <a:rPr lang="pl-PL" baseline="0" dirty="0" smtClean="0"/>
              <a:t>) </a:t>
            </a:r>
            <a:r>
              <a:rPr lang="pl-PL" b="1" baseline="0" dirty="0" smtClean="0"/>
              <a:t>mogą używać regionów </a:t>
            </a:r>
            <a:r>
              <a:rPr lang="pl-PL" baseline="0" dirty="0" smtClean="0"/>
              <a:t>do określenia przestrzeni </a:t>
            </a:r>
            <a:r>
              <a:rPr lang="pl-PL" b="1" baseline="0" dirty="0" smtClean="0"/>
              <a:t>gdzie zawartość może być dodawana</a:t>
            </a:r>
            <a:r>
              <a:rPr lang="pl-PL" baseline="0" dirty="0" smtClean="0"/>
              <a:t>, tak jak pokazano na ilustracji.</a:t>
            </a:r>
            <a:br>
              <a:rPr lang="pl-PL" baseline="0" dirty="0" smtClean="0"/>
            </a:br>
            <a:r>
              <a:rPr lang="pl-PL" baseline="0" dirty="0" smtClean="0"/>
              <a:t>Powłoki zazwyczaj </a:t>
            </a:r>
            <a:r>
              <a:rPr lang="pl-PL" b="1" baseline="0" dirty="0" smtClean="0"/>
              <a:t>określają widok całej aplikacji i zawierają style</a:t>
            </a:r>
            <a:r>
              <a:rPr lang="pl-PL" baseline="0" dirty="0" smtClean="0"/>
              <a:t>, które są wykorzystywane w aplikacji.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288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positewpf.codeplex.com/" TargetMode="External"/><Relationship Id="rId7" Type="http://schemas.openxmlformats.org/officeDocument/2006/relationships/hyperlink" Target="https://prismtutorial.codeplex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sdn.microsoft.com/pl-pl/library/hh750435(v=vs.100).aspx" TargetMode="External"/><Relationship Id="rId5" Type="http://schemas.openxmlformats.org/officeDocument/2006/relationships/hyperlink" Target="https://msdn.microsoft.com/en-us/library/gg430879(v=pandp.40).aspx" TargetMode="External"/><Relationship Id="rId4" Type="http://schemas.openxmlformats.org/officeDocument/2006/relationships/hyperlink" Target="https://msdn.microsoft.com/en-us/library/gg406140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78707" y="2367171"/>
            <a:ext cx="10034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6600" dirty="0" smtClean="0">
                <a:solidFill>
                  <a:srgbClr val="00CCEE"/>
                </a:solidFill>
              </a:rPr>
              <a:t>A </a:t>
            </a:r>
            <a:r>
              <a:rPr lang="pl-PL" sz="6600" dirty="0" err="1" smtClean="0">
                <a:solidFill>
                  <a:srgbClr val="00CCEE"/>
                </a:solidFill>
              </a:rPr>
              <a:t>long</a:t>
            </a:r>
            <a:r>
              <a:rPr lang="pl-PL" sz="6600" dirty="0" smtClean="0">
                <a:solidFill>
                  <a:srgbClr val="00CCEE"/>
                </a:solidFill>
              </a:rPr>
              <a:t> </a:t>
            </a:r>
            <a:r>
              <a:rPr lang="pl-PL" sz="6600" dirty="0" err="1" smtClean="0">
                <a:solidFill>
                  <a:srgbClr val="00CCEE"/>
                </a:solidFill>
              </a:rPr>
              <a:t>time</a:t>
            </a:r>
            <a:r>
              <a:rPr lang="pl-PL" sz="6600" dirty="0" smtClean="0">
                <a:solidFill>
                  <a:srgbClr val="00CCEE"/>
                </a:solidFill>
              </a:rPr>
              <a:t> ago, in Redmond</a:t>
            </a:r>
          </a:p>
          <a:p>
            <a:pPr algn="just"/>
            <a:r>
              <a:rPr lang="pl-PL" sz="6600" dirty="0" smtClean="0">
                <a:solidFill>
                  <a:srgbClr val="00CCEE"/>
                </a:solidFill>
              </a:rPr>
              <a:t>far, far </a:t>
            </a:r>
            <a:r>
              <a:rPr lang="pl-PL" sz="6600" dirty="0" err="1" smtClean="0">
                <a:solidFill>
                  <a:srgbClr val="00CCEE"/>
                </a:solidFill>
              </a:rPr>
              <a:t>away</a:t>
            </a:r>
            <a:r>
              <a:rPr lang="pl-PL" sz="6600" dirty="0" smtClean="0">
                <a:solidFill>
                  <a:srgbClr val="00CCEE"/>
                </a:solidFill>
              </a:rPr>
              <a:t>….</a:t>
            </a:r>
            <a:endParaRPr lang="pl-PL" sz="6600" dirty="0">
              <a:solidFill>
                <a:srgbClr val="00CC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Wymagania WSTĘPNE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049867"/>
            <a:ext cx="9372600" cy="542065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9785532"/>
              </p:ext>
            </p:extLst>
          </p:nvPr>
        </p:nvGraphicFramePr>
        <p:xfrm>
          <a:off x="2654400" y="989268"/>
          <a:ext cx="8686800" cy="56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eściokąt 4"/>
          <p:cNvSpPr/>
          <p:nvPr/>
        </p:nvSpPr>
        <p:spPr>
          <a:xfrm rot="5400000">
            <a:off x="3511293" y="2980950"/>
            <a:ext cx="2048257" cy="17190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2000" dirty="0" err="1" smtClean="0"/>
              <a:t>Resources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81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Testy (1/2)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049867"/>
            <a:ext cx="9372600" cy="5420653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Acceptance</a:t>
            </a:r>
            <a:r>
              <a:rPr lang="pl-PL" sz="2800" dirty="0" smtClean="0"/>
              <a:t> </a:t>
            </a:r>
            <a:r>
              <a:rPr lang="pl-PL" sz="2800" dirty="0" err="1" smtClean="0"/>
              <a:t>Testing</a:t>
            </a:r>
            <a:r>
              <a:rPr lang="pl-PL" sz="2800" dirty="0" smtClean="0"/>
              <a:t> – Sprawdzanie poprawności działania aplikacji przy użyciu scenariuszy użytkownika. (automatyczne lub ręczne)</a:t>
            </a:r>
          </a:p>
          <a:p>
            <a:r>
              <a:rPr lang="pl-PL" sz="2800" dirty="0" smtClean="0"/>
              <a:t>Black Box </a:t>
            </a:r>
            <a:r>
              <a:rPr lang="pl-PL" sz="2800" dirty="0" err="1" smtClean="0"/>
              <a:t>Testing</a:t>
            </a:r>
            <a:r>
              <a:rPr lang="pl-PL" sz="2800" dirty="0" smtClean="0"/>
              <a:t> – Ręczne testy akceptacyjne z punktu widzenia użytkownika.</a:t>
            </a:r>
          </a:p>
          <a:p>
            <a:r>
              <a:rPr lang="pl-PL" sz="2800" dirty="0" smtClean="0"/>
              <a:t>Cross Platform </a:t>
            </a:r>
            <a:r>
              <a:rPr lang="pl-PL" sz="2800" dirty="0" err="1" smtClean="0"/>
              <a:t>Testing</a:t>
            </a:r>
            <a:r>
              <a:rPr lang="pl-PL" sz="2800" dirty="0" smtClean="0"/>
              <a:t> – Wszystkie zautomatyzowane testy prowadzone są na wielu platformach.</a:t>
            </a:r>
          </a:p>
          <a:p>
            <a:r>
              <a:rPr lang="pl-PL" sz="2800" dirty="0" err="1" smtClean="0"/>
              <a:t>Globalization</a:t>
            </a:r>
            <a:r>
              <a:rPr lang="pl-PL" sz="2800" dirty="0" smtClean="0"/>
              <a:t> </a:t>
            </a:r>
            <a:r>
              <a:rPr lang="pl-PL" sz="2800" dirty="0" err="1" smtClean="0"/>
              <a:t>Testing</a:t>
            </a:r>
            <a:r>
              <a:rPr lang="pl-PL" sz="2800" dirty="0"/>
              <a:t> </a:t>
            </a:r>
            <a:r>
              <a:rPr lang="pl-PL" sz="2800" dirty="0" smtClean="0"/>
              <a:t>– Wszystkie zautomatyzowane testy prowadzone są w wielu językach.</a:t>
            </a:r>
          </a:p>
          <a:p>
            <a:r>
              <a:rPr lang="pl-PL" sz="2800" dirty="0" smtClean="0"/>
              <a:t>Performance </a:t>
            </a:r>
            <a:r>
              <a:rPr lang="pl-PL" sz="2800" dirty="0" err="1" smtClean="0"/>
              <a:t>Testing</a:t>
            </a:r>
            <a:r>
              <a:rPr lang="pl-PL" sz="2800" dirty="0" smtClean="0"/>
              <a:t> – Jak szybko wykonywany jest dany element pod wpływem obciążenia.</a:t>
            </a:r>
          </a:p>
        </p:txBody>
      </p:sp>
    </p:spTree>
    <p:extLst>
      <p:ext uri="{BB962C8B-B14F-4D97-AF65-F5344CB8AC3E}">
        <p14:creationId xmlns:p14="http://schemas.microsoft.com/office/powerpoint/2010/main" val="693060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Testy (2/2)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049867"/>
            <a:ext cx="9372600" cy="5420653"/>
          </a:xfrm>
        </p:spPr>
        <p:txBody>
          <a:bodyPr>
            <a:normAutofit/>
          </a:bodyPr>
          <a:lstStyle/>
          <a:p>
            <a:r>
              <a:rPr lang="pl-PL" sz="2800" dirty="0"/>
              <a:t>Security </a:t>
            </a:r>
            <a:r>
              <a:rPr lang="pl-PL" sz="2800" dirty="0" err="1"/>
              <a:t>Testing</a:t>
            </a:r>
            <a:r>
              <a:rPr lang="pl-PL" sz="2800" dirty="0"/>
              <a:t> – Specjalne testy bezpieczeństwa według standardów Microsoftu</a:t>
            </a:r>
            <a:r>
              <a:rPr lang="pl-PL" sz="2800" dirty="0" smtClean="0"/>
              <a:t>.</a:t>
            </a:r>
          </a:p>
          <a:p>
            <a:r>
              <a:rPr lang="pl-PL" sz="2800" dirty="0" err="1" smtClean="0"/>
              <a:t>Stress</a:t>
            </a:r>
            <a:r>
              <a:rPr lang="pl-PL" sz="2800" dirty="0" smtClean="0"/>
              <a:t> </a:t>
            </a:r>
            <a:r>
              <a:rPr lang="pl-PL" sz="2800" dirty="0" err="1" smtClean="0"/>
              <a:t>Testing</a:t>
            </a:r>
            <a:r>
              <a:rPr lang="pl-PL" sz="2800" dirty="0" smtClean="0"/>
              <a:t> – Sprawdzanie stabilności systemu w ekstremalnych obciążeniach. Wyszukiwanie przypadków wycieku pamięci i problemów z wątkami.</a:t>
            </a:r>
          </a:p>
          <a:p>
            <a:r>
              <a:rPr lang="pl-PL" sz="2800" dirty="0" smtClean="0"/>
              <a:t>White Box </a:t>
            </a:r>
            <a:r>
              <a:rPr lang="pl-PL" sz="2800" dirty="0" err="1" smtClean="0"/>
              <a:t>Testing</a:t>
            </a:r>
            <a:r>
              <a:rPr lang="pl-PL" sz="2800" dirty="0" smtClean="0"/>
              <a:t> – Dogłębna analiza kodu źródłowego oraz struktury.</a:t>
            </a:r>
          </a:p>
          <a:p>
            <a:r>
              <a:rPr lang="pl-PL" sz="2800" dirty="0" smtClean="0"/>
              <a:t>UI Automation </a:t>
            </a:r>
            <a:r>
              <a:rPr lang="pl-PL" sz="2800" dirty="0" err="1" smtClean="0"/>
              <a:t>Tests</a:t>
            </a:r>
            <a:r>
              <a:rPr lang="pl-PL" sz="2800" dirty="0" smtClean="0"/>
              <a:t> – Testowanie UI z poziomu użytkownika.</a:t>
            </a:r>
          </a:p>
          <a:p>
            <a:r>
              <a:rPr lang="pl-PL" sz="2800" dirty="0" smtClean="0"/>
              <a:t>Unit </a:t>
            </a:r>
            <a:r>
              <a:rPr lang="pl-PL" sz="2800" dirty="0" err="1" smtClean="0"/>
              <a:t>Tests</a:t>
            </a:r>
            <a:r>
              <a:rPr lang="pl-PL" sz="2800" dirty="0" smtClean="0"/>
              <a:t> – Walidacja implementacji klas.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96123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Komponenty (1/2)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710267"/>
            <a:ext cx="9372600" cy="476025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Moduły (</a:t>
            </a:r>
            <a:r>
              <a:rPr lang="pl-PL" sz="2800" dirty="0" err="1" smtClean="0"/>
              <a:t>Modules</a:t>
            </a:r>
            <a:r>
              <a:rPr lang="pl-PL" sz="2800" dirty="0" smtClean="0"/>
              <a:t>)</a:t>
            </a:r>
          </a:p>
          <a:p>
            <a:r>
              <a:rPr lang="pl-PL" sz="2800" dirty="0"/>
              <a:t>K</a:t>
            </a:r>
            <a:r>
              <a:rPr lang="pl-PL" sz="2800" dirty="0" smtClean="0"/>
              <a:t>atalog modułów (Module </a:t>
            </a:r>
            <a:r>
              <a:rPr lang="pl-PL" sz="2800" dirty="0" err="1" smtClean="0"/>
              <a:t>Catalog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Powłoka (Shell)</a:t>
            </a:r>
          </a:p>
          <a:p>
            <a:r>
              <a:rPr lang="pl-PL" sz="2800" dirty="0" smtClean="0"/>
              <a:t>Widoki (</a:t>
            </a:r>
            <a:r>
              <a:rPr lang="pl-PL" sz="2800" dirty="0" err="1" smtClean="0"/>
              <a:t>Views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Modele widoku (</a:t>
            </a:r>
            <a:r>
              <a:rPr lang="pl-PL" sz="2800" dirty="0" err="1" smtClean="0"/>
              <a:t>View</a:t>
            </a:r>
            <a:r>
              <a:rPr lang="pl-PL" sz="2800" dirty="0" smtClean="0"/>
              <a:t> </a:t>
            </a:r>
            <a:r>
              <a:rPr lang="pl-PL" sz="2800" dirty="0" err="1" smtClean="0"/>
              <a:t>Models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Modele (</a:t>
            </a:r>
            <a:r>
              <a:rPr lang="pl-PL" sz="2800" dirty="0" err="1" smtClean="0"/>
              <a:t>Models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Polecenia (</a:t>
            </a:r>
            <a:r>
              <a:rPr lang="pl-PL" sz="2800" dirty="0" err="1" smtClean="0"/>
              <a:t>Commands</a:t>
            </a:r>
            <a:r>
              <a:rPr lang="pl-PL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5644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16000" y="381000"/>
            <a:ext cx="9360000" cy="540000"/>
          </a:xfrm>
        </p:spPr>
        <p:txBody>
          <a:bodyPr anchor="ctr">
            <a:noAutofit/>
          </a:bodyPr>
          <a:lstStyle/>
          <a:p>
            <a:r>
              <a:rPr lang="pl-PL" sz="4000" dirty="0" smtClean="0"/>
              <a:t>Powłoka</a:t>
            </a:r>
            <a:endParaRPr lang="pl-PL" sz="4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6606" y="1108982"/>
            <a:ext cx="5541736" cy="496788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41320" y="6076869"/>
            <a:ext cx="2079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Powłoka, regiony i widoki.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247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Komponenty (2/2)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710267"/>
            <a:ext cx="9372600" cy="4760253"/>
          </a:xfrm>
        </p:spPr>
        <p:txBody>
          <a:bodyPr>
            <a:normAutofit/>
          </a:bodyPr>
          <a:lstStyle/>
          <a:p>
            <a:r>
              <a:rPr lang="pl-PL" sz="2800" dirty="0"/>
              <a:t>Regiony (Regions)</a:t>
            </a:r>
          </a:p>
          <a:p>
            <a:r>
              <a:rPr lang="pl-PL" sz="2800" dirty="0"/>
              <a:t>Nawigacja (</a:t>
            </a:r>
            <a:r>
              <a:rPr lang="pl-PL" sz="2800" dirty="0" err="1"/>
              <a:t>Navigation</a:t>
            </a:r>
            <a:r>
              <a:rPr lang="pl-PL" sz="2800" dirty="0"/>
              <a:t>)</a:t>
            </a:r>
          </a:p>
          <a:p>
            <a:r>
              <a:rPr lang="pl-PL" sz="2800" dirty="0" err="1"/>
              <a:t>EventAggregator</a:t>
            </a:r>
            <a:endParaRPr lang="pl-PL" sz="2800" dirty="0"/>
          </a:p>
          <a:p>
            <a:r>
              <a:rPr lang="pl-PL" sz="2800" dirty="0"/>
              <a:t>Pojemnik </a:t>
            </a:r>
            <a:r>
              <a:rPr lang="pl-PL" sz="2800" dirty="0" smtClean="0"/>
              <a:t>wstrzykiwania </a:t>
            </a:r>
            <a:r>
              <a:rPr lang="pl-PL" sz="2800" dirty="0"/>
              <a:t>zależności (</a:t>
            </a:r>
            <a:r>
              <a:rPr lang="pl-PL" sz="2800" dirty="0" err="1"/>
              <a:t>Dependency</a:t>
            </a:r>
            <a:r>
              <a:rPr lang="pl-PL" sz="2800" dirty="0"/>
              <a:t> </a:t>
            </a:r>
            <a:r>
              <a:rPr lang="pl-PL" sz="2800" dirty="0" err="1"/>
              <a:t>injection</a:t>
            </a:r>
            <a:r>
              <a:rPr lang="pl-PL" sz="2800" dirty="0"/>
              <a:t> </a:t>
            </a:r>
            <a:r>
              <a:rPr lang="pl-PL" sz="2800" dirty="0" err="1"/>
              <a:t>container</a:t>
            </a:r>
            <a:r>
              <a:rPr lang="pl-PL" sz="2800" dirty="0"/>
              <a:t>)</a:t>
            </a:r>
          </a:p>
          <a:p>
            <a:r>
              <a:rPr lang="pl-PL" sz="2800" dirty="0" smtClean="0"/>
              <a:t>Usługi (Services)</a:t>
            </a:r>
            <a:endParaRPr lang="pl-PL" sz="2800" dirty="0"/>
          </a:p>
          <a:p>
            <a:r>
              <a:rPr lang="pl-PL" sz="2800" dirty="0" smtClean="0"/>
              <a:t>Kontrolery (</a:t>
            </a:r>
            <a:r>
              <a:rPr lang="pl-PL" sz="2800" dirty="0" err="1" smtClean="0"/>
              <a:t>Controllers</a:t>
            </a:r>
            <a:r>
              <a:rPr lang="pl-PL" sz="2800" dirty="0" smtClean="0"/>
              <a:t>)</a:t>
            </a:r>
            <a:endParaRPr lang="pl-PL" sz="2800" dirty="0"/>
          </a:p>
          <a:p>
            <a:r>
              <a:rPr lang="pl-PL" sz="2800" dirty="0" err="1" smtClean="0"/>
              <a:t>Bootstrapper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4151456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16000" y="381000"/>
            <a:ext cx="9360000" cy="540000"/>
          </a:xfrm>
        </p:spPr>
        <p:txBody>
          <a:bodyPr anchor="ctr">
            <a:noAutofit/>
          </a:bodyPr>
          <a:lstStyle/>
          <a:p>
            <a:r>
              <a:rPr lang="pl-PL" sz="4000" dirty="0" err="1" smtClean="0"/>
              <a:t>Event</a:t>
            </a:r>
            <a:r>
              <a:rPr lang="pl-PL" sz="4000" dirty="0" smtClean="0"/>
              <a:t> </a:t>
            </a:r>
            <a:r>
              <a:rPr lang="pl-PL" sz="4000" dirty="0" err="1" smtClean="0"/>
              <a:t>Aggregator</a:t>
            </a:r>
            <a:endParaRPr lang="pl-PL" sz="4000" dirty="0"/>
          </a:p>
        </p:txBody>
      </p:sp>
      <p:pic>
        <p:nvPicPr>
          <p:cNvPr id="1026" name="Picture 2" descr="https://i-msdn.sec.s-msft.com/dynimg/IC24575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0" y="1003289"/>
            <a:ext cx="7522396" cy="54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750298" y="3524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CCEE"/>
                </a:solidFill>
              </a:rPr>
              <a:t>1</a:t>
            </a:r>
            <a:endParaRPr lang="pl-PL" dirty="0">
              <a:solidFill>
                <a:srgbClr val="00CCE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981138" y="3524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CCEE"/>
                </a:solidFill>
              </a:rPr>
              <a:t>2</a:t>
            </a:r>
            <a:endParaRPr lang="pl-PL" dirty="0">
              <a:solidFill>
                <a:srgbClr val="00CCEE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040784" y="3524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CCEE"/>
                </a:solidFill>
              </a:rPr>
              <a:t>3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416000" y="6262150"/>
            <a:ext cx="3223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Przykładowe działanie </a:t>
            </a:r>
            <a:r>
              <a:rPr lang="pl-PL" sz="1400" dirty="0" err="1" smtClean="0"/>
              <a:t>Event</a:t>
            </a:r>
            <a:r>
              <a:rPr lang="pl-PL" sz="1400" dirty="0" smtClean="0"/>
              <a:t> </a:t>
            </a:r>
            <a:r>
              <a:rPr lang="pl-PL" sz="1400" dirty="0" err="1" smtClean="0"/>
              <a:t>Aggregatora</a:t>
            </a:r>
            <a:r>
              <a:rPr lang="pl-PL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16000" y="381000"/>
            <a:ext cx="9360000" cy="540000"/>
          </a:xfrm>
        </p:spPr>
        <p:txBody>
          <a:bodyPr anchor="ctr">
            <a:noAutofit/>
          </a:bodyPr>
          <a:lstStyle/>
          <a:p>
            <a:r>
              <a:rPr lang="pl-PL" sz="4000" dirty="0" err="1" smtClean="0"/>
              <a:t>Bootstrapper</a:t>
            </a:r>
            <a:endParaRPr lang="pl-PL" sz="4000" dirty="0"/>
          </a:p>
        </p:txBody>
      </p:sp>
      <p:pic>
        <p:nvPicPr>
          <p:cNvPr id="2050" name="Picture 2" descr="http://i.msdn.microsoft.com/dynimg/IC44861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00" y="1048671"/>
            <a:ext cx="5731560" cy="50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101800" y="6073339"/>
            <a:ext cx="407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Diagram demonstrujący połączenie z biblioteką </a:t>
            </a:r>
            <a:r>
              <a:rPr lang="pl-PL" sz="1400" dirty="0" err="1" smtClean="0"/>
              <a:t>Prism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70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/>
              <a:t>Standardowa aplikacja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921000"/>
            <a:ext cx="9372600" cy="5549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Warto pamiętać o tym, że można użyć </a:t>
            </a:r>
            <a:r>
              <a:rPr lang="pl-PL" dirty="0" smtClean="0"/>
              <a:t>dowolnej wcześniej wspomnianej </a:t>
            </a:r>
            <a:r>
              <a:rPr lang="pl-PL" dirty="0"/>
              <a:t>możliwości PRISM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81200" y="6055308"/>
            <a:ext cx="5863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Standardowa, kompozytowa architektura aplikacji używającej biblioteki </a:t>
            </a:r>
            <a:r>
              <a:rPr lang="pl-PL" sz="1400" dirty="0" err="1" smtClean="0"/>
              <a:t>Prism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00785"/>
            <a:ext cx="7296200" cy="43545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46" y="3238368"/>
            <a:ext cx="1713907" cy="9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Używanie </a:t>
            </a:r>
            <a:r>
              <a:rPr lang="pl-PL" dirty="0" err="1" smtClean="0"/>
              <a:t>Prism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334512" y="6055308"/>
            <a:ext cx="5863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Standardowa, kompozytowa architektura aplikacji używającej biblioteki </a:t>
            </a:r>
            <a:r>
              <a:rPr lang="pl-PL" sz="1400" dirty="0" err="1" smtClean="0"/>
              <a:t>Prism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12" y="952659"/>
            <a:ext cx="5699760" cy="50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64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tar Wars Soundt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744301" y="-2727960"/>
            <a:ext cx="609600" cy="6096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27" y="-2000251"/>
            <a:ext cx="13430249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20683" r="11565" b="25502"/>
          <a:stretch/>
        </p:blipFill>
        <p:spPr>
          <a:xfrm>
            <a:off x="-19221507" y="-6549076"/>
            <a:ext cx="50635014" cy="19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0999"/>
            <a:ext cx="9372600" cy="1084943"/>
          </a:xfrm>
        </p:spPr>
        <p:txBody>
          <a:bodyPr anchor="ctr">
            <a:noAutofit/>
          </a:bodyPr>
          <a:lstStyle/>
          <a:p>
            <a:r>
              <a:rPr lang="pl-PL" sz="4000" dirty="0" smtClean="0"/>
              <a:t>Przygotowanie aplikacji</a:t>
            </a:r>
            <a:br>
              <a:rPr lang="pl-PL" sz="4000" dirty="0" smtClean="0"/>
            </a:br>
            <a:r>
              <a:rPr lang="pl-PL" sz="4000" dirty="0" smtClean="0"/>
              <a:t>	do współpracy z PRISM</a:t>
            </a:r>
            <a:endParaRPr lang="pl-PL" sz="4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06" y="1593958"/>
            <a:ext cx="6729530" cy="4988420"/>
          </a:xfrm>
        </p:spPr>
      </p:pic>
    </p:spTree>
    <p:extLst>
      <p:ext uri="{BB962C8B-B14F-4D97-AF65-F5344CB8AC3E}">
        <p14:creationId xmlns:p14="http://schemas.microsoft.com/office/powerpoint/2010/main" val="3979466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6112" y="1115568"/>
            <a:ext cx="8558783" cy="5056631"/>
          </a:xfrm>
        </p:spPr>
        <p:txBody>
          <a:bodyPr/>
          <a:lstStyle/>
          <a:p>
            <a:r>
              <a:rPr lang="pl-PL" dirty="0" err="1" smtClean="0">
                <a:hlinkClick r:id="rId3"/>
              </a:rPr>
              <a:t>CodePlex</a:t>
            </a:r>
            <a:r>
              <a:rPr lang="pl-PL" dirty="0" smtClean="0">
                <a:hlinkClick r:id="rId3"/>
              </a:rPr>
              <a:t> MS P&amp;P: </a:t>
            </a:r>
            <a:r>
              <a:rPr lang="pl-PL" dirty="0" err="1" smtClean="0">
                <a:hlinkClick r:id="rId3"/>
              </a:rPr>
              <a:t>Prism</a:t>
            </a:r>
            <a:r>
              <a:rPr lang="pl-PL" dirty="0" smtClean="0"/>
              <a:t> – kod źródłowy, </a:t>
            </a:r>
            <a:r>
              <a:rPr lang="pl-PL" dirty="0" err="1" smtClean="0"/>
              <a:t>download</a:t>
            </a:r>
            <a:r>
              <a:rPr lang="pl-PL" dirty="0" smtClean="0"/>
              <a:t>, dokumentacja, forum dyskusyjne</a:t>
            </a:r>
          </a:p>
          <a:p>
            <a:r>
              <a:rPr lang="en-US" dirty="0" smtClean="0">
                <a:hlinkClick r:id="rId4"/>
              </a:rPr>
              <a:t>Developer's Guide to Prism 5.0 for WPF</a:t>
            </a:r>
            <a:r>
              <a:rPr lang="pl-PL" dirty="0" smtClean="0"/>
              <a:t> – Przewodnik dewelopera WPF</a:t>
            </a:r>
          </a:p>
          <a:p>
            <a:r>
              <a:rPr lang="pl-PL" dirty="0" err="1" smtClean="0">
                <a:hlinkClick r:id="rId5"/>
              </a:rPr>
              <a:t>Code</a:t>
            </a:r>
            <a:r>
              <a:rPr lang="pl-PL" dirty="0" smtClean="0">
                <a:hlinkClick r:id="rId5"/>
              </a:rPr>
              <a:t> </a:t>
            </a:r>
            <a:r>
              <a:rPr lang="pl-PL" dirty="0" err="1" smtClean="0">
                <a:hlinkClick r:id="rId5"/>
              </a:rPr>
              <a:t>Samples</a:t>
            </a:r>
            <a:r>
              <a:rPr lang="pl-PL" dirty="0" smtClean="0">
                <a:hlinkClick r:id="rId5"/>
              </a:rPr>
              <a:t> </a:t>
            </a:r>
            <a:r>
              <a:rPr lang="pl-PL" dirty="0" err="1" smtClean="0">
                <a:hlinkClick r:id="rId5"/>
              </a:rPr>
              <a:t>Prism</a:t>
            </a:r>
            <a:r>
              <a:rPr lang="pl-PL" dirty="0" smtClean="0">
                <a:hlinkClick r:id="rId5"/>
              </a:rPr>
              <a:t> (</a:t>
            </a:r>
            <a:r>
              <a:rPr lang="pl-PL" dirty="0" err="1" smtClean="0">
                <a:hlinkClick r:id="rId5"/>
              </a:rPr>
              <a:t>QuickStarts</a:t>
            </a:r>
            <a:r>
              <a:rPr lang="pl-PL" dirty="0" smtClean="0">
                <a:hlinkClick r:id="rId5"/>
              </a:rPr>
              <a:t>)</a:t>
            </a:r>
            <a:r>
              <a:rPr lang="pl-PL" dirty="0" smtClean="0"/>
              <a:t> – przykładowy kod do szybkiego startu z </a:t>
            </a:r>
            <a:r>
              <a:rPr lang="pl-PL" dirty="0" err="1" smtClean="0"/>
              <a:t>Prism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Artykuły Piotra Zielińskiego o </a:t>
            </a:r>
            <a:r>
              <a:rPr lang="pl-PL" dirty="0" err="1" smtClean="0">
                <a:hlinkClick r:id="rId6"/>
              </a:rPr>
              <a:t>Prism</a:t>
            </a:r>
            <a:r>
              <a:rPr lang="pl-PL" dirty="0" smtClean="0"/>
              <a:t> – cztery artykuły omawiające </a:t>
            </a:r>
            <a:r>
              <a:rPr lang="pl-PL" dirty="0" err="1" smtClean="0"/>
              <a:t>Prism</a:t>
            </a:r>
            <a:r>
              <a:rPr lang="pl-PL" dirty="0" smtClean="0"/>
              <a:t> autorstwa Piotra Zielińskiego</a:t>
            </a:r>
          </a:p>
          <a:p>
            <a:r>
              <a:rPr lang="pl-PL" dirty="0" err="1" smtClean="0">
                <a:hlinkClick r:id="rId7"/>
              </a:rPr>
              <a:t>CodePlex</a:t>
            </a:r>
            <a:r>
              <a:rPr lang="pl-PL" dirty="0" smtClean="0">
                <a:hlinkClick r:id="rId7"/>
              </a:rPr>
              <a:t> </a:t>
            </a:r>
            <a:r>
              <a:rPr lang="pl-PL" dirty="0" err="1" smtClean="0">
                <a:hlinkClick r:id="rId7"/>
              </a:rPr>
              <a:t>Prism</a:t>
            </a:r>
            <a:r>
              <a:rPr lang="pl-PL" dirty="0" smtClean="0">
                <a:hlinkClick r:id="rId7"/>
              </a:rPr>
              <a:t> </a:t>
            </a:r>
            <a:r>
              <a:rPr lang="pl-PL" dirty="0" err="1" smtClean="0">
                <a:hlinkClick r:id="rId7"/>
              </a:rPr>
              <a:t>Tutorial</a:t>
            </a:r>
            <a:r>
              <a:rPr lang="pl-PL" dirty="0" smtClean="0"/>
              <a:t> – Prosta aplikacja-</a:t>
            </a:r>
            <a:r>
              <a:rPr lang="pl-PL" dirty="0" err="1" smtClean="0"/>
              <a:t>tutorial</a:t>
            </a:r>
            <a:r>
              <a:rPr lang="pl-PL" dirty="0" smtClean="0"/>
              <a:t> używająca bazy MS Adventure Works </a:t>
            </a:r>
            <a:r>
              <a:rPr lang="pl-PL" dirty="0" err="1" smtClean="0"/>
              <a:t>Light</a:t>
            </a:r>
            <a:r>
              <a:rPr lang="pl-PL" dirty="0" smtClean="0"/>
              <a:t> do demonstracji jak zbudować aplikacje używające np.: EF, WCF, WPF, </a:t>
            </a:r>
            <a:r>
              <a:rPr lang="pl-PL" dirty="0" err="1" smtClean="0"/>
              <a:t>Prism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06491" y="381000"/>
            <a:ext cx="10734709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Dowiedz się więcej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66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71887" y="564147"/>
            <a:ext cx="3810916" cy="1828800"/>
          </a:xfrm>
        </p:spPr>
        <p:txBody>
          <a:bodyPr/>
          <a:lstStyle/>
          <a:p>
            <a:pPr algn="ctr"/>
            <a:r>
              <a:rPr lang="pl-PL" dirty="0" smtClean="0"/>
              <a:t>Dziękuję</a:t>
            </a:r>
            <a:br>
              <a:rPr lang="pl-PL" dirty="0" smtClean="0"/>
            </a:br>
            <a:r>
              <a:rPr lang="pl-PL" dirty="0" smtClean="0"/>
              <a:t>za Uwagę</a:t>
            </a:r>
            <a:endParaRPr lang="pl-PL" dirty="0"/>
          </a:p>
        </p:txBody>
      </p:sp>
      <p:pic>
        <p:nvPicPr>
          <p:cNvPr id="11" name="Symbol zastępczy obrazu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8" b="21068"/>
          <a:stretch>
            <a:fillRect/>
          </a:stretch>
        </p:blipFill>
        <p:spPr>
          <a:xfrm>
            <a:off x="0" y="0"/>
            <a:ext cx="6096000" cy="6858000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66" y="3429000"/>
            <a:ext cx="3619292" cy="294450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03" y="143232"/>
            <a:ext cx="1832276" cy="2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-342306" y="1114424"/>
            <a:ext cx="12876609" cy="16096714"/>
          </a:xfrm>
          <a:prstGeom prst="rect">
            <a:avLst/>
          </a:prstGeom>
          <a:noFill/>
          <a:scene3d>
            <a:camera prst="perspectiveRelaxed" fov="2400000">
              <a:rot lat="1767359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FFF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Episode</a:t>
            </a:r>
            <a:r>
              <a:rPr lang="pl-PL" sz="2800" b="1" dirty="0" smtClean="0">
                <a:solidFill>
                  <a:srgbClr val="FFF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pPr algn="ctr"/>
            <a:endParaRPr lang="pl-PL" sz="2800" dirty="0" smtClean="0">
              <a:solidFill>
                <a:srgbClr val="FFF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6600" b="1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PRISM MENACE</a:t>
            </a:r>
          </a:p>
          <a:p>
            <a:pPr algn="ctr"/>
            <a:endParaRPr lang="pl-PL" sz="3200" dirty="0" smtClean="0">
              <a:solidFill>
                <a:srgbClr val="FFFF4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pl-PL" sz="3200" dirty="0">
              <a:solidFill>
                <a:srgbClr val="FFFF4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Headaches has engulfed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the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Development Teams.</a:t>
            </a:r>
            <a:r>
              <a:rPr lang="pl-PL" sz="5400" dirty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Unit tests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caused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many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disputes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between</a:t>
            </a:r>
            <a:r>
              <a:rPr lang="pl-PL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 </a:t>
            </a:r>
            <a:r>
              <a:rPr lang="pl-PL" sz="5400" dirty="0" err="1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developers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.</a:t>
            </a:r>
            <a:endParaRPr lang="pl-PL" sz="5400" dirty="0" smtClean="0">
              <a:solidFill>
                <a:srgbClr val="FFFF43"/>
              </a:solidFill>
              <a:latin typeface="SW Crawl Body" panose="02000000000000000000" pitchFamily="2" charset="0"/>
              <a:cs typeface="Arial" panose="020B0604020202020204" pitchFamily="34" charset="0"/>
            </a:endParaRPr>
          </a:p>
          <a:p>
            <a:pPr algn="just"/>
            <a:endParaRPr lang="pl-PL" sz="5400" dirty="0" smtClean="0">
              <a:solidFill>
                <a:srgbClr val="FFFF43"/>
              </a:solidFill>
              <a:latin typeface="SW Crawl Body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Hoping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to resolve the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matter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with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deadly, unit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tests,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greedy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Federation of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Unit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Testing stopped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all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tests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for the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development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team.</a:t>
            </a:r>
            <a:endParaRPr lang="pl-PL" sz="5400" dirty="0">
              <a:solidFill>
                <a:srgbClr val="FFFF4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pl-PL" sz="5400" dirty="0" smtClean="0">
              <a:solidFill>
                <a:srgbClr val="FFFF4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While the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Congress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of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the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Microsoft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endlessly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debates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this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alarming chain of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events,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the Supreme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Chancellor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B.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Gates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has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secretly dispatched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four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Geek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Knights, the guardians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of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patterns 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and practices in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the</a:t>
            </a:r>
            <a:r>
              <a:rPr lang="pl-PL" sz="5400" dirty="0" smtClean="0">
                <a:solidFill>
                  <a:srgbClr val="FFFF4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galaxy</a:t>
            </a:r>
            <a:r>
              <a:rPr lang="en-US" sz="5400" dirty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, to settle the conflict</a:t>
            </a:r>
            <a:r>
              <a:rPr lang="en-US" sz="5400" dirty="0" smtClean="0">
                <a:solidFill>
                  <a:srgbClr val="FFFF43"/>
                </a:solidFill>
                <a:latin typeface="SW Crawl Body" panose="02000000000000000000" pitchFamily="2" charset="0"/>
                <a:cs typeface="Arial" panose="020B0604020202020204" pitchFamily="34" charset="0"/>
              </a:rPr>
              <a:t>....</a:t>
            </a:r>
            <a:endParaRPr lang="pl-PL" sz="3600" dirty="0" smtClean="0">
              <a:solidFill>
                <a:srgbClr val="FFFF4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pl-PL" sz="4400" dirty="0" smtClean="0">
              <a:solidFill>
                <a:srgbClr val="FFFF4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27" y="-2000251"/>
            <a:ext cx="13430249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7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78 -1.21967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14170" y="755780"/>
            <a:ext cx="6858000" cy="3200400"/>
          </a:xfrm>
        </p:spPr>
        <p:txBody>
          <a:bodyPr/>
          <a:lstStyle/>
          <a:p>
            <a:pPr algn="l" defTabSz="914400">
              <a:lnSpc>
                <a:spcPct val="75000"/>
              </a:lnSpc>
              <a:spcBef>
                <a:spcPct val="0"/>
              </a:spcBef>
              <a:buNone/>
            </a:pPr>
            <a:r>
              <a:rPr lang="pl-PL" sz="8000" b="0" i="0" baseline="0" dirty="0" smtClean="0">
                <a:solidFill>
                  <a:schemeClr val="bg1"/>
                </a:solidFill>
                <a:latin typeface="Calibri"/>
              </a:rPr>
              <a:t>Wstęp do 	PRISM 5.0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8385" y="3956180"/>
            <a:ext cx="6963785" cy="109728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pl-PL" sz="2400" b="0" i="0" dirty="0" smtClean="0"/>
              <a:t>Jak przygotować aplikację WPF do współpracy z </a:t>
            </a:r>
            <a:r>
              <a:rPr lang="pl-PL" sz="2400" b="0" i="0" dirty="0" err="1" smtClean="0"/>
              <a:t>Prism</a:t>
            </a:r>
            <a:r>
              <a:rPr lang="pl-PL" sz="2400" dirty="0" smtClean="0"/>
              <a:t>?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328457"/>
            <a:ext cx="3682702" cy="103576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955280" y="6364217"/>
            <a:ext cx="4107628" cy="344244"/>
          </a:xfrm>
          <a:prstGeom prst="rect">
            <a:avLst/>
          </a:prstGeom>
          <a:solidFill>
            <a:srgbClr val="1BD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Łukasz Rabiec (lukaszrabiec@gmail.com)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68299"/>
            <a:ext cx="9360000" cy="540000"/>
          </a:xfrm>
        </p:spPr>
        <p:txBody>
          <a:bodyPr anchor="ctr">
            <a:normAutofit fontScale="90000"/>
          </a:bodyPr>
          <a:lstStyle/>
          <a:p>
            <a:pPr algn="l" defTabSz="914400">
              <a:lnSpc>
                <a:spcPct val="85000"/>
              </a:lnSpc>
              <a:spcBef>
                <a:spcPct val="0"/>
              </a:spcBef>
              <a:buNone/>
            </a:pPr>
            <a:r>
              <a:rPr lang="pl-PL" sz="4400" b="0" i="0" baseline="0" dirty="0" smtClean="0">
                <a:solidFill>
                  <a:srgbClr val="1BDCFF"/>
                </a:solidFill>
                <a:latin typeface="Calibri"/>
              </a:rPr>
              <a:t>Plan wykładu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181100"/>
            <a:ext cx="9372600" cy="5289421"/>
          </a:xfrm>
        </p:spPr>
        <p:txBody>
          <a:bodyPr>
            <a:normAutofit lnSpcReduction="10000"/>
          </a:bodyPr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Czym jest </a:t>
            </a:r>
            <a:r>
              <a:rPr lang="pl-PL" sz="2400" b="0" i="0" dirty="0" err="1" smtClean="0">
                <a:solidFill>
                  <a:srgbClr val="404040"/>
                </a:solidFill>
                <a:latin typeface="Calibri"/>
              </a:rPr>
              <a:t>Prism</a:t>
            </a: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?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Dlaczego (nie) </a:t>
            </a:r>
            <a:r>
              <a:rPr lang="pl-PL" sz="2400" b="0" i="0" dirty="0" err="1" smtClean="0">
                <a:solidFill>
                  <a:srgbClr val="404040"/>
                </a:solidFill>
                <a:latin typeface="Calibri"/>
              </a:rPr>
              <a:t>Prism</a:t>
            </a: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?</a:t>
            </a:r>
          </a:p>
          <a:p>
            <a:pPr>
              <a:buClr>
                <a:srgbClr val="404040"/>
              </a:buClr>
              <a:buFont typeface="Arial"/>
              <a:buChar char="▪"/>
            </a:pPr>
            <a:r>
              <a:rPr lang="pl-PL" dirty="0">
                <a:solidFill>
                  <a:srgbClr val="404040"/>
                </a:solidFill>
              </a:rPr>
              <a:t>Cele architektoniczne i projektowe</a:t>
            </a:r>
            <a:r>
              <a:rPr lang="pl-PL" dirty="0" smtClean="0">
                <a:solidFill>
                  <a:srgbClr val="404040"/>
                </a:solidFill>
              </a:rPr>
              <a:t>.</a:t>
            </a:r>
            <a:endParaRPr lang="pl-PL" sz="2400" b="0" i="0" dirty="0" smtClean="0">
              <a:solidFill>
                <a:srgbClr val="404040"/>
              </a:solidFill>
              <a:latin typeface="Calibri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Wymagania wstępne.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Testy.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dirty="0" smtClean="0">
                <a:solidFill>
                  <a:srgbClr val="404040"/>
                </a:solidFill>
                <a:latin typeface="Calibri"/>
              </a:rPr>
              <a:t>Komponenty.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Standardowa aplikacja.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Używanie </a:t>
            </a:r>
            <a:r>
              <a:rPr lang="pl-PL" sz="2400" b="0" i="0" dirty="0" err="1" smtClean="0">
                <a:solidFill>
                  <a:srgbClr val="404040"/>
                </a:solidFill>
                <a:latin typeface="Calibri"/>
              </a:rPr>
              <a:t>Prism</a:t>
            </a:r>
            <a:r>
              <a:rPr lang="pl-PL" sz="2400" b="0" i="0" dirty="0" smtClean="0">
                <a:solidFill>
                  <a:srgbClr val="404040"/>
                </a:solidFill>
                <a:latin typeface="Calibri"/>
              </a:rPr>
              <a:t>.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dirty="0" smtClean="0">
                <a:solidFill>
                  <a:srgbClr val="404040"/>
                </a:solidFill>
                <a:latin typeface="Calibri"/>
              </a:rPr>
              <a:t>Przygotowanie aplikacji do współpracy z </a:t>
            </a:r>
            <a:r>
              <a:rPr lang="pl-PL" dirty="0" err="1" smtClean="0">
                <a:solidFill>
                  <a:srgbClr val="404040"/>
                </a:solidFill>
                <a:latin typeface="Calibri"/>
              </a:rPr>
              <a:t>Prism</a:t>
            </a:r>
            <a:r>
              <a:rPr lang="pl-PL" dirty="0" smtClean="0">
                <a:solidFill>
                  <a:srgbClr val="404040"/>
                </a:solidFill>
                <a:latin typeface="Calibri"/>
              </a:rPr>
              <a:t>.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pl-PL" dirty="0" smtClean="0">
                <a:solidFill>
                  <a:srgbClr val="404040"/>
                </a:solidFill>
                <a:latin typeface="Calibri"/>
              </a:rPr>
              <a:t>Dowiedz się więcej.</a:t>
            </a: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Czym jest </a:t>
            </a:r>
            <a:r>
              <a:rPr lang="pl-PL" dirty="0" err="1" smtClean="0"/>
              <a:t>prism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173480"/>
            <a:ext cx="9616440" cy="5392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err="1" smtClean="0"/>
              <a:t>Prism</a:t>
            </a:r>
            <a:r>
              <a:rPr lang="pl-PL" dirty="0" smtClean="0"/>
              <a:t> jest </a:t>
            </a:r>
            <a:r>
              <a:rPr lang="pl-PL" dirty="0" err="1" smtClean="0"/>
              <a:t>frameworkiem</a:t>
            </a:r>
            <a:r>
              <a:rPr lang="pl-PL" dirty="0" smtClean="0"/>
              <a:t>, który pomaga projektować i budować </a:t>
            </a:r>
            <a:r>
              <a:rPr lang="pl-PL" i="1" dirty="0" smtClean="0">
                <a:solidFill>
                  <a:srgbClr val="81EDFF"/>
                </a:solidFill>
              </a:rPr>
              <a:t>bogate, elastyczne i łatwe</a:t>
            </a:r>
            <a:r>
              <a:rPr lang="pl-PL" dirty="0" smtClean="0"/>
              <a:t> do utrzymania aplikacje. Korzystanie z wzorców projektowych takich jak MVVM, </a:t>
            </a:r>
            <a:r>
              <a:rPr lang="pl-PL" dirty="0" err="1" smtClean="0"/>
              <a:t>Composite</a:t>
            </a:r>
            <a:r>
              <a:rPr lang="pl-PL" dirty="0" smtClean="0"/>
              <a:t> </a:t>
            </a:r>
            <a:r>
              <a:rPr lang="pl-PL" dirty="0" err="1" smtClean="0"/>
              <a:t>View</a:t>
            </a:r>
            <a:r>
              <a:rPr lang="pl-PL" dirty="0"/>
              <a:t> </a:t>
            </a:r>
            <a:r>
              <a:rPr lang="pl-PL" dirty="0" smtClean="0"/>
              <a:t>oraz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Aggregator</a:t>
            </a:r>
            <a:r>
              <a:rPr lang="pl-PL" dirty="0"/>
              <a:t> </a:t>
            </a:r>
            <a:r>
              <a:rPr lang="pl-PL" dirty="0" smtClean="0"/>
              <a:t>wraz z </a:t>
            </a:r>
            <a:r>
              <a:rPr lang="pl-PL" dirty="0" err="1" smtClean="0"/>
              <a:t>Prism</a:t>
            </a:r>
            <a:r>
              <a:rPr lang="pl-PL" dirty="0" smtClean="0"/>
              <a:t>, daje możliwość utworzenia </a:t>
            </a:r>
            <a:r>
              <a:rPr lang="pl-PL" i="1" dirty="0" smtClean="0">
                <a:solidFill>
                  <a:srgbClr val="81EDFF"/>
                </a:solidFill>
              </a:rPr>
              <a:t>aplikacji modułowej </a:t>
            </a:r>
            <a:r>
              <a:rPr lang="pl-PL" dirty="0" smtClean="0"/>
              <a:t>używającej luźno powiązanych ze sobą elementów, które mogą rozwijać się </a:t>
            </a:r>
            <a:r>
              <a:rPr lang="pl-PL" i="1" dirty="0" smtClean="0">
                <a:solidFill>
                  <a:srgbClr val="81EDFF"/>
                </a:solidFill>
              </a:rPr>
              <a:t>niezależnie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Takie aplikacje znane są jako </a:t>
            </a:r>
            <a:r>
              <a:rPr lang="pl-PL" i="1" dirty="0" smtClean="0">
                <a:solidFill>
                  <a:srgbClr val="81EDFF"/>
                </a:solidFill>
              </a:rPr>
              <a:t>aplikacje kompozytowe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Czym wyróżniają się takie aplikacje?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9259321"/>
              </p:ext>
            </p:extLst>
          </p:nvPr>
        </p:nvGraphicFramePr>
        <p:xfrm>
          <a:off x="2235200" y="3797300"/>
          <a:ext cx="70358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3141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Dlaczego (nie) </a:t>
            </a:r>
            <a:r>
              <a:rPr lang="pl-PL" dirty="0" err="1" smtClean="0"/>
              <a:t>Prism</a:t>
            </a:r>
            <a:r>
              <a:rPr lang="pl-PL" dirty="0"/>
              <a:t>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90174"/>
              </p:ext>
            </p:extLst>
          </p:nvPr>
        </p:nvGraphicFramePr>
        <p:xfrm>
          <a:off x="1439334" y="554567"/>
          <a:ext cx="10049933" cy="618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1126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Cele architektoniczne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337733"/>
            <a:ext cx="9372600" cy="513278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Tworzenie aplikacji z modułów, które mogą być opcjonalne i wdrażane przez niezależne od siebie zespoły.</a:t>
            </a:r>
          </a:p>
          <a:p>
            <a:r>
              <a:rPr lang="pl-PL" sz="2800" dirty="0" smtClean="0"/>
              <a:t>Rozłączenie zespołów deweloperskich w zależności od wykonywanej czynności np.: UI, logika biznesowa, rozwój infrastruktury kodu, etc.</a:t>
            </a:r>
          </a:p>
          <a:p>
            <a:r>
              <a:rPr lang="pl-PL" sz="2800" dirty="0" smtClean="0"/>
              <a:t>Podniesienie jakości aplikacji przez abstrahowanie zwykłych usług dostępnych dla wszystkich zespołów.</a:t>
            </a:r>
          </a:p>
          <a:p>
            <a:r>
              <a:rPr lang="pl-PL" sz="2800" dirty="0" smtClean="0"/>
              <a:t>Stopniowe wdrażanie nowych możliwości.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61826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60000" cy="540000"/>
          </a:xfrm>
        </p:spPr>
        <p:txBody>
          <a:bodyPr anchor="ctr">
            <a:normAutofit fontScale="90000"/>
          </a:bodyPr>
          <a:lstStyle/>
          <a:p>
            <a:r>
              <a:rPr lang="pl-PL" dirty="0" smtClean="0"/>
              <a:t>Cele Projektowe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315427"/>
            <a:ext cx="9372600" cy="397285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Ponowne wykorzystanie</a:t>
            </a:r>
          </a:p>
          <a:p>
            <a:r>
              <a:rPr lang="pl-PL" sz="2800" dirty="0" smtClean="0"/>
              <a:t>Rozciągliwość</a:t>
            </a:r>
          </a:p>
          <a:p>
            <a:r>
              <a:rPr lang="pl-PL" sz="2800" dirty="0" smtClean="0"/>
              <a:t>Elastyczność</a:t>
            </a:r>
          </a:p>
          <a:p>
            <a:r>
              <a:rPr lang="pl-PL" sz="2800" dirty="0" smtClean="0"/>
              <a:t>Praca zespołowa</a:t>
            </a:r>
          </a:p>
          <a:p>
            <a:r>
              <a:rPr lang="pl-PL" sz="2800" dirty="0" smtClean="0"/>
              <a:t>Jakość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5694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Niestandardowy 2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2BC3C3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obrazem szkieletowym budynku (panoramiczna)</Template>
  <TotalTime>0</TotalTime>
  <Words>1027</Words>
  <Application>Microsoft Office PowerPoint</Application>
  <PresentationFormat>Panoramiczny</PresentationFormat>
  <Paragraphs>191</Paragraphs>
  <Slides>22</Slides>
  <Notes>16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SW Crawl Body</vt:lpstr>
      <vt:lpstr>Wireframe Building 16x9</vt:lpstr>
      <vt:lpstr>Prezentacja programu PowerPoint</vt:lpstr>
      <vt:lpstr>Prezentacja programu PowerPoint</vt:lpstr>
      <vt:lpstr>Prezentacja programu PowerPoint</vt:lpstr>
      <vt:lpstr>Wstęp do  PRISM 5.0</vt:lpstr>
      <vt:lpstr>Plan wykładu</vt:lpstr>
      <vt:lpstr>Czym jest prism?</vt:lpstr>
      <vt:lpstr>Dlaczego (nie) Prism?</vt:lpstr>
      <vt:lpstr>Cele architektoniczne</vt:lpstr>
      <vt:lpstr>Cele Projektowe</vt:lpstr>
      <vt:lpstr>Wymagania WSTĘPNE</vt:lpstr>
      <vt:lpstr>Testy (1/2)</vt:lpstr>
      <vt:lpstr>Testy (2/2)</vt:lpstr>
      <vt:lpstr>Komponenty (1/2)</vt:lpstr>
      <vt:lpstr>Powłoka</vt:lpstr>
      <vt:lpstr>Komponenty (2/2)</vt:lpstr>
      <vt:lpstr>Event Aggregator</vt:lpstr>
      <vt:lpstr>Bootstrapper</vt:lpstr>
      <vt:lpstr>Standardowa aplikacja</vt:lpstr>
      <vt:lpstr>Używanie Prism</vt:lpstr>
      <vt:lpstr>Przygotowanie aplikacji  do współpracy z PRISM</vt:lpstr>
      <vt:lpstr>Dowiedz się więcej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2015-03-05T18:34:12Z</dcterms:created>
  <dcterms:modified xsi:type="dcterms:W3CDTF">2015-03-27T11:11:36Z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