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sldIdLst>
    <p:sldId id="256" r:id="rId2"/>
    <p:sldId id="331" r:id="rId3"/>
    <p:sldId id="305" r:id="rId4"/>
    <p:sldId id="306" r:id="rId5"/>
    <p:sldId id="307" r:id="rId6"/>
    <p:sldId id="309" r:id="rId7"/>
    <p:sldId id="321" r:id="rId8"/>
    <p:sldId id="322" r:id="rId9"/>
    <p:sldId id="308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2" r:id="rId18"/>
    <p:sldId id="313" r:id="rId19"/>
    <p:sldId id="310" r:id="rId20"/>
    <p:sldId id="311" r:id="rId21"/>
    <p:sldId id="320" r:id="rId22"/>
    <p:sldId id="314" r:id="rId23"/>
    <p:sldId id="315" r:id="rId24"/>
    <p:sldId id="317" r:id="rId25"/>
    <p:sldId id="318" r:id="rId26"/>
    <p:sldId id="319" r:id="rId27"/>
    <p:sldId id="316" r:id="rId28"/>
    <p:sldId id="312" r:id="rId29"/>
    <p:sldId id="330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710" autoAdjust="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1ba5ac4e72375739" providerId="LiveId" clId="{013D23D3-6F3F-4350-9EEE-435B057341B6}"/>
    <pc:docChg chg="undo custSel addSld delSld modSld">
      <pc:chgData name="" userId="1ba5ac4e72375739" providerId="LiveId" clId="{013D23D3-6F3F-4350-9EEE-435B057341B6}" dt="2020-02-26T18:27:51.036" v="948"/>
      <pc:docMkLst>
        <pc:docMk/>
      </pc:docMkLst>
      <pc:sldChg chg="modSp">
        <pc:chgData name="" userId="1ba5ac4e72375739" providerId="LiveId" clId="{013D23D3-6F3F-4350-9EEE-435B057341B6}" dt="2020-02-19T11:11:06.019" v="512" actId="20577"/>
        <pc:sldMkLst>
          <pc:docMk/>
          <pc:sldMk cId="480629749" sldId="256"/>
        </pc:sldMkLst>
        <pc:spChg chg="mod">
          <ac:chgData name="" userId="1ba5ac4e72375739" providerId="LiveId" clId="{013D23D3-6F3F-4350-9EEE-435B057341B6}" dt="2020-02-17T17:18:55.009" v="192" actId="1036"/>
          <ac:spMkLst>
            <pc:docMk/>
            <pc:sldMk cId="480629749" sldId="256"/>
            <ac:spMk id="2" creationId="{00000000-0000-0000-0000-000000000000}"/>
          </ac:spMkLst>
        </pc:spChg>
        <pc:spChg chg="mod">
          <ac:chgData name="" userId="1ba5ac4e72375739" providerId="LiveId" clId="{013D23D3-6F3F-4350-9EEE-435B057341B6}" dt="2020-02-19T11:11:06.019" v="512" actId="20577"/>
          <ac:spMkLst>
            <pc:docMk/>
            <pc:sldMk cId="480629749" sldId="256"/>
            <ac:spMk id="4" creationId="{00000000-0000-0000-0000-000000000000}"/>
          </ac:spMkLst>
        </pc:spChg>
        <pc:spChg chg="mod">
          <ac:chgData name="" userId="1ba5ac4e72375739" providerId="LiveId" clId="{013D23D3-6F3F-4350-9EEE-435B057341B6}" dt="2020-02-17T17:16:21.614" v="35" actId="20577"/>
          <ac:spMkLst>
            <pc:docMk/>
            <pc:sldMk cId="480629749" sldId="256"/>
            <ac:spMk id="8" creationId="{00000000-0000-0000-0000-000000000000}"/>
          </ac:spMkLst>
        </pc:spChg>
      </pc:sldChg>
      <pc:sldChg chg="modSp">
        <pc:chgData name="" userId="1ba5ac4e72375739" providerId="LiveId" clId="{013D23D3-6F3F-4350-9EEE-435B057341B6}" dt="2020-02-23T09:37:45.561" v="895" actId="207"/>
        <pc:sldMkLst>
          <pc:docMk/>
          <pc:sldMk cId="3833330683" sldId="310"/>
        </pc:sldMkLst>
        <pc:graphicFrameChg chg="modGraphic">
          <ac:chgData name="" userId="1ba5ac4e72375739" providerId="LiveId" clId="{013D23D3-6F3F-4350-9EEE-435B057341B6}" dt="2020-02-23T09:37:45.561" v="895" actId="207"/>
          <ac:graphicFrameMkLst>
            <pc:docMk/>
            <pc:sldMk cId="3833330683" sldId="310"/>
            <ac:graphicFrameMk id="3" creationId="{00000000-0000-0000-0000-000000000000}"/>
          </ac:graphicFrameMkLst>
        </pc:graphicFrameChg>
      </pc:sldChg>
      <pc:sldChg chg="addSp modSp modAnim">
        <pc:chgData name="" userId="1ba5ac4e72375739" providerId="LiveId" clId="{013D23D3-6F3F-4350-9EEE-435B057341B6}" dt="2020-02-23T09:37:00.700" v="889"/>
        <pc:sldMkLst>
          <pc:docMk/>
          <pc:sldMk cId="1728854359" sldId="320"/>
        </pc:sldMkLst>
        <pc:spChg chg="add mod">
          <ac:chgData name="" userId="1ba5ac4e72375739" providerId="LiveId" clId="{013D23D3-6F3F-4350-9EEE-435B057341B6}" dt="2020-02-23T09:36:51.088" v="888" actId="1076"/>
          <ac:spMkLst>
            <pc:docMk/>
            <pc:sldMk cId="1728854359" sldId="320"/>
            <ac:spMk id="4" creationId="{1C17E690-2E75-4B32-8D11-77D87D1BAB12}"/>
          </ac:spMkLst>
        </pc:spChg>
      </pc:sldChg>
      <pc:sldChg chg="addSp delSp modSp add">
        <pc:chgData name="" userId="1ba5ac4e72375739" providerId="LiveId" clId="{013D23D3-6F3F-4350-9EEE-435B057341B6}" dt="2020-02-19T10:39:53.935" v="206" actId="1076"/>
        <pc:sldMkLst>
          <pc:docMk/>
          <pc:sldMk cId="2690649322" sldId="330"/>
        </pc:sldMkLst>
        <pc:spChg chg="del">
          <ac:chgData name="" userId="1ba5ac4e72375739" providerId="LiveId" clId="{013D23D3-6F3F-4350-9EEE-435B057341B6}" dt="2020-02-19T10:39:34.836" v="203" actId="478"/>
          <ac:spMkLst>
            <pc:docMk/>
            <pc:sldMk cId="2690649322" sldId="330"/>
            <ac:spMk id="2" creationId="{00000000-0000-0000-0000-000000000000}"/>
          </ac:spMkLst>
        </pc:spChg>
        <pc:spChg chg="mod">
          <ac:chgData name="" userId="1ba5ac4e72375739" providerId="LiveId" clId="{013D23D3-6F3F-4350-9EEE-435B057341B6}" dt="2020-02-19T10:39:32.720" v="202" actId="20577"/>
          <ac:spMkLst>
            <pc:docMk/>
            <pc:sldMk cId="2690649322" sldId="330"/>
            <ac:spMk id="6" creationId="{00000000-0000-0000-0000-000000000000}"/>
          </ac:spMkLst>
        </pc:spChg>
        <pc:picChg chg="add mod">
          <ac:chgData name="" userId="1ba5ac4e72375739" providerId="LiveId" clId="{013D23D3-6F3F-4350-9EEE-435B057341B6}" dt="2020-02-19T10:39:53.935" v="206" actId="1076"/>
          <ac:picMkLst>
            <pc:docMk/>
            <pc:sldMk cId="2690649322" sldId="330"/>
            <ac:picMk id="3" creationId="{E0DADBF8-AEC1-4C4F-9D2C-B8A130BFDE9A}"/>
          </ac:picMkLst>
        </pc:picChg>
      </pc:sldChg>
      <pc:sldChg chg="addSp delSp modSp add delAnim">
        <pc:chgData name="" userId="1ba5ac4e72375739" providerId="LiveId" clId="{013D23D3-6F3F-4350-9EEE-435B057341B6}" dt="2020-02-19T23:37:52.304" v="877" actId="20577"/>
        <pc:sldMkLst>
          <pc:docMk/>
          <pc:sldMk cId="679520560" sldId="331"/>
        </pc:sldMkLst>
        <pc:spChg chg="add mod">
          <ac:chgData name="" userId="1ba5ac4e72375739" providerId="LiveId" clId="{013D23D3-6F3F-4350-9EEE-435B057341B6}" dt="2020-02-19T23:37:52.304" v="877" actId="20577"/>
          <ac:spMkLst>
            <pc:docMk/>
            <pc:sldMk cId="679520560" sldId="331"/>
            <ac:spMk id="2" creationId="{DEA03191-5F99-4974-821E-A37CA79B7A67}"/>
          </ac:spMkLst>
        </pc:spChg>
        <pc:spChg chg="mod">
          <ac:chgData name="" userId="1ba5ac4e72375739" providerId="LiveId" clId="{013D23D3-6F3F-4350-9EEE-435B057341B6}" dt="2020-02-19T11:08:09.541" v="224" actId="20577"/>
          <ac:spMkLst>
            <pc:docMk/>
            <pc:sldMk cId="679520560" sldId="331"/>
            <ac:spMk id="6" creationId="{00000000-0000-0000-0000-000000000000}"/>
          </ac:spMkLst>
        </pc:spChg>
        <pc:picChg chg="del">
          <ac:chgData name="" userId="1ba5ac4e72375739" providerId="LiveId" clId="{013D23D3-6F3F-4350-9EEE-435B057341B6}" dt="2020-02-19T11:08:12.561" v="226" actId="478"/>
          <ac:picMkLst>
            <pc:docMk/>
            <pc:sldMk cId="679520560" sldId="331"/>
            <ac:picMk id="29" creationId="{00000000-0000-0000-0000-000000000000}"/>
          </ac:picMkLst>
        </pc:picChg>
        <pc:picChg chg="del">
          <ac:chgData name="" userId="1ba5ac4e72375739" providerId="LiveId" clId="{013D23D3-6F3F-4350-9EEE-435B057341B6}" dt="2020-02-19T11:08:11.824" v="225" actId="478"/>
          <ac:picMkLst>
            <pc:docMk/>
            <pc:sldMk cId="679520560" sldId="331"/>
            <ac:picMk id="1026" creationId="{00000000-0000-0000-0000-000000000000}"/>
          </ac:picMkLst>
        </pc:picChg>
      </pc:sldChg>
      <pc:sldChg chg="addSp modSp add modAnim">
        <pc:chgData name="" userId="1ba5ac4e72375739" providerId="LiveId" clId="{013D23D3-6F3F-4350-9EEE-435B057341B6}" dt="2020-02-26T18:27:51.036" v="948"/>
        <pc:sldMkLst>
          <pc:docMk/>
          <pc:sldMk cId="1049657180" sldId="332"/>
        </pc:sldMkLst>
        <pc:spChg chg="mod">
          <ac:chgData name="" userId="1ba5ac4e72375739" providerId="LiveId" clId="{013D23D3-6F3F-4350-9EEE-435B057341B6}" dt="2020-02-26T18:26:03.537" v="897" actId="207"/>
          <ac:spMkLst>
            <pc:docMk/>
            <pc:sldMk cId="1049657180" sldId="332"/>
            <ac:spMk id="2" creationId="{00000000-0000-0000-0000-000000000000}"/>
          </ac:spMkLst>
        </pc:spChg>
        <pc:spChg chg="add mod">
          <ac:chgData name="" userId="1ba5ac4e72375739" providerId="LiveId" clId="{013D23D3-6F3F-4350-9EEE-435B057341B6}" dt="2020-02-26T18:26:47.784" v="931" actId="164"/>
          <ac:spMkLst>
            <pc:docMk/>
            <pc:sldMk cId="1049657180" sldId="332"/>
            <ac:spMk id="4" creationId="{965A72CC-F44C-4516-9AEB-873927B56187}"/>
          </ac:spMkLst>
        </pc:spChg>
        <pc:grpChg chg="add mod">
          <ac:chgData name="" userId="1ba5ac4e72375739" providerId="LiveId" clId="{013D23D3-6F3F-4350-9EEE-435B057341B6}" dt="2020-02-26T18:27:05.615" v="940" actId="1076"/>
          <ac:grpSpMkLst>
            <pc:docMk/>
            <pc:sldMk cId="1049657180" sldId="332"/>
            <ac:grpSpMk id="7" creationId="{5703C8D2-745A-426C-9BB6-512B50B956E3}"/>
          </ac:grpSpMkLst>
        </pc:grpChg>
        <pc:cxnChg chg="add mod">
          <ac:chgData name="" userId="1ba5ac4e72375739" providerId="LiveId" clId="{013D23D3-6F3F-4350-9EEE-435B057341B6}" dt="2020-02-26T18:27:27.161" v="946" actId="692"/>
          <ac:cxnSpMkLst>
            <pc:docMk/>
            <pc:sldMk cId="1049657180" sldId="332"/>
            <ac:cxnSpMk id="5" creationId="{8D4F297F-99EF-410E-BF8D-EE44098FA4F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2D14-D39B-45F0-9D08-33D678C876E7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3D362-E65E-4140-86DB-24B6A0365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5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675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101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13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3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92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5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3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7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5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05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87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7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9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C814D-817C-465B-928F-32CC4A9958F8}" type="datetimeFigureOut">
              <a:rPr lang="pl-PL" smtClean="0"/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00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780929"/>
            <a:ext cx="7772400" cy="2592287"/>
          </a:xfrm>
        </p:spPr>
        <p:txBody>
          <a:bodyPr>
            <a:normAutofit/>
          </a:bodyPr>
          <a:lstStyle/>
          <a:p>
            <a: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  <a:t>Programowanie I</a:t>
            </a:r>
            <a:b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2800" dirty="0"/>
              <a:t>Wykład dla kierunku </a:t>
            </a:r>
            <a:r>
              <a:rPr lang="pl-PL" sz="2800" dirty="0" err="1"/>
              <a:t>kognitywistyka</a:t>
            </a:r>
            <a:r>
              <a:rPr lang="pl-PL" sz="2800" dirty="0"/>
              <a:t> (</a:t>
            </a:r>
            <a:r>
              <a:rPr lang="pl-PL" sz="2800" dirty="0" err="1"/>
              <a:t>WFiNS</a:t>
            </a:r>
            <a:r>
              <a:rPr lang="pl-PL" sz="2800" dirty="0"/>
              <a:t>)</a:t>
            </a:r>
            <a:endParaRPr lang="pl-PL" sz="6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966401" y="692696"/>
            <a:ext cx="325602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Informatyki Stosowanej </a:t>
            </a:r>
            <a:b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WFAiIS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UMK</a:t>
            </a:r>
          </a:p>
          <a:p>
            <a:pPr algn="ctr"/>
            <a:endParaRPr lang="pl-PL" sz="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jacek@fizyka.umk.pl</a:t>
            </a:r>
            <a:endParaRPr lang="pl-PL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92" y="707495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45" y="588493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4"/>
          <p:cNvSpPr txBox="1"/>
          <p:nvPr/>
        </p:nvSpPr>
        <p:spPr>
          <a:xfrm>
            <a:off x="3739900" y="5949280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 letni 2020</a:t>
            </a:r>
          </a:p>
        </p:txBody>
      </p:sp>
    </p:spTree>
    <p:extLst>
      <p:ext uri="{BB962C8B-B14F-4D97-AF65-F5344CB8AC3E}">
        <p14:creationId xmlns:p14="http://schemas.microsoft.com/office/powerpoint/2010/main" val="4806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Witaj Świecie!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65261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System;</a:t>
            </a: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Hello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class Program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World!");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3208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Witaj Świecie!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65261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System;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Hello</a:t>
            </a: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class Program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World!");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3208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Witaj Świecie!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65261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System;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Hello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Program</a:t>
            </a: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World!");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3208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Witaj Świecie!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65261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System;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Hello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class Program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World!");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32084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Witaj Świecie!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65261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System;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Hello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class Program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static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World!");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03069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Witaj Świecie!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65261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System;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Hello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class Program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static void Main(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string[]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World!");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03069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Witaj Świecie!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65261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System;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Hello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class Program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World!");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03069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Witaj Świecie!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65261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System;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Hello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class Program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</a:t>
            </a:r>
            <a:r>
              <a:rPr lang="pl-PL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World!");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5703C8D2-745A-426C-9BB6-512B50B956E3}"/>
              </a:ext>
            </a:extLst>
          </p:cNvPr>
          <p:cNvGrpSpPr/>
          <p:nvPr/>
        </p:nvGrpSpPr>
        <p:grpSpPr>
          <a:xfrm>
            <a:off x="1086670" y="4077072"/>
            <a:ext cx="4468275" cy="1099284"/>
            <a:chOff x="1223864" y="4077072"/>
            <a:chExt cx="4468275" cy="1099284"/>
          </a:xfrm>
        </p:grpSpPr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xmlns="" id="{965A72CC-F44C-4516-9AEB-873927B56187}"/>
                </a:ext>
              </a:extLst>
            </p:cNvPr>
            <p:cNvSpPr txBox="1"/>
            <p:nvPr/>
          </p:nvSpPr>
          <p:spPr>
            <a:xfrm>
              <a:off x="1223864" y="4653136"/>
              <a:ext cx="4468275" cy="52322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800" dirty="0">
                  <a:solidFill>
                    <a:schemeClr val="bg1"/>
                  </a:solidFill>
                </a:rPr>
                <a:t>Kropka (.) – operator dostępu</a:t>
              </a:r>
            </a:p>
          </p:txBody>
        </p:sp>
        <p:cxnSp>
          <p:nvCxnSpPr>
            <p:cNvPr id="5" name="Łącznik prosty ze strzałką 4">
              <a:extLst>
                <a:ext uri="{FF2B5EF4-FFF2-40B4-BE49-F238E27FC236}">
                  <a16:creationId xmlns:a16="http://schemas.microsoft.com/office/drawing/2014/main" xmlns="" id="{8D4F297F-99EF-410E-BF8D-EE44098FA4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1880" y="4077072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965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Witaj Świecie!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70775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System;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Hello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class Program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World!");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23617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Klawisze skrótów w VS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9203"/>
              </p:ext>
            </p:extLst>
          </p:nvPr>
        </p:nvGraphicFramePr>
        <p:xfrm>
          <a:off x="827584" y="1484778"/>
          <a:ext cx="7776863" cy="4968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3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3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6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effectLst/>
                        </a:rPr>
                        <a:t>Kombinacja klawiszy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effectLst/>
                        </a:rPr>
                        <a:t>Funkcja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i="1" dirty="0" err="1">
                          <a:effectLst/>
                        </a:rPr>
                        <a:t>Ctrl+F</a:t>
                      </a:r>
                      <a:endParaRPr lang="pl-PL" sz="1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</a:rPr>
                        <a:t>Przeszukiwanie kodu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i="1" dirty="0" err="1">
                          <a:effectLst/>
                        </a:rPr>
                        <a:t>Ctrl+H</a:t>
                      </a:r>
                      <a:endParaRPr lang="pl-PL" sz="1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</a:rPr>
                        <a:t>Przeszukiwanie z zastąpieniem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i="1" dirty="0">
                          <a:effectLst/>
                        </a:rPr>
                        <a:t>F3</a:t>
                      </a:r>
                      <a:endParaRPr lang="pl-PL" sz="1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</a:rPr>
                        <a:t>Poszukiwanie następnego wystąpienia szukanego ciągu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i="1" dirty="0" err="1">
                          <a:effectLst/>
                        </a:rPr>
                        <a:t>Ctrl+J</a:t>
                      </a:r>
                      <a:endParaRPr lang="pl-PL" sz="1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</a:rPr>
                        <a:t>Menu uzupełniania kodu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i="1" dirty="0" err="1">
                          <a:effectLst/>
                        </a:rPr>
                        <a:t>Ctrl+Spacja</a:t>
                      </a:r>
                      <a:endParaRPr lang="pl-PL" sz="1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</a:rPr>
                        <a:t>Menu uzupełniania kodu lub uzupełnienie, jeżeli jednoznaczne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i="1" dirty="0" err="1">
                          <a:effectLst/>
                        </a:rPr>
                        <a:t>Ctrl+Shift+Spacja</a:t>
                      </a:r>
                      <a:endParaRPr lang="pl-PL" sz="1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</a:rPr>
                        <a:t>Informacja o argumentach metody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i="1" dirty="0" err="1">
                          <a:effectLst/>
                        </a:rPr>
                        <a:t>Ctrl+L</a:t>
                      </a:r>
                      <a:endParaRPr lang="pl-PL" sz="1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</a:rPr>
                        <a:t>Usunięcie bieżącej linii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i="1" dirty="0" err="1">
                          <a:effectLst/>
                        </a:rPr>
                        <a:t>Ctrl+S</a:t>
                      </a:r>
                      <a:endParaRPr lang="pl-PL" sz="1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</a:rPr>
                        <a:t>Zapisanie bieżącego pliku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i="1" dirty="0" err="1">
                          <a:effectLst/>
                        </a:rPr>
                        <a:t>Ctrl+Z</a:t>
                      </a:r>
                      <a:endParaRPr lang="pl-PL" sz="1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</a:rPr>
                        <a:t>Cofnięcie ostatnich zmian w kodzie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i="1" dirty="0" err="1">
                          <a:effectLst/>
                        </a:rPr>
                        <a:t>Ctrl+A</a:t>
                      </a:r>
                      <a:endParaRPr lang="pl-PL" sz="1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</a:rPr>
                        <a:t>Zaznaczenie kodu w całym pliku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i="1" dirty="0" err="1">
                          <a:effectLst/>
                        </a:rPr>
                        <a:t>Ctrl+X</a:t>
                      </a:r>
                      <a:r>
                        <a:rPr lang="en-US" sz="1400" i="1" dirty="0">
                          <a:effectLst/>
                        </a:rPr>
                        <a:t>, </a:t>
                      </a:r>
                      <a:r>
                        <a:rPr lang="en-US" sz="1400" i="1" dirty="0" err="1">
                          <a:effectLst/>
                        </a:rPr>
                        <a:t>Ctrl+C</a:t>
                      </a:r>
                      <a:r>
                        <a:rPr lang="en-US" sz="1400" i="1" dirty="0">
                          <a:effectLst/>
                        </a:rPr>
                        <a:t>, </a:t>
                      </a:r>
                      <a:r>
                        <a:rPr lang="en-US" sz="1400" i="1" dirty="0" err="1">
                          <a:effectLst/>
                        </a:rPr>
                        <a:t>Ctrl+V</a:t>
                      </a:r>
                      <a:endParaRPr lang="pl-PL" sz="1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</a:rPr>
                        <a:t>Obsługa schowka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i="1" dirty="0">
                          <a:effectLst/>
                        </a:rPr>
                        <a:t>F7, Shift+F7</a:t>
                      </a:r>
                      <a:endParaRPr lang="pl-PL" sz="1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</a:rPr>
                        <a:t>Przełączenie między edytorem a widokiem projektowania</a:t>
                      </a:r>
                      <a:br>
                        <a:rPr lang="pl-PL" sz="1400" dirty="0">
                          <a:effectLst/>
                        </a:rPr>
                      </a:br>
                      <a:r>
                        <a:rPr lang="pl-PL" sz="1400" dirty="0">
                          <a:effectLst/>
                        </a:rPr>
                        <a:t>(w aplikacjach z interfejsem)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i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Ctrl+Shift+B</a:t>
                      </a:r>
                      <a:r>
                        <a:rPr lang="en-US" sz="14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lub</a:t>
                      </a:r>
                      <a:r>
                        <a:rPr lang="en-US" sz="14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F6</a:t>
                      </a:r>
                      <a:endParaRPr lang="pl-PL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Budowanie całego projektu (klawisz F6 może nie działać) </a:t>
                      </a:r>
                      <a:endParaRPr lang="pl-PL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F5</a:t>
                      </a:r>
                      <a:endParaRPr lang="pl-PL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Kompilacja i uruchomienie aplikacji w trybie debugowania</a:t>
                      </a:r>
                      <a:endParaRPr lang="pl-PL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Ctrl+F5</a:t>
                      </a:r>
                      <a:endParaRPr lang="pl-PL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Kompilacja i uruchomienie aplikacji bez debugowania</a:t>
                      </a:r>
                      <a:endParaRPr lang="pl-PL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b="1" i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Ctrl</a:t>
                      </a:r>
                      <a:r>
                        <a:rPr lang="pl-PL" sz="14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+. </a:t>
                      </a:r>
                      <a:r>
                        <a:rPr lang="pl-PL" sz="14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lub</a:t>
                      </a:r>
                      <a:r>
                        <a:rPr lang="pl-PL" sz="14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sz="1400" b="1" i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Alt+Enter</a:t>
                      </a:r>
                      <a:endParaRPr lang="pl-PL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Pokaż rozwiązanie problemu (kod z czerwonym podkreśleniem)</a:t>
                      </a:r>
                      <a:endParaRPr lang="pl-PL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Zajęcia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DEA03191-5F99-4974-821E-A37CA79B7A67}"/>
              </a:ext>
            </a:extLst>
          </p:cNvPr>
          <p:cNvSpPr txBox="1"/>
          <p:nvPr/>
        </p:nvSpPr>
        <p:spPr>
          <a:xfrm>
            <a:off x="914966" y="1412776"/>
            <a:ext cx="790658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400">
                <a:latin typeface="Courier New" panose="02070309020205020404" pitchFamily="49" charset="0"/>
                <a:cs typeface="Courier New" panose="02070309020205020404" pitchFamily="49" charset="0"/>
              </a:rPr>
              <a:t>= 1; i &lt;=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l-PL" sz="240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++i)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/>
              <a:t>    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Wykład</a:t>
            </a:r>
            <a:r>
              <a:rPr lang="pl-PL" sz="2400" dirty="0"/>
              <a:t> (prezentacja na stronie)</a:t>
            </a:r>
          </a:p>
          <a:p>
            <a:r>
              <a:rPr lang="pl-PL" sz="2400" dirty="0"/>
              <a:t>    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Pytania</a:t>
            </a:r>
            <a:r>
              <a:rPr lang="pl-PL" sz="2400" dirty="0"/>
              <a:t> kontrolne</a:t>
            </a:r>
          </a:p>
          <a:p>
            <a:r>
              <a:rPr lang="pl-PL" sz="2400" dirty="0"/>
              <a:t>    </a:t>
            </a:r>
            <a:r>
              <a:rPr lang="pl-PL" sz="2400" dirty="0">
                <a:solidFill>
                  <a:srgbClr val="002060"/>
                </a:solidFill>
              </a:rPr>
              <a:t>Ćwiczenia</a:t>
            </a:r>
            <a:r>
              <a:rPr lang="pl-PL" sz="2400" dirty="0"/>
              <a:t> (filmy na stronie)</a:t>
            </a:r>
          </a:p>
          <a:p>
            <a:r>
              <a:rPr lang="pl-PL" sz="2400" dirty="0"/>
              <a:t>    </a:t>
            </a:r>
            <a:r>
              <a:rPr lang="pl-PL" sz="2400" dirty="0">
                <a:solidFill>
                  <a:srgbClr val="002060"/>
                </a:solidFill>
              </a:rPr>
              <a:t>Zadania</a:t>
            </a:r>
            <a:r>
              <a:rPr lang="pl-PL" sz="2400" dirty="0"/>
              <a:t> -&gt; wysłać emailem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l-PL" sz="2400" dirty="0"/>
              <a:t>można w parach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Sesja Q&amp;A</a:t>
            </a:r>
            <a:r>
              <a:rPr lang="pl-PL" sz="2400" dirty="0"/>
              <a:t> (siódme spotkanie)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/>
              <a:t>zadania oddane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+mj-lt"/>
                <a:cs typeface="Courier New" panose="02070309020205020404" pitchFamily="49" charset="0"/>
              </a:rPr>
              <a:t>   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l-PL" sz="2400" dirty="0"/>
              <a:t>kolokwium niekoniecznie za 7 tygodni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    Kolokwium</a:t>
            </a:r>
            <a:r>
              <a:rPr lang="pl-PL" sz="2400" dirty="0"/>
              <a:t> (ósme spotkanie, 1h)    </a:t>
            </a:r>
          </a:p>
          <a:p>
            <a:r>
              <a:rPr lang="pl-PL" sz="2400" dirty="0">
                <a:solidFill>
                  <a:schemeClr val="accent2">
                    <a:lumMod val="50000"/>
                  </a:schemeClr>
                </a:solidFill>
                <a:latin typeface="+mj-lt"/>
                <a:cs typeface="Courier New" panose="02070309020205020404" pitchFamily="49" charset="0"/>
              </a:rPr>
              <a:t>    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{ 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Kolokwium poprawkowe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 </a:t>
            </a:r>
            <a:r>
              <a:rPr lang="pl-PL" sz="2400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niezdane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79520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Pierwszy program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7544" y="1520309"/>
            <a:ext cx="845455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Main(string[]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("Jak Ci na imię?");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("Napisz tutaj swoje imię: 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Console.ReadLine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Console.Error.WriteLine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("Błąd: nie podano imienia! 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("Długość imienia " +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bool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niewiasta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imię.ToLower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- 1] == 'a';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(imię == "Kuba" || imię == "Barnaba") niewiasta =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"Jesteś " + (niewiasta ? "kobietą" : "mężczyzną") + "!");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("Naciśnij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367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Pierwszy program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7544" y="1520309"/>
            <a:ext cx="845455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Main(string[]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("Jak Ci na imię?")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("Napisz tutaj swoje imię: ")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Console.ReadLine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l-PL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Console.Error.WriteLine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("Błąd: nie podano imienia! ")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l-PL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("Długość imienia " +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bool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niewiasta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imię.ToLower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- 1] == 'a'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l-PL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(imię == "Kuba" || imię == "Barnaba") niewiasta =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"Jesteś " + (niewiasta ? "kobietą" : "mężczyzną") + "!")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("Naciśnij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...")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1C17E690-2E75-4B32-8D11-77D87D1BAB12}"/>
              </a:ext>
            </a:extLst>
          </p:cNvPr>
          <p:cNvSpPr txBox="1"/>
          <p:nvPr/>
        </p:nvSpPr>
        <p:spPr>
          <a:xfrm>
            <a:off x="7092280" y="1916832"/>
            <a:ext cx="135331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Średniki</a:t>
            </a:r>
          </a:p>
        </p:txBody>
      </p:sp>
    </p:spTree>
    <p:extLst>
      <p:ext uri="{BB962C8B-B14F-4D97-AF65-F5344CB8AC3E}">
        <p14:creationId xmlns:p14="http://schemas.microsoft.com/office/powerpoint/2010/main" val="172885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Pierwszy program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7544" y="1520309"/>
            <a:ext cx="845455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Main(string[]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("Jak Ci na imię?");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("Napisz tutaj swoje imię: 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Console.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ReadLine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("Błąd: nie podano imienia! 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Console.</a:t>
            </a:r>
            <a:r>
              <a:rPr lang="pl-P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pl-PL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("Długość imienia " +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bool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niewiasta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imię.ToLower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- 1] == 'a';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(imię == "Kuba" || imię == "Barnaba") niewiasta =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"Jesteś " + (niewiasta ? "kobietą" : "mężczyzną") + "!");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("Naciśnij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In.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573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Pierwszy program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7544" y="1520309"/>
            <a:ext cx="845455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Main(string[]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("Jak Ci na imię?");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("Napisz tutaj swoje imię: 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Console.ReadLine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Console.Error.WriteLine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("Błąd: nie podano imienia! 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pl-P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("Długość imienia " +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bool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niewiasta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imię.ToLower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- 1] == 'a';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(imię == "Kuba" || imię == "Barnaba") niewiasta =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"Jesteś " + (niewiasta ? "kobietą" : "mężczyzną") + "!");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("Naciśnij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504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Pierwszy program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7544" y="1520309"/>
            <a:ext cx="845455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Main(string[]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("Jak Ci na imię?");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("Napisz tutaj swoje imię: 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Console.ReadLine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Console.Error.WriteLine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("Błąd: nie podano imienia! 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("Długość imienia " +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bool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niewiasta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imię.ToLower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- 1] == 'a';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(imię == "Kuba" || imię == "Barnaba") niewiasta =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"Jesteś " + (niewiasta ? "kobietą" : "mężczyzną") + "!");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("Naciśnij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345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Pierwszy program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7544" y="1520309"/>
            <a:ext cx="845455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Main(string[]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("Jak Ci na imię?");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("Napisz tutaj swoje imię: 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Console.ReadLine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Console.Error.WriteLine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("Błąd: nie podano imienia! 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("Długość imienia " +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bool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niewiasta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imię.ToLower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- 1] == 'a';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(imię == "Kuba" || imię == "Barnaba") niewiasta =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"Jesteś " + (niewiasta ? "kobietą" : "mężczyzną") + "!");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("Naciśnij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319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Pierwszy program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7544" y="1520309"/>
            <a:ext cx="845455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Main(string[]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("Jak Ci na imię?");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("Napisz tutaj swoje imię: 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Console.ReadLine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Console.Error.WriteLine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("Błąd: nie podano imienia! 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("Długość imienia " +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niewiasta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imię.ToLower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- 1] == 'a';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(imię == "Kuba" || imię == "Barnaba") niewiasta =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"Jesteś " + (niewiasta ? "kobietą" : "mężczyzną") + "!");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("Naciśnij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8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Pierwszy program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7544" y="1520309"/>
            <a:ext cx="845455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Main(string[]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("Jak Ci na imię?");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("Napisz tutaj swoje imię: 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Console.ReadLine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Console.Error.WriteLine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("Błąd: nie podano imienia! 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("Długość imienia " +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bool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niewiasta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imię.ToLower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()[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imię.Length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- 1] == 'a'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(imię == "Kuba" || imię == "Barnaba") niewiasta =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"Jesteś " + (niewiasta ? "kobietą" : "mężczyzną") + "!");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("Naciśnij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62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Pytania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56792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Jakie skróty klawiszowe służą do kompilacji i uruchomienia programu? Czym różni się działanie skrótów </a:t>
            </a:r>
            <a:r>
              <a:rPr lang="pl-PL" sz="2400" i="1" dirty="0"/>
              <a:t>F5</a:t>
            </a:r>
            <a:r>
              <a:rPr lang="pl-PL" sz="2400" dirty="0"/>
              <a:t> i </a:t>
            </a:r>
            <a:r>
              <a:rPr lang="pl-PL" sz="2400" i="1" dirty="0"/>
              <a:t>Ctrl+F5</a:t>
            </a:r>
            <a:r>
              <a:rPr lang="pl-PL" sz="2400" dirty="0"/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Jakie strumienie dostępne są w klasie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</a:t>
            </a:r>
            <a:r>
              <a:rPr lang="pl-PL" sz="2400" dirty="0"/>
              <a:t>? </a:t>
            </a:r>
            <a:br>
              <a:rPr lang="pl-PL" sz="2400" dirty="0"/>
            </a:br>
            <a:r>
              <a:rPr lang="pl-PL" sz="2400" dirty="0"/>
              <a:t>Do czego służą?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Do czego służy metoda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/>
              <a:t>,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2400" dirty="0"/>
              <a:t>a do czego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Console.ReadLine</a:t>
            </a:r>
            <a:r>
              <a:rPr lang="pl-PL" sz="2400" dirty="0"/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Czym różnią się operatory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400" dirty="0"/>
              <a:t> i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pl-PL" sz="2400" dirty="0"/>
              <a:t>? Jakiego typu wartości zwraca drugi z nich?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Do czego służy instrukcja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400" dirty="0"/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Jak nazywa się pierwsza metoda wywoływana </a:t>
            </a:r>
            <a:br>
              <a:rPr lang="pl-PL" sz="2400" dirty="0"/>
            </a:br>
            <a:r>
              <a:rPr lang="pl-PL" sz="2400" dirty="0"/>
              <a:t>po uruchomieniu programu?</a:t>
            </a:r>
          </a:p>
        </p:txBody>
      </p:sp>
    </p:spTree>
    <p:extLst>
      <p:ext uri="{BB962C8B-B14F-4D97-AF65-F5344CB8AC3E}">
        <p14:creationId xmlns:p14="http://schemas.microsoft.com/office/powerpoint/2010/main" val="7178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Ćwiczenia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E0DADBF8-AEC1-4C4F-9D2C-B8A130BFD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1" y="1412776"/>
            <a:ext cx="6689454" cy="50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Podział języków programowania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264467" y="1570147"/>
            <a:ext cx="40995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/>
              <a:t>Języki programowania</a:t>
            </a:r>
          </a:p>
          <a:p>
            <a:pPr algn="ctr"/>
            <a:r>
              <a:rPr lang="pl-PL" sz="2000" dirty="0"/>
              <a:t>Zasady określające tworzenie </a:t>
            </a:r>
            <a:br>
              <a:rPr lang="pl-PL" sz="2000" dirty="0"/>
            </a:br>
            <a:r>
              <a:rPr lang="pl-PL" sz="2000" dirty="0"/>
              <a:t>programów komputerowych</a:t>
            </a:r>
            <a:br>
              <a:rPr lang="pl-PL" sz="2000" dirty="0"/>
            </a:br>
            <a:r>
              <a:rPr lang="pl-PL" sz="2000" dirty="0"/>
              <a:t>(syntaksa + semantyka + typy danych)</a:t>
            </a:r>
          </a:p>
        </p:txBody>
      </p:sp>
      <p:grpSp>
        <p:nvGrpSpPr>
          <p:cNvPr id="25" name="Grupa 24"/>
          <p:cNvGrpSpPr/>
          <p:nvPr/>
        </p:nvGrpSpPr>
        <p:grpSpPr>
          <a:xfrm>
            <a:off x="467544" y="3016697"/>
            <a:ext cx="3418820" cy="1459324"/>
            <a:chOff x="467544" y="3016697"/>
            <a:chExt cx="3418820" cy="1459324"/>
          </a:xfrm>
        </p:grpSpPr>
        <p:sp>
          <p:nvSpPr>
            <p:cNvPr id="8" name="pole tekstowe 7"/>
            <p:cNvSpPr txBox="1"/>
            <p:nvPr/>
          </p:nvSpPr>
          <p:spPr>
            <a:xfrm>
              <a:off x="467544" y="3645024"/>
              <a:ext cx="3418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800" b="1" dirty="0"/>
                <a:t>Języki imperatywne</a:t>
              </a:r>
              <a:r>
                <a:rPr lang="pl-PL" sz="2800" dirty="0"/>
                <a:t/>
              </a:r>
              <a:br>
                <a:rPr lang="pl-PL" sz="2800" dirty="0"/>
              </a:br>
              <a:r>
                <a:rPr lang="pl-PL" sz="2000" dirty="0"/>
                <a:t>sekwencja instrukcji (algorytm)</a:t>
              </a:r>
            </a:p>
          </p:txBody>
        </p:sp>
        <p:cxnSp>
          <p:nvCxnSpPr>
            <p:cNvPr id="10" name="Łącznik prosty ze strzałką 9"/>
            <p:cNvCxnSpPr/>
            <p:nvPr/>
          </p:nvCxnSpPr>
          <p:spPr>
            <a:xfrm flipH="1">
              <a:off x="2495252" y="3016697"/>
              <a:ext cx="924620" cy="6283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a 25"/>
          <p:cNvGrpSpPr/>
          <p:nvPr/>
        </p:nvGrpSpPr>
        <p:grpSpPr>
          <a:xfrm>
            <a:off x="4381506" y="3016696"/>
            <a:ext cx="4375878" cy="1492424"/>
            <a:chOff x="4381506" y="3016696"/>
            <a:chExt cx="4375878" cy="1492424"/>
          </a:xfrm>
        </p:grpSpPr>
        <p:cxnSp>
          <p:nvCxnSpPr>
            <p:cNvPr id="12" name="Łącznik prosty ze strzałką 11"/>
            <p:cNvCxnSpPr/>
            <p:nvPr/>
          </p:nvCxnSpPr>
          <p:spPr>
            <a:xfrm>
              <a:off x="5446828" y="3016696"/>
              <a:ext cx="781356" cy="6283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ole tekstowe 13"/>
            <p:cNvSpPr txBox="1"/>
            <p:nvPr/>
          </p:nvSpPr>
          <p:spPr>
            <a:xfrm>
              <a:off x="4381506" y="3678123"/>
              <a:ext cx="4375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800" dirty="0"/>
                <a:t>Języki deklaratywne</a:t>
              </a:r>
              <a:br>
                <a:rPr lang="pl-PL" sz="2800" dirty="0"/>
              </a:br>
              <a:r>
                <a:rPr lang="pl-PL" sz="2000" dirty="0"/>
                <a:t>opis stanu docelowego (np. dokumentu)</a:t>
              </a:r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467544" y="4388911"/>
            <a:ext cx="160576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Asembler</a:t>
            </a:r>
          </a:p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Fortran, R,</a:t>
            </a:r>
          </a:p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C/C++, 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C#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, Java</a:t>
            </a:r>
          </a:p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i wiele innych</a:t>
            </a:r>
          </a:p>
        </p:txBody>
      </p:sp>
      <p:grpSp>
        <p:nvGrpSpPr>
          <p:cNvPr id="27" name="Grupa 26"/>
          <p:cNvGrpSpPr/>
          <p:nvPr/>
        </p:nvGrpSpPr>
        <p:grpSpPr>
          <a:xfrm>
            <a:off x="2699792" y="4434787"/>
            <a:ext cx="2144024" cy="1193362"/>
            <a:chOff x="2699792" y="4434787"/>
            <a:chExt cx="2144024" cy="1193362"/>
          </a:xfrm>
        </p:grpSpPr>
        <p:sp>
          <p:nvSpPr>
            <p:cNvPr id="16" name="pole tekstowe 15"/>
            <p:cNvSpPr txBox="1"/>
            <p:nvPr/>
          </p:nvSpPr>
          <p:spPr>
            <a:xfrm>
              <a:off x="2699792" y="4797152"/>
              <a:ext cx="18659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800" dirty="0"/>
                <a:t>Języki logiki</a:t>
              </a:r>
              <a:br>
                <a:rPr lang="pl-PL" sz="2800" dirty="0"/>
              </a:br>
              <a:r>
                <a:rPr lang="pl-PL" sz="2000" dirty="0">
                  <a:solidFill>
                    <a:schemeClr val="bg1">
                      <a:lumMod val="50000"/>
                    </a:schemeClr>
                  </a:solidFill>
                </a:rPr>
                <a:t>np. Prolog</a:t>
              </a:r>
            </a:p>
          </p:txBody>
        </p:sp>
        <p:cxnSp>
          <p:nvCxnSpPr>
            <p:cNvPr id="23" name="Łącznik prosty ze strzałką 22"/>
            <p:cNvCxnSpPr/>
            <p:nvPr/>
          </p:nvCxnSpPr>
          <p:spPr>
            <a:xfrm flipH="1">
              <a:off x="4314227" y="4434787"/>
              <a:ext cx="529589" cy="4343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a 35"/>
          <p:cNvGrpSpPr/>
          <p:nvPr/>
        </p:nvGrpSpPr>
        <p:grpSpPr>
          <a:xfrm>
            <a:off x="3214146" y="4476021"/>
            <a:ext cx="2509982" cy="2193339"/>
            <a:chOff x="3214146" y="4476021"/>
            <a:chExt cx="2509982" cy="2193339"/>
          </a:xfrm>
        </p:grpSpPr>
        <p:sp>
          <p:nvSpPr>
            <p:cNvPr id="17" name="pole tekstowe 16"/>
            <p:cNvSpPr txBox="1"/>
            <p:nvPr/>
          </p:nvSpPr>
          <p:spPr>
            <a:xfrm>
              <a:off x="3214146" y="5838363"/>
              <a:ext cx="25099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800" dirty="0"/>
                <a:t>Języki funkcyjne</a:t>
              </a:r>
              <a:br>
                <a:rPr lang="pl-PL" sz="2800" dirty="0"/>
              </a:br>
              <a:r>
                <a:rPr lang="pl-PL" sz="2000" dirty="0">
                  <a:solidFill>
                    <a:schemeClr val="bg1">
                      <a:lumMod val="50000"/>
                    </a:schemeClr>
                  </a:solidFill>
                </a:rPr>
                <a:t>np. </a:t>
              </a:r>
              <a:r>
                <a:rPr lang="pl-PL" sz="2000" dirty="0" err="1">
                  <a:solidFill>
                    <a:schemeClr val="bg1">
                      <a:lumMod val="50000"/>
                    </a:schemeClr>
                  </a:solidFill>
                </a:rPr>
                <a:t>Ocaml</a:t>
              </a:r>
              <a:r>
                <a:rPr lang="pl-PL" sz="2000" dirty="0">
                  <a:solidFill>
                    <a:schemeClr val="bg1">
                      <a:lumMod val="50000"/>
                    </a:schemeClr>
                  </a:solidFill>
                </a:rPr>
                <a:t>, F#</a:t>
              </a:r>
            </a:p>
          </p:txBody>
        </p:sp>
        <p:cxnSp>
          <p:nvCxnSpPr>
            <p:cNvPr id="28" name="Łącznik prosty ze strzałką 27"/>
            <p:cNvCxnSpPr/>
            <p:nvPr/>
          </p:nvCxnSpPr>
          <p:spPr>
            <a:xfrm flipH="1">
              <a:off x="4589748" y="4476021"/>
              <a:ext cx="936058" cy="13623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a 36"/>
          <p:cNvGrpSpPr/>
          <p:nvPr/>
        </p:nvGrpSpPr>
        <p:grpSpPr>
          <a:xfrm>
            <a:off x="5741680" y="4476021"/>
            <a:ext cx="3078792" cy="2193339"/>
            <a:chOff x="5741680" y="4476021"/>
            <a:chExt cx="3078792" cy="2193339"/>
          </a:xfrm>
        </p:grpSpPr>
        <p:sp>
          <p:nvSpPr>
            <p:cNvPr id="19" name="pole tekstowe 18"/>
            <p:cNvSpPr txBox="1"/>
            <p:nvPr/>
          </p:nvSpPr>
          <p:spPr>
            <a:xfrm>
              <a:off x="5741680" y="5838363"/>
              <a:ext cx="30787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800" dirty="0"/>
                <a:t>Języki modelowania</a:t>
              </a:r>
              <a:br>
                <a:rPr lang="pl-PL" sz="2800" dirty="0"/>
              </a:br>
              <a:r>
                <a:rPr lang="pl-PL" sz="2000" dirty="0">
                  <a:solidFill>
                    <a:schemeClr val="bg1">
                      <a:lumMod val="50000"/>
                    </a:schemeClr>
                  </a:solidFill>
                </a:rPr>
                <a:t>np. UML</a:t>
              </a:r>
            </a:p>
          </p:txBody>
        </p:sp>
        <p:cxnSp>
          <p:nvCxnSpPr>
            <p:cNvPr id="30" name="Łącznik prosty ze strzałką 29"/>
            <p:cNvCxnSpPr>
              <a:endCxn id="19" idx="0"/>
            </p:cNvCxnSpPr>
            <p:nvPr/>
          </p:nvCxnSpPr>
          <p:spPr>
            <a:xfrm>
              <a:off x="7153833" y="4476021"/>
              <a:ext cx="127243" cy="13623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a 38"/>
          <p:cNvGrpSpPr/>
          <p:nvPr/>
        </p:nvGrpSpPr>
        <p:grpSpPr>
          <a:xfrm>
            <a:off x="7989795" y="4464254"/>
            <a:ext cx="830677" cy="856118"/>
            <a:chOff x="7989795" y="4464254"/>
            <a:chExt cx="830677" cy="856118"/>
          </a:xfrm>
        </p:grpSpPr>
        <p:sp>
          <p:nvSpPr>
            <p:cNvPr id="20" name="pole tekstowe 19"/>
            <p:cNvSpPr txBox="1"/>
            <p:nvPr/>
          </p:nvSpPr>
          <p:spPr>
            <a:xfrm>
              <a:off x="7989795" y="4797152"/>
              <a:ext cx="830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800" dirty="0"/>
                <a:t>Inne</a:t>
              </a:r>
              <a:endParaRPr lang="pl-PL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2" name="Łącznik prosty ze strzałką 31"/>
            <p:cNvCxnSpPr/>
            <p:nvPr/>
          </p:nvCxnSpPr>
          <p:spPr>
            <a:xfrm>
              <a:off x="8249226" y="4464254"/>
              <a:ext cx="67190" cy="4049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a 37"/>
          <p:cNvGrpSpPr/>
          <p:nvPr/>
        </p:nvGrpSpPr>
        <p:grpSpPr>
          <a:xfrm>
            <a:off x="4938175" y="4509120"/>
            <a:ext cx="2843022" cy="1119029"/>
            <a:chOff x="4938175" y="4509120"/>
            <a:chExt cx="2843022" cy="1119029"/>
          </a:xfrm>
        </p:grpSpPr>
        <p:sp>
          <p:nvSpPr>
            <p:cNvPr id="18" name="pole tekstowe 17"/>
            <p:cNvSpPr txBox="1"/>
            <p:nvPr/>
          </p:nvSpPr>
          <p:spPr>
            <a:xfrm>
              <a:off x="4938175" y="4797152"/>
              <a:ext cx="284302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800" dirty="0"/>
                <a:t>Języki znaczników</a:t>
              </a:r>
              <a:r>
                <a:rPr lang="pl-PL" sz="2800" b="1" dirty="0"/>
                <a:t/>
              </a:r>
              <a:br>
                <a:rPr lang="pl-PL" sz="2800" b="1" dirty="0"/>
              </a:br>
              <a:r>
                <a:rPr lang="pl-PL" sz="2000" dirty="0">
                  <a:solidFill>
                    <a:schemeClr val="bg1">
                      <a:lumMod val="50000"/>
                    </a:schemeClr>
                  </a:solidFill>
                </a:rPr>
                <a:t>np. HTML, </a:t>
              </a:r>
              <a:r>
                <a:rPr lang="pl-PL" sz="2000" dirty="0" err="1">
                  <a:solidFill>
                    <a:schemeClr val="bg1">
                      <a:lumMod val="50000"/>
                    </a:schemeClr>
                  </a:solidFill>
                </a:rPr>
                <a:t>TeX</a:t>
              </a:r>
              <a:endParaRPr lang="pl-PL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4" name="Łącznik prosty ze strzałką 33"/>
            <p:cNvCxnSpPr/>
            <p:nvPr/>
          </p:nvCxnSpPr>
          <p:spPr>
            <a:xfrm>
              <a:off x="6372200" y="4509120"/>
              <a:ext cx="0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27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Visual Studio </a:t>
            </a:r>
            <a:r>
              <a:rPr lang="pl-PL" dirty="0" err="1">
                <a:solidFill>
                  <a:schemeClr val="accent3">
                    <a:lumMod val="50000"/>
                  </a:schemeClr>
                </a:solidFill>
              </a:rPr>
              <a:t>Community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565837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az 28" descr="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6185783" cy="373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9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Środowisko online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48" y="1556792"/>
            <a:ext cx="7200800" cy="45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70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Kod C#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76592" cy="474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491880" y="3727162"/>
            <a:ext cx="187275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Kolorowanie kodu</a:t>
            </a:r>
          </a:p>
        </p:txBody>
      </p:sp>
    </p:spTree>
    <p:extLst>
      <p:ext uri="{BB962C8B-B14F-4D97-AF65-F5344CB8AC3E}">
        <p14:creationId xmlns:p14="http://schemas.microsoft.com/office/powerpoint/2010/main" val="182089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Kod C#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76592" cy="474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940152" y="1340768"/>
            <a:ext cx="2808312" cy="3240360"/>
          </a:xfrm>
          <a:prstGeom prst="rect">
            <a:avLst/>
          </a:prstGeom>
          <a:solidFill>
            <a:schemeClr val="accent3">
              <a:lumMod val="50000"/>
              <a:alpha val="1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46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Kod C#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76592" cy="474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11560" y="4568552"/>
            <a:ext cx="5616624" cy="1620180"/>
          </a:xfrm>
          <a:prstGeom prst="rect">
            <a:avLst/>
          </a:prstGeom>
          <a:solidFill>
            <a:schemeClr val="accent3">
              <a:lumMod val="50000"/>
              <a:alpha val="1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92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Witaj Świecie!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65261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System;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Hello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class Program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World!");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889457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25405</TotalTime>
  <Words>1313</Words>
  <Application>Microsoft Office PowerPoint</Application>
  <PresentationFormat>Pokaz na ekranie (4:3)</PresentationFormat>
  <Paragraphs>425</Paragraphs>
  <Slides>29</Slides>
  <Notes>28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Programowanie I Wykład dla kierunku kognitywistyka (WFiNS)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Eyetracking (okulografia)</dc:title>
  <dc:creator>Jacek</dc:creator>
  <cp:lastModifiedBy>Jacek Matulewski</cp:lastModifiedBy>
  <cp:revision>270</cp:revision>
  <dcterms:created xsi:type="dcterms:W3CDTF">2017-02-25T17:52:06Z</dcterms:created>
  <dcterms:modified xsi:type="dcterms:W3CDTF">2020-03-23T23:33:54Z</dcterms:modified>
</cp:coreProperties>
</file>