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111" d="100"/>
          <a:sy n="111" d="100"/>
        </p:scale>
        <p:origin x="-1662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DF939B-3F90-4B46-8FC4-5F078B8B5EC8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FD7E6D6-5F6C-44DD-B629-C5F60DA6E998}">
      <dgm:prSet phldrT="[Tekst]"/>
      <dgm:spPr>
        <a:ln>
          <a:solidFill>
            <a:srgbClr val="FF0000"/>
          </a:solidFill>
        </a:ln>
      </dgm:spPr>
      <dgm:t>
        <a:bodyPr/>
        <a:lstStyle/>
        <a:p>
          <a:r>
            <a:rPr lang="pl-PL" dirty="0" smtClean="0"/>
            <a:t>Baza</a:t>
          </a:r>
        </a:p>
        <a:p>
          <a:r>
            <a:rPr lang="pl-PL" dirty="0" smtClean="0"/>
            <a:t>MS SQL</a:t>
          </a:r>
          <a:endParaRPr lang="pl-PL" dirty="0"/>
        </a:p>
      </dgm:t>
    </dgm:pt>
    <dgm:pt modelId="{62A41EC8-EE61-4731-9B7F-293D14A7F598}" type="parTrans" cxnId="{DC7E1DA1-2D0B-4480-9204-E0A32A2B1C45}">
      <dgm:prSet/>
      <dgm:spPr/>
      <dgm:t>
        <a:bodyPr/>
        <a:lstStyle/>
        <a:p>
          <a:endParaRPr lang="pl-PL"/>
        </a:p>
      </dgm:t>
    </dgm:pt>
    <dgm:pt modelId="{113E1DA2-8E02-49F6-B992-601AD1641926}" type="sibTrans" cxnId="{DC7E1DA1-2D0B-4480-9204-E0A32A2B1C45}">
      <dgm:prSet/>
      <dgm:spPr/>
      <dgm:t>
        <a:bodyPr/>
        <a:lstStyle/>
        <a:p>
          <a:endParaRPr lang="pl-PL"/>
        </a:p>
      </dgm:t>
    </dgm:pt>
    <dgm:pt modelId="{9C510F3E-BEF2-4142-8FDC-90F93D790AD1}">
      <dgm:prSet phldrT="[Tekst]"/>
      <dgm:spPr/>
      <dgm:t>
        <a:bodyPr/>
        <a:lstStyle/>
        <a:p>
          <a:r>
            <a:rPr lang="pl-PL" dirty="0" smtClean="0"/>
            <a:t>USER WEB ACCESS ASP.NET</a:t>
          </a:r>
          <a:endParaRPr lang="pl-PL" dirty="0"/>
        </a:p>
      </dgm:t>
    </dgm:pt>
    <dgm:pt modelId="{CAE17064-A54F-41EF-AEC0-90AAB6AF32D6}" type="parTrans" cxnId="{DAC7D586-E469-4C58-B11E-EF51CC311C4A}">
      <dgm:prSet/>
      <dgm:spPr/>
      <dgm:t>
        <a:bodyPr/>
        <a:lstStyle/>
        <a:p>
          <a:endParaRPr lang="pl-PL"/>
        </a:p>
      </dgm:t>
    </dgm:pt>
    <dgm:pt modelId="{69A1CB2B-258B-4BE0-836D-D849B727D4B1}" type="sibTrans" cxnId="{DAC7D586-E469-4C58-B11E-EF51CC311C4A}">
      <dgm:prSet/>
      <dgm:spPr/>
      <dgm:t>
        <a:bodyPr/>
        <a:lstStyle/>
        <a:p>
          <a:endParaRPr lang="pl-PL"/>
        </a:p>
      </dgm:t>
    </dgm:pt>
    <dgm:pt modelId="{E3EA51C8-74F1-42BA-A44B-4D220486CDA8}">
      <dgm:prSet phldrT="[Tekst]"/>
      <dgm:spPr>
        <a:ln>
          <a:solidFill>
            <a:srgbClr val="FF0000"/>
          </a:solidFill>
        </a:ln>
      </dgm:spPr>
      <dgm:t>
        <a:bodyPr/>
        <a:lstStyle/>
        <a:p>
          <a:r>
            <a:rPr lang="pl-PL" dirty="0" smtClean="0"/>
            <a:t>WIN FORMS PANEL ADMIN.</a:t>
          </a:r>
          <a:endParaRPr lang="pl-PL" dirty="0"/>
        </a:p>
      </dgm:t>
    </dgm:pt>
    <dgm:pt modelId="{0E955251-8955-4F0D-888E-DAE5C577F532}" type="parTrans" cxnId="{519B0F21-B1DB-4672-86BA-0A7C0DAC4C4C}">
      <dgm:prSet/>
      <dgm:spPr/>
      <dgm:t>
        <a:bodyPr/>
        <a:lstStyle/>
        <a:p>
          <a:endParaRPr lang="pl-PL"/>
        </a:p>
      </dgm:t>
    </dgm:pt>
    <dgm:pt modelId="{667888F5-FF9D-47BF-89AA-867DECF7850B}" type="sibTrans" cxnId="{519B0F21-B1DB-4672-86BA-0A7C0DAC4C4C}">
      <dgm:prSet/>
      <dgm:spPr/>
      <dgm:t>
        <a:bodyPr/>
        <a:lstStyle/>
        <a:p>
          <a:endParaRPr lang="pl-PL"/>
        </a:p>
      </dgm:t>
    </dgm:pt>
    <dgm:pt modelId="{84DE3090-EDEC-4659-982B-4906FD9E2CF6}">
      <dgm:prSet phldrT="[Tekst]"/>
      <dgm:spPr/>
      <dgm:t>
        <a:bodyPr/>
        <a:lstStyle/>
        <a:p>
          <a:r>
            <a:rPr lang="pl-PL" dirty="0" smtClean="0"/>
            <a:t>MOBILE ACCESS</a:t>
          </a:r>
        </a:p>
        <a:p>
          <a:r>
            <a:rPr lang="pl-PL" dirty="0" smtClean="0"/>
            <a:t>WIN PHONE</a:t>
          </a:r>
          <a:endParaRPr lang="pl-PL" dirty="0"/>
        </a:p>
      </dgm:t>
    </dgm:pt>
    <dgm:pt modelId="{89BC4135-66EF-464A-B528-60D1EC755A27}" type="parTrans" cxnId="{77DAAF3F-EA9F-4725-B942-4DA32BCCC2DB}">
      <dgm:prSet/>
      <dgm:spPr/>
      <dgm:t>
        <a:bodyPr/>
        <a:lstStyle/>
        <a:p>
          <a:endParaRPr lang="pl-PL"/>
        </a:p>
      </dgm:t>
    </dgm:pt>
    <dgm:pt modelId="{E1618EED-9A5A-4767-B99F-6CA33B90ABB3}" type="sibTrans" cxnId="{77DAAF3F-EA9F-4725-B942-4DA32BCCC2DB}">
      <dgm:prSet/>
      <dgm:spPr/>
      <dgm:t>
        <a:bodyPr/>
        <a:lstStyle/>
        <a:p>
          <a:endParaRPr lang="pl-PL"/>
        </a:p>
      </dgm:t>
    </dgm:pt>
    <dgm:pt modelId="{6E51ACA0-53F9-41D9-B62C-87772ACF75DC}" type="pres">
      <dgm:prSet presAssocID="{C3DF939B-3F90-4B46-8FC4-5F078B8B5EC8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A69C9A41-B592-4A35-9493-F190FE9FBA31}" type="pres">
      <dgm:prSet presAssocID="{C3DF939B-3F90-4B46-8FC4-5F078B8B5EC8}" presName="diamond" presStyleLbl="bgShp" presStyleIdx="0" presStyleCnt="1"/>
      <dgm:spPr/>
    </dgm:pt>
    <dgm:pt modelId="{B71DF8FB-9DCF-4CA1-AEDD-DB61324AFC9F}" type="pres">
      <dgm:prSet presAssocID="{C3DF939B-3F90-4B46-8FC4-5F078B8B5EC8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5A480C3-EC61-4FD8-BF6C-710660FB5FC4}" type="pres">
      <dgm:prSet presAssocID="{C3DF939B-3F90-4B46-8FC4-5F078B8B5EC8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84FCE7D-1C6A-4E60-A63B-F45202B4325F}" type="pres">
      <dgm:prSet presAssocID="{C3DF939B-3F90-4B46-8FC4-5F078B8B5EC8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71B9EF0-0309-485E-8155-BDFA13FDFEE7}" type="pres">
      <dgm:prSet presAssocID="{C3DF939B-3F90-4B46-8FC4-5F078B8B5EC8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AC7D586-E469-4C58-B11E-EF51CC311C4A}" srcId="{C3DF939B-3F90-4B46-8FC4-5F078B8B5EC8}" destId="{9C510F3E-BEF2-4142-8FDC-90F93D790AD1}" srcOrd="1" destOrd="0" parTransId="{CAE17064-A54F-41EF-AEC0-90AAB6AF32D6}" sibTransId="{69A1CB2B-258B-4BE0-836D-D849B727D4B1}"/>
    <dgm:cxn modelId="{DC7E1DA1-2D0B-4480-9204-E0A32A2B1C45}" srcId="{C3DF939B-3F90-4B46-8FC4-5F078B8B5EC8}" destId="{AFD7E6D6-5F6C-44DD-B629-C5F60DA6E998}" srcOrd="0" destOrd="0" parTransId="{62A41EC8-EE61-4731-9B7F-293D14A7F598}" sibTransId="{113E1DA2-8E02-49F6-B992-601AD1641926}"/>
    <dgm:cxn modelId="{4448265B-7DB5-46A8-9A24-B8B8E8DC9E0D}" type="presOf" srcId="{9C510F3E-BEF2-4142-8FDC-90F93D790AD1}" destId="{35A480C3-EC61-4FD8-BF6C-710660FB5FC4}" srcOrd="0" destOrd="0" presId="urn:microsoft.com/office/officeart/2005/8/layout/matrix3"/>
    <dgm:cxn modelId="{519B0F21-B1DB-4672-86BA-0A7C0DAC4C4C}" srcId="{C3DF939B-3F90-4B46-8FC4-5F078B8B5EC8}" destId="{E3EA51C8-74F1-42BA-A44B-4D220486CDA8}" srcOrd="2" destOrd="0" parTransId="{0E955251-8955-4F0D-888E-DAE5C577F532}" sibTransId="{667888F5-FF9D-47BF-89AA-867DECF7850B}"/>
    <dgm:cxn modelId="{77DAAF3F-EA9F-4725-B942-4DA32BCCC2DB}" srcId="{C3DF939B-3F90-4B46-8FC4-5F078B8B5EC8}" destId="{84DE3090-EDEC-4659-982B-4906FD9E2CF6}" srcOrd="3" destOrd="0" parTransId="{89BC4135-66EF-464A-B528-60D1EC755A27}" sibTransId="{E1618EED-9A5A-4767-B99F-6CA33B90ABB3}"/>
    <dgm:cxn modelId="{6EE79CF7-8CA2-4D9E-A2D8-C267F3215E73}" type="presOf" srcId="{E3EA51C8-74F1-42BA-A44B-4D220486CDA8}" destId="{E84FCE7D-1C6A-4E60-A63B-F45202B4325F}" srcOrd="0" destOrd="0" presId="urn:microsoft.com/office/officeart/2005/8/layout/matrix3"/>
    <dgm:cxn modelId="{8F39CF6A-C630-4F5E-8705-3B26431E5498}" type="presOf" srcId="{AFD7E6D6-5F6C-44DD-B629-C5F60DA6E998}" destId="{B71DF8FB-9DCF-4CA1-AEDD-DB61324AFC9F}" srcOrd="0" destOrd="0" presId="urn:microsoft.com/office/officeart/2005/8/layout/matrix3"/>
    <dgm:cxn modelId="{1EF4D068-CB06-4767-9DED-C6928F4851AC}" type="presOf" srcId="{84DE3090-EDEC-4659-982B-4906FD9E2CF6}" destId="{971B9EF0-0309-485E-8155-BDFA13FDFEE7}" srcOrd="0" destOrd="0" presId="urn:microsoft.com/office/officeart/2005/8/layout/matrix3"/>
    <dgm:cxn modelId="{0C1E50DD-2143-4419-9582-F61A54702081}" type="presOf" srcId="{C3DF939B-3F90-4B46-8FC4-5F078B8B5EC8}" destId="{6E51ACA0-53F9-41D9-B62C-87772ACF75DC}" srcOrd="0" destOrd="0" presId="urn:microsoft.com/office/officeart/2005/8/layout/matrix3"/>
    <dgm:cxn modelId="{2224A163-D7EB-4092-B2B2-F148789BB48E}" type="presParOf" srcId="{6E51ACA0-53F9-41D9-B62C-87772ACF75DC}" destId="{A69C9A41-B592-4A35-9493-F190FE9FBA31}" srcOrd="0" destOrd="0" presId="urn:microsoft.com/office/officeart/2005/8/layout/matrix3"/>
    <dgm:cxn modelId="{4CC15074-63A7-4D25-8F6E-40897EED5641}" type="presParOf" srcId="{6E51ACA0-53F9-41D9-B62C-87772ACF75DC}" destId="{B71DF8FB-9DCF-4CA1-AEDD-DB61324AFC9F}" srcOrd="1" destOrd="0" presId="urn:microsoft.com/office/officeart/2005/8/layout/matrix3"/>
    <dgm:cxn modelId="{AAA69086-ABE8-4843-AAD3-5855B55ED0D1}" type="presParOf" srcId="{6E51ACA0-53F9-41D9-B62C-87772ACF75DC}" destId="{35A480C3-EC61-4FD8-BF6C-710660FB5FC4}" srcOrd="2" destOrd="0" presId="urn:microsoft.com/office/officeart/2005/8/layout/matrix3"/>
    <dgm:cxn modelId="{6B859575-FA6F-453E-8250-0A103C791EFC}" type="presParOf" srcId="{6E51ACA0-53F9-41D9-B62C-87772ACF75DC}" destId="{E84FCE7D-1C6A-4E60-A63B-F45202B4325F}" srcOrd="3" destOrd="0" presId="urn:microsoft.com/office/officeart/2005/8/layout/matrix3"/>
    <dgm:cxn modelId="{AB63B191-3D2E-4C38-A0E3-84EBA940EFE0}" type="presParOf" srcId="{6E51ACA0-53F9-41D9-B62C-87772ACF75DC}" destId="{971B9EF0-0309-485E-8155-BDFA13FDFEE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9C9A41-B592-4A35-9493-F190FE9FBA31}">
      <dsp:nvSpPr>
        <dsp:cNvPr id="0" name=""/>
        <dsp:cNvSpPr/>
      </dsp:nvSpPr>
      <dsp:spPr>
        <a:xfrm>
          <a:off x="154534" y="0"/>
          <a:ext cx="5199543" cy="5199543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1DF8FB-9DCF-4CA1-AEDD-DB61324AFC9F}">
      <dsp:nvSpPr>
        <dsp:cNvPr id="0" name=""/>
        <dsp:cNvSpPr/>
      </dsp:nvSpPr>
      <dsp:spPr>
        <a:xfrm>
          <a:off x="648491" y="493956"/>
          <a:ext cx="2027821" cy="20278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Baza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MS SQL</a:t>
          </a:r>
          <a:endParaRPr lang="pl-PL" sz="2600" kern="1200" dirty="0"/>
        </a:p>
      </dsp:txBody>
      <dsp:txXfrm>
        <a:off x="747481" y="592946"/>
        <a:ext cx="1829841" cy="1829841"/>
      </dsp:txXfrm>
    </dsp:sp>
    <dsp:sp modelId="{35A480C3-EC61-4FD8-BF6C-710660FB5FC4}">
      <dsp:nvSpPr>
        <dsp:cNvPr id="0" name=""/>
        <dsp:cNvSpPr/>
      </dsp:nvSpPr>
      <dsp:spPr>
        <a:xfrm>
          <a:off x="2832299" y="493956"/>
          <a:ext cx="2027821" cy="20278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USER WEB ACCESS ASP.NET</a:t>
          </a:r>
          <a:endParaRPr lang="pl-PL" sz="2600" kern="1200" dirty="0"/>
        </a:p>
      </dsp:txBody>
      <dsp:txXfrm>
        <a:off x="2931289" y="592946"/>
        <a:ext cx="1829841" cy="1829841"/>
      </dsp:txXfrm>
    </dsp:sp>
    <dsp:sp modelId="{E84FCE7D-1C6A-4E60-A63B-F45202B4325F}">
      <dsp:nvSpPr>
        <dsp:cNvPr id="0" name=""/>
        <dsp:cNvSpPr/>
      </dsp:nvSpPr>
      <dsp:spPr>
        <a:xfrm>
          <a:off x="648491" y="2677764"/>
          <a:ext cx="2027821" cy="20278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WIN FORMS PANEL ADMIN.</a:t>
          </a:r>
          <a:endParaRPr lang="pl-PL" sz="2600" kern="1200" dirty="0"/>
        </a:p>
      </dsp:txBody>
      <dsp:txXfrm>
        <a:off x="747481" y="2776754"/>
        <a:ext cx="1829841" cy="1829841"/>
      </dsp:txXfrm>
    </dsp:sp>
    <dsp:sp modelId="{971B9EF0-0309-485E-8155-BDFA13FDFEE7}">
      <dsp:nvSpPr>
        <dsp:cNvPr id="0" name=""/>
        <dsp:cNvSpPr/>
      </dsp:nvSpPr>
      <dsp:spPr>
        <a:xfrm>
          <a:off x="2832299" y="2677764"/>
          <a:ext cx="2027821" cy="20278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MOBILE ACCESS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WIN PHONE</a:t>
          </a:r>
          <a:endParaRPr lang="pl-PL" sz="2600" kern="1200" dirty="0"/>
        </a:p>
      </dsp:txBody>
      <dsp:txXfrm>
        <a:off x="2931289" y="2776754"/>
        <a:ext cx="1829841" cy="18298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2241-3D1C-4D62-851D-07D2428586B5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8B365-6535-4D4C-A55C-7ABC901FC0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783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2241-3D1C-4D62-851D-07D2428586B5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8B365-6535-4D4C-A55C-7ABC901FC0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2830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2241-3D1C-4D62-851D-07D2428586B5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8B365-6535-4D4C-A55C-7ABC901FC0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4843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2241-3D1C-4D62-851D-07D2428586B5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8B365-6535-4D4C-A55C-7ABC901FC0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1960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2241-3D1C-4D62-851D-07D2428586B5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8B365-6535-4D4C-A55C-7ABC901FC0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785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2241-3D1C-4D62-851D-07D2428586B5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8B365-6535-4D4C-A55C-7ABC901FC0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6096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2241-3D1C-4D62-851D-07D2428586B5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8B365-6535-4D4C-A55C-7ABC901FC0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4504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2241-3D1C-4D62-851D-07D2428586B5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8B365-6535-4D4C-A55C-7ABC901FC0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9326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2241-3D1C-4D62-851D-07D2428586B5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8B365-6535-4D4C-A55C-7ABC901FC0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5816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2241-3D1C-4D62-851D-07D2428586B5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8B365-6535-4D4C-A55C-7ABC901FC0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6899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2241-3D1C-4D62-851D-07D2428586B5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8B365-6535-4D4C-A55C-7ABC901FC0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193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82241-3D1C-4D62-851D-07D2428586B5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8B365-6535-4D4C-A55C-7ABC901FC0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265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0" y="5760"/>
            <a:ext cx="9144000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3600" dirty="0" smtClean="0"/>
              <a:t>System elektronicznej obsługi klienta</a:t>
            </a:r>
            <a:endParaRPr lang="pl-PL" sz="36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0" y="6396295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chemeClr val="bg1">
                    <a:lumMod val="50000"/>
                  </a:schemeClr>
                </a:solidFill>
              </a:rPr>
              <a:t>Podyplomowe Studium Programowania i Zastosowań Komputerów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0" y="652091"/>
            <a:ext cx="5220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000" b="1" dirty="0" smtClean="0"/>
              <a:t>Struktura </a:t>
            </a:r>
            <a:r>
              <a:rPr lang="pl-PL" sz="4000" b="1" dirty="0" smtClean="0"/>
              <a:t>aplikacji</a:t>
            </a: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459143289"/>
              </p:ext>
            </p:extLst>
          </p:nvPr>
        </p:nvGraphicFramePr>
        <p:xfrm>
          <a:off x="0" y="1196752"/>
          <a:ext cx="5508612" cy="5199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pole tekstowe 1"/>
          <p:cNvSpPr txBox="1"/>
          <p:nvPr/>
        </p:nvSpPr>
        <p:spPr>
          <a:xfrm>
            <a:off x="5220072" y="908720"/>
            <a:ext cx="3923928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dirty="0" smtClean="0"/>
              <a:t>Podstawową funkcją systemu jest przekazywanie informacji o:</a:t>
            </a:r>
          </a:p>
          <a:p>
            <a:pPr marL="285750" indent="-285750">
              <a:buFontTx/>
              <a:buChar char="-"/>
            </a:pPr>
            <a:r>
              <a:rPr lang="pl-PL" sz="2600" dirty="0" smtClean="0"/>
              <a:t>statusie </a:t>
            </a:r>
            <a:r>
              <a:rPr lang="pl-PL" sz="2600" dirty="0"/>
              <a:t>kontrahenta</a:t>
            </a:r>
            <a:r>
              <a:rPr lang="pl-PL" sz="2600" dirty="0" smtClean="0"/>
              <a:t>,</a:t>
            </a:r>
          </a:p>
          <a:p>
            <a:pPr marL="285750" indent="-285750">
              <a:buFontTx/>
              <a:buChar char="-"/>
            </a:pPr>
            <a:r>
              <a:rPr lang="pl-PL" sz="2600" dirty="0" smtClean="0"/>
              <a:t>dokonanych transakcjach,</a:t>
            </a:r>
          </a:p>
          <a:p>
            <a:pPr marL="285750" indent="-285750">
              <a:buFontTx/>
              <a:buChar char="-"/>
            </a:pPr>
            <a:r>
              <a:rPr lang="pl-PL" sz="2600" dirty="0" smtClean="0"/>
              <a:t>stopniu realizacji zamówień</a:t>
            </a:r>
          </a:p>
          <a:p>
            <a:pPr marL="285750" indent="-285750">
              <a:buFontTx/>
              <a:buChar char="-"/>
            </a:pPr>
            <a:r>
              <a:rPr lang="pl-PL" sz="2600" dirty="0" smtClean="0"/>
              <a:t>limitach kredytowych</a:t>
            </a:r>
          </a:p>
          <a:p>
            <a:pPr marL="285750" indent="-285750">
              <a:buFontTx/>
              <a:buChar char="-"/>
            </a:pPr>
            <a:r>
              <a:rPr lang="pl-PL" sz="2600" dirty="0" smtClean="0"/>
              <a:t>saldzie należności</a:t>
            </a:r>
          </a:p>
          <a:p>
            <a:pPr marL="285750" indent="-285750">
              <a:buFontTx/>
              <a:buChar char="-"/>
            </a:pPr>
            <a:r>
              <a:rPr lang="pl-PL" sz="2600" dirty="0" smtClean="0"/>
              <a:t>promocjach i wyprzedażach</a:t>
            </a:r>
          </a:p>
          <a:p>
            <a:pPr marL="285750" indent="-285750">
              <a:buFontTx/>
              <a:buChar char="-"/>
            </a:pPr>
            <a:r>
              <a:rPr lang="pl-PL" sz="2600" dirty="0"/>
              <a:t>p</a:t>
            </a:r>
            <a:r>
              <a:rPr lang="pl-PL" sz="2600" dirty="0" smtClean="0"/>
              <a:t>rogramach lojalnościowych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302628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0" y="5760"/>
            <a:ext cx="9144000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3600" dirty="0" smtClean="0"/>
              <a:t>System elektronicznej obsługi klienta</a:t>
            </a:r>
            <a:endParaRPr lang="pl-PL" sz="36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0" y="6396295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chemeClr val="bg1">
                    <a:lumMod val="50000"/>
                  </a:schemeClr>
                </a:solidFill>
              </a:rPr>
              <a:t>Podyplomowe Studium Programowania i Zastosowań Komputerów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300002" y="980728"/>
            <a:ext cx="8592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dirty="0" smtClean="0"/>
              <a:t>Aplikacja Windows </a:t>
            </a:r>
            <a:r>
              <a:rPr lang="pl-PL" sz="3600" b="1" dirty="0" err="1" smtClean="0"/>
              <a:t>Forms</a:t>
            </a:r>
            <a:r>
              <a:rPr lang="pl-PL" sz="3600" b="1" dirty="0" smtClean="0"/>
              <a:t> – panel </a:t>
            </a:r>
            <a:r>
              <a:rPr lang="pl-PL" sz="3600" b="1" dirty="0" err="1" smtClean="0"/>
              <a:t>admin</a:t>
            </a:r>
            <a:r>
              <a:rPr lang="pl-PL" sz="3600" b="1" dirty="0" smtClean="0"/>
              <a:t>.</a:t>
            </a:r>
            <a:endParaRPr lang="pl-PL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44824"/>
            <a:ext cx="7416862" cy="4238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529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0" y="5760"/>
            <a:ext cx="9144000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3600" dirty="0" smtClean="0"/>
              <a:t>System elektronicznej obsługi klienta</a:t>
            </a:r>
            <a:endParaRPr lang="pl-PL" sz="36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0" y="6396295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chemeClr val="bg1">
                    <a:lumMod val="50000"/>
                  </a:schemeClr>
                </a:solidFill>
              </a:rPr>
              <a:t>Podyplomowe Studium Programowania i Zastosowań Komputerów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300002" y="980728"/>
            <a:ext cx="8592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dirty="0" smtClean="0"/>
              <a:t>MS SQL – baza danych aplikacji</a:t>
            </a:r>
            <a:endParaRPr lang="pl-PL" sz="3600" b="1" dirty="0"/>
          </a:p>
        </p:txBody>
      </p:sp>
      <p:sp>
        <p:nvSpPr>
          <p:cNvPr id="2" name="pole tekstowe 1"/>
          <p:cNvSpPr txBox="1"/>
          <p:nvPr/>
        </p:nvSpPr>
        <p:spPr>
          <a:xfrm>
            <a:off x="467544" y="1639441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pl-PL" sz="4000" dirty="0" smtClean="0"/>
              <a:t>Kontrahenci</a:t>
            </a:r>
          </a:p>
          <a:p>
            <a:pPr marL="571500" indent="-571500">
              <a:buFontTx/>
              <a:buChar char="-"/>
            </a:pPr>
            <a:r>
              <a:rPr lang="pl-PL" sz="4000" dirty="0" smtClean="0"/>
              <a:t>Katalog towarów i usług</a:t>
            </a:r>
          </a:p>
          <a:p>
            <a:pPr marL="571500" indent="-571500">
              <a:buFontTx/>
              <a:buChar char="-"/>
            </a:pPr>
            <a:r>
              <a:rPr lang="pl-PL" sz="4000" dirty="0" smtClean="0"/>
              <a:t>Transakcje sprzedaży</a:t>
            </a:r>
          </a:p>
          <a:p>
            <a:pPr marL="571500" indent="-571500">
              <a:buFontTx/>
              <a:buChar char="-"/>
            </a:pPr>
            <a:r>
              <a:rPr lang="pl-PL" sz="4000" dirty="0" smtClean="0"/>
              <a:t>Informacja o saldzie należności</a:t>
            </a:r>
          </a:p>
          <a:p>
            <a:pPr marL="571500" indent="-571500">
              <a:buFontTx/>
              <a:buChar char="-"/>
            </a:pPr>
            <a:r>
              <a:rPr lang="pl-PL" sz="4000" dirty="0" smtClean="0"/>
              <a:t>Limity kredytowe i ich </a:t>
            </a:r>
            <a:r>
              <a:rPr lang="pl-PL" sz="4000" dirty="0" smtClean="0"/>
              <a:t>wykorzystanie</a:t>
            </a:r>
          </a:p>
          <a:p>
            <a:pPr marL="571500" indent="-571500">
              <a:buFontTx/>
              <a:buChar char="-"/>
            </a:pPr>
            <a:r>
              <a:rPr lang="pl-PL" sz="4000" dirty="0" smtClean="0"/>
              <a:t>Dane użytkowników</a:t>
            </a:r>
            <a:endParaRPr lang="pl-PL" sz="40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0" y="551723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rgbClr val="FF0000"/>
                </a:solidFill>
              </a:rPr>
              <a:t>Dane ładowane z systemu ERP z określonym cyklem odświeżania</a:t>
            </a:r>
            <a:endParaRPr lang="pl-PL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89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0" y="5760"/>
            <a:ext cx="9144000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3600" dirty="0" smtClean="0"/>
              <a:t>System elektronicznej obsługi klienta</a:t>
            </a:r>
            <a:endParaRPr lang="pl-PL" sz="36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0" y="6396295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chemeClr val="bg1">
                    <a:lumMod val="50000"/>
                  </a:schemeClr>
                </a:solidFill>
              </a:rPr>
              <a:t>Podyplomowe Studium Programowania i Zastosowań Komputerów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300002" y="980728"/>
            <a:ext cx="8592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dirty="0" smtClean="0"/>
              <a:t>Panel </a:t>
            </a:r>
            <a:r>
              <a:rPr lang="pl-PL" sz="3600" b="1" dirty="0" smtClean="0"/>
              <a:t>administracyjny </a:t>
            </a:r>
            <a:r>
              <a:rPr lang="pl-PL" sz="3600" b="1" dirty="0" smtClean="0"/>
              <a:t>– funkcje aplikacji</a:t>
            </a:r>
            <a:endParaRPr lang="pl-PL" sz="3600" b="1" dirty="0"/>
          </a:p>
        </p:txBody>
      </p:sp>
      <p:sp>
        <p:nvSpPr>
          <p:cNvPr id="2" name="pole tekstowe 1"/>
          <p:cNvSpPr txBox="1"/>
          <p:nvPr/>
        </p:nvSpPr>
        <p:spPr>
          <a:xfrm>
            <a:off x="467544" y="1772816"/>
            <a:ext cx="842493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pl-PL" sz="4000" dirty="0" smtClean="0"/>
              <a:t>Konfiguracja dostępu do bazy danych</a:t>
            </a:r>
          </a:p>
          <a:p>
            <a:pPr marL="285750" indent="-285750">
              <a:buFontTx/>
              <a:buChar char="-"/>
            </a:pPr>
            <a:r>
              <a:rPr lang="pl-PL" sz="4000" dirty="0" smtClean="0"/>
              <a:t>Zarządzanie dostępem użytkowników</a:t>
            </a:r>
          </a:p>
          <a:p>
            <a:pPr marL="285750" indent="-285750">
              <a:buFontTx/>
              <a:buChar char="-"/>
            </a:pPr>
            <a:r>
              <a:rPr lang="pl-PL" sz="4000" dirty="0" smtClean="0"/>
              <a:t>Import danych z plików tekstowych</a:t>
            </a:r>
          </a:p>
          <a:p>
            <a:pPr marL="285750" indent="-285750">
              <a:buFontTx/>
              <a:buChar char="-"/>
            </a:pPr>
            <a:r>
              <a:rPr lang="pl-PL" sz="4000" dirty="0" smtClean="0"/>
              <a:t>Publikacja </a:t>
            </a:r>
            <a:r>
              <a:rPr lang="pl-PL" sz="4000" dirty="0" err="1" smtClean="0"/>
              <a:t>news’ów</a:t>
            </a:r>
            <a:r>
              <a:rPr lang="pl-PL" sz="4000" dirty="0" smtClean="0"/>
              <a:t> w części CMS</a:t>
            </a:r>
          </a:p>
          <a:p>
            <a:pPr marL="285750" indent="-285750">
              <a:buFontTx/>
              <a:buChar char="-"/>
            </a:pPr>
            <a:r>
              <a:rPr lang="pl-PL" sz="4000" dirty="0" smtClean="0"/>
              <a:t>Mailing masowy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22051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149</Words>
  <Application>Microsoft Office PowerPoint</Application>
  <PresentationFormat>Pokaz na ekranie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elektronicznej obsługi klienta</dc:title>
  <dc:creator>A Mirosław Majka</dc:creator>
  <cp:lastModifiedBy>Majka, Mirosław</cp:lastModifiedBy>
  <cp:revision>16</cp:revision>
  <dcterms:created xsi:type="dcterms:W3CDTF">2013-10-24T17:25:34Z</dcterms:created>
  <dcterms:modified xsi:type="dcterms:W3CDTF">2013-10-25T07:28:35Z</dcterms:modified>
</cp:coreProperties>
</file>