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57" r:id="rId5"/>
    <p:sldId id="270" r:id="rId6"/>
    <p:sldId id="271" r:id="rId7"/>
    <p:sldId id="265" r:id="rId8"/>
    <p:sldId id="259" r:id="rId9"/>
    <p:sldId id="260" r:id="rId10"/>
    <p:sldId id="261" r:id="rId11"/>
    <p:sldId id="272" r:id="rId12"/>
    <p:sldId id="273" r:id="rId13"/>
    <p:sldId id="262" r:id="rId14"/>
    <p:sldId id="274" r:id="rId15"/>
    <p:sldId id="264" r:id="rId16"/>
    <p:sldId id="266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83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7138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400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7932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774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755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340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675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81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839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362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0954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80E0D-EACB-42CE-ADB5-3401E556C223}" type="datetimeFigureOut">
              <a:rPr lang="pl-PL" smtClean="0"/>
              <a:t>2015-10-12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3B567-E0A5-4A2D-B503-EDF5B84702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8682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2996952"/>
            <a:ext cx="7772400" cy="1037977"/>
          </a:xfrm>
        </p:spPr>
        <p:txBody>
          <a:bodyPr>
            <a:normAutofit/>
          </a:bodyPr>
          <a:lstStyle/>
          <a:p>
            <a:r>
              <a:rPr lang="pl-PL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Inauguracja </a:t>
            </a:r>
            <a:r>
              <a:rPr lang="pl-PL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2015/2016</a:t>
            </a:r>
            <a:endParaRPr lang="pl-PL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odtytuł 2"/>
          <p:cNvSpPr txBox="1">
            <a:spLocks/>
          </p:cNvSpPr>
          <p:nvPr/>
        </p:nvSpPr>
        <p:spPr>
          <a:xfrm>
            <a:off x="755576" y="4653136"/>
            <a:ext cx="7704856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Projektowanie i tworzenie </a:t>
            </a: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aplikacji </a:t>
            </a:r>
            <a:b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dla </a:t>
            </a: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platformy .</a:t>
            </a:r>
            <a:r>
              <a:rPr lang="pl-P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endParaRPr lang="pl-P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odtytuł 2"/>
          <p:cNvSpPr txBox="1">
            <a:spLocks/>
          </p:cNvSpPr>
          <p:nvPr/>
        </p:nvSpPr>
        <p:spPr>
          <a:xfrm>
            <a:off x="755576" y="5949280"/>
            <a:ext cx="7704856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  <a:endParaRPr lang="pl-PL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Obraz 7" descr="https://www.fizyka.umk.pl/wfaiis/files/pspizk_logo_423x279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3456384" cy="2016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Obraz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04664"/>
            <a:ext cx="1872208" cy="2016224"/>
          </a:xfrm>
          <a:prstGeom prst="rect">
            <a:avLst/>
          </a:prstGeom>
        </p:spPr>
      </p:pic>
      <p:pic>
        <p:nvPicPr>
          <p:cNvPr id="10" name="Obraz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04664"/>
            <a:ext cx="2016224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75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43" y="1358959"/>
            <a:ext cx="8229600" cy="501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Organizacja semestru zimowego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Elipsa 17"/>
          <p:cNvSpPr/>
          <p:nvPr/>
        </p:nvSpPr>
        <p:spPr>
          <a:xfrm>
            <a:off x="1798378" y="2856734"/>
            <a:ext cx="216024" cy="21602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Elipsa 25"/>
          <p:cNvSpPr/>
          <p:nvPr/>
        </p:nvSpPr>
        <p:spPr>
          <a:xfrm>
            <a:off x="1798378" y="3035255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7" name="Elipsa 26"/>
          <p:cNvSpPr/>
          <p:nvPr/>
        </p:nvSpPr>
        <p:spPr>
          <a:xfrm>
            <a:off x="1797448" y="3227748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Elipsa 27"/>
          <p:cNvSpPr/>
          <p:nvPr/>
        </p:nvSpPr>
        <p:spPr>
          <a:xfrm>
            <a:off x="3807954" y="2680634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Elipsa 28"/>
          <p:cNvSpPr/>
          <p:nvPr/>
        </p:nvSpPr>
        <p:spPr>
          <a:xfrm>
            <a:off x="3807954" y="2859205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0" name="Elipsa 29"/>
          <p:cNvSpPr/>
          <p:nvPr/>
        </p:nvSpPr>
        <p:spPr>
          <a:xfrm>
            <a:off x="3821832" y="3035255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1" name="Elipsa 30"/>
          <p:cNvSpPr/>
          <p:nvPr/>
        </p:nvSpPr>
        <p:spPr>
          <a:xfrm>
            <a:off x="3805908" y="3251279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2" name="Elipsa 31"/>
          <p:cNvSpPr/>
          <p:nvPr/>
        </p:nvSpPr>
        <p:spPr>
          <a:xfrm>
            <a:off x="5923620" y="2680634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Elipsa 32"/>
          <p:cNvSpPr/>
          <p:nvPr/>
        </p:nvSpPr>
        <p:spPr>
          <a:xfrm>
            <a:off x="5923620" y="2484034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6" name="Elipsa 45"/>
          <p:cNvSpPr/>
          <p:nvPr/>
        </p:nvSpPr>
        <p:spPr>
          <a:xfrm>
            <a:off x="7814406" y="2680634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7" name="Elipsa 46"/>
          <p:cNvSpPr/>
          <p:nvPr/>
        </p:nvSpPr>
        <p:spPr>
          <a:xfrm>
            <a:off x="7814406" y="2859205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8" name="Elipsa 47"/>
          <p:cNvSpPr/>
          <p:nvPr/>
        </p:nvSpPr>
        <p:spPr>
          <a:xfrm>
            <a:off x="7828284" y="3035255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9" name="Elipsa 48"/>
          <p:cNvSpPr/>
          <p:nvPr/>
        </p:nvSpPr>
        <p:spPr>
          <a:xfrm>
            <a:off x="7812360" y="3251279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0" name="Elipsa 49"/>
          <p:cNvSpPr/>
          <p:nvPr/>
        </p:nvSpPr>
        <p:spPr>
          <a:xfrm>
            <a:off x="3868914" y="5027594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1" name="Elipsa 50"/>
          <p:cNvSpPr/>
          <p:nvPr/>
        </p:nvSpPr>
        <p:spPr>
          <a:xfrm>
            <a:off x="3868914" y="5206165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2" name="Elipsa 51"/>
          <p:cNvSpPr/>
          <p:nvPr/>
        </p:nvSpPr>
        <p:spPr>
          <a:xfrm>
            <a:off x="3882792" y="5382215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4" name="Elipsa 53"/>
          <p:cNvSpPr/>
          <p:nvPr/>
        </p:nvSpPr>
        <p:spPr>
          <a:xfrm>
            <a:off x="5951684" y="5030337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5" name="Elipsa 54"/>
          <p:cNvSpPr/>
          <p:nvPr/>
        </p:nvSpPr>
        <p:spPr>
          <a:xfrm>
            <a:off x="5951684" y="5208908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6" name="Elipsa 55"/>
          <p:cNvSpPr/>
          <p:nvPr/>
        </p:nvSpPr>
        <p:spPr>
          <a:xfrm>
            <a:off x="5965562" y="5384958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7" name="Elipsa 56"/>
          <p:cNvSpPr/>
          <p:nvPr/>
        </p:nvSpPr>
        <p:spPr>
          <a:xfrm>
            <a:off x="5949638" y="5600982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8" name="Elipsa 57"/>
          <p:cNvSpPr/>
          <p:nvPr/>
        </p:nvSpPr>
        <p:spPr>
          <a:xfrm>
            <a:off x="7940662" y="5208908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9" name="Elipsa 58"/>
          <p:cNvSpPr/>
          <p:nvPr/>
        </p:nvSpPr>
        <p:spPr>
          <a:xfrm>
            <a:off x="7940662" y="5387479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0" name="Elipsa 59"/>
          <p:cNvSpPr/>
          <p:nvPr/>
        </p:nvSpPr>
        <p:spPr>
          <a:xfrm>
            <a:off x="7954540" y="5563529"/>
            <a:ext cx="216024" cy="21602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971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Wystawianie faktur VAT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988840"/>
            <a:ext cx="8892480" cy="3168352"/>
          </a:xfrm>
        </p:spPr>
        <p:txBody>
          <a:bodyPr>
            <a:normAutofit/>
          </a:bodyPr>
          <a:lstStyle/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Faktura VAT za studia podyplomowe może być wystawiona tylko na 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nabywcę usługi edukacyjnej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(osobę, z którą UMK zawiera umowę) tj. studenta.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można wystawić faktury na firmę!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Firma może być jednak wpisana na fakturze </a:t>
            </a:r>
            <a:b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jako 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płatnik</a:t>
            </a:r>
          </a:p>
          <a:p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17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Opłata za czesne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629000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Kamilla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Nielek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-Zawadzka (p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358)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Wybór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systemu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płatności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Możliwość rezygnacji </a:t>
            </a: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(konsekwencje finansowe)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Odsetki i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upomnienia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2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Numery umów, USOS, </a:t>
            </a:r>
            <a:r>
              <a:rPr lang="pl-PL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podkąta</a:t>
            </a:r>
            <a:endParaRPr lang="pl-PL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72608"/>
          </a:xfrm>
        </p:spPr>
        <p:txBody>
          <a:bodyPr>
            <a:normAutofit/>
          </a:bodyPr>
          <a:lstStyle/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Kod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PSPiZK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 USOS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08710200-2S</a:t>
            </a:r>
            <a:endParaRPr lang="pl-PL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 umowy:</a:t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kod </a:t>
            </a:r>
            <a:r>
              <a:rPr lang="pl-PL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PSPiZK</a:t>
            </a: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 USOS/PESEL słuchacza/rok </a:t>
            </a:r>
            <a:r>
              <a:rPr lang="pl-PL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rozp</a:t>
            </a: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studiów</a:t>
            </a:r>
          </a:p>
          <a:p>
            <a:pPr marL="0" indent="0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np. 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08710200-2S/86022200435/2014</a:t>
            </a:r>
            <a:endParaRPr lang="pl-PL" sz="2400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Nr elektronicznego indeksu słuchacza w USOS:</a:t>
            </a:r>
          </a:p>
          <a:p>
            <a:pPr marL="0" indent="0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6XX XXX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np.: 608381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(na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konto wysyłamy pocztę dot. studium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0" indent="0">
              <a:buNone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nr indeksu elektronicznego w USOS@stud.umk.pl</a:t>
            </a:r>
          </a:p>
          <a:p>
            <a:pPr marL="0" indent="0">
              <a:buNone/>
            </a:pP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np. 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608381@stud.umk.pl</a:t>
            </a:r>
            <a:endParaRPr lang="pl-PL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 subkonta bankowego: indywidualny dla każdego słuchacza, kończy się 5 od końca cyframi indeksu elektronicznego słuchacza:</a:t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np. 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 </a:t>
            </a: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11602244002 08710200 </a:t>
            </a:r>
            <a:r>
              <a:rPr lang="pl-PL" sz="2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08381</a:t>
            </a:r>
            <a:endParaRPr lang="pl-PL" sz="2400" b="1" i="1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93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Miejsca rezerwowe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629000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Duża liczba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chętnych na sekcję .NET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Przyjętych (20) &gt; miejsc (15)</a:t>
            </a:r>
            <a:endParaRPr lang="pl-PL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Jeżeli nie zmniejszy się liczba studiujących, osoby z miejsc rezerwowych noszą własne notebooki z zainstalowanym VS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5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Status słuchacza UMK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844824"/>
            <a:ext cx="8640960" cy="4392488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Dostęp do biblioteki (IF, BU na Gagarina)</a:t>
            </a:r>
            <a:endParaRPr lang="pl-PL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Darmowe oprogramowanie w ramach licencji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DreamSpark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Premium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(Microsoft),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zarządca: Michał Zieliński (zasada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Holywood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!)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1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domu należy jak najszybciej zainstalować: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Windows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8.1/10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(zalecane, konieczne w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letnim)</a:t>
            </a:r>
          </a:p>
          <a:p>
            <a:pPr lvl="1"/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Visual Studio 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konieczne)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69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Kontakt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853136"/>
          </a:xfrm>
        </p:spPr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Kamilla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Nielek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-Zawadzka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358 (dziekanat)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kamillan@fizyka.umk.pl</a:t>
            </a:r>
            <a:endParaRPr lang="pl-PL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telefon: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056 611 32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 Matulewski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kontakt na zajęciach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jacek@fizyka.umk.pl</a:t>
            </a:r>
            <a:endParaRPr lang="pl-PL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WWW: 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(ogłoszenia i ew. zmiany planów)</a:t>
            </a:r>
          </a:p>
        </p:txBody>
      </p:sp>
      <p:sp>
        <p:nvSpPr>
          <p:cNvPr id="4" name="Prostokąt 3"/>
          <p:cNvSpPr/>
          <p:nvPr/>
        </p:nvSpPr>
        <p:spPr>
          <a:xfrm>
            <a:off x="2333624" y="2708920"/>
            <a:ext cx="3609976" cy="5040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2476500" y="5373216"/>
            <a:ext cx="3905250" cy="4586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931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Strona WWW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2736"/>
          </a:xfrm>
        </p:spPr>
        <p:txBody>
          <a:bodyPr/>
          <a:lstStyle/>
          <a:p>
            <a:pPr marL="0" indent="0">
              <a:buNone/>
            </a:pP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</a:p>
          <a:p>
            <a:pPr marL="0" indent="0">
              <a:buNone/>
            </a:pP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http://www.fizyka.umk.pl/wfaiis/?q=node/822</a:t>
            </a:r>
            <a:endParaRPr lang="pl-PL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283952"/>
            <a:ext cx="3048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12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Administracja / Kontakt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853136"/>
          </a:xfrm>
        </p:spPr>
        <p:txBody>
          <a:bodyPr/>
          <a:lstStyle/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Kamilla </a:t>
            </a:r>
            <a:r>
              <a:rPr lang="pl-PL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Nielek</a:t>
            </a:r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-Zawadzka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358 (dziekanat)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kamillan@fizyka.umk.pl</a:t>
            </a:r>
            <a:endParaRPr lang="pl-PL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telefon: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056 611 32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 (w godz. 9-14)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 Matulewski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kontakt na zajęciach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jacek@fizyka.umk.pl</a:t>
            </a:r>
          </a:p>
          <a:p>
            <a:pPr lvl="1"/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l-PL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http://pspizk.fizyka.umk.pl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(ogłoszenia i ew. zmiany planów)</a:t>
            </a:r>
          </a:p>
        </p:txBody>
      </p:sp>
    </p:spTree>
    <p:extLst>
      <p:ext uri="{BB962C8B-B14F-4D97-AF65-F5344CB8AC3E}">
        <p14:creationId xmlns:p14="http://schemas.microsoft.com/office/powerpoint/2010/main" val="286697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865445"/>
              </p:ext>
            </p:extLst>
          </p:nvPr>
        </p:nvGraphicFramePr>
        <p:xfrm>
          <a:off x="251520" y="1700808"/>
          <a:ext cx="8712968" cy="4088242"/>
        </p:xfrm>
        <a:graphic>
          <a:graphicData uri="http://schemas.openxmlformats.org/drawingml/2006/table">
            <a:tbl>
              <a:tblPr firstRow="1" firstCol="1" bandRow="1" bandCol="1">
                <a:effectLst/>
                <a:tableStyleId>{5C22544A-7EE6-4342-B048-85BDC9FD1C3A}</a:tableStyleId>
              </a:tblPr>
              <a:tblGrid>
                <a:gridCol w="3978384"/>
                <a:gridCol w="1170188"/>
                <a:gridCol w="3564396"/>
              </a:tblGrid>
              <a:tr h="3397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Przedmiot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Liczba godzin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Zaliczenia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 </a:t>
                      </a: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środowisko Visual Studio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2013/2015</a:t>
                      </a:r>
                      <a:endParaRPr lang="pl-PL" sz="1400" b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815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Platforma .NET 4.5 i biblioteka Windows </a:t>
                      </a:r>
                      <a:r>
                        <a:rPr lang="pl-PL" sz="14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Forms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407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Wzorzec</a:t>
                      </a:r>
                      <a:r>
                        <a:rPr lang="pl-PL" sz="14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MVVM i język XAML w WPF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SQL Serwer i aplikacje bazodanowe, cz. I. 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test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SQL Server i aplikacje bazodanowe, cz. II.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87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Aplikacje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internetowe ASP.NET MVC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Aplikacje uniwersalne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projekt umieszczony w sklepie Microsoft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419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Zaawansowane narzędzia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deweloperskie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kolokwium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Wykłady </a:t>
                      </a: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prowadzone przez trenerów </a:t>
                      </a: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Microsoft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8h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zaliczenie na podstawie obecności</a:t>
                      </a: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  <a:tr h="358821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Razem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r>
                        <a:rPr lang="pl-PL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180h</a:t>
                      </a:r>
                      <a:endParaRPr lang="pl-PL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127250" algn="l"/>
                        </a:tabLst>
                      </a:pPr>
                      <a:endParaRPr lang="pl-PL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4853" marR="44853" marT="0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94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Nauka w domu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Zajęcia w IF powinny być 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pretekstem do </a:t>
            </a:r>
            <a:b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nauki </a:t>
            </a:r>
            <a:r>
              <a:rPr lang="pl-P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domu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Szybkie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adrabianie zaległości w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programow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aniu</a:t>
            </a:r>
            <a:endParaRPr lang="pl-PL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Eksperymentowanie!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Projekty – najlepsze, gdy potrzebne (w pracy)</a:t>
            </a:r>
          </a:p>
          <a:p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–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źródła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wiarygodnej wiedzy:</a:t>
            </a:r>
          </a:p>
          <a:p>
            <a:pPr lvl="1"/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MSDN (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http://msdn.microsoft.com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MVA</a:t>
            </a:r>
          </a:p>
          <a:p>
            <a:pPr lvl="1"/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Project (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http://www.codeproject.com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Stack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Overflow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http://stackoverflow.com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30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Nauka w domu</a:t>
            </a:r>
            <a:endParaRPr lang="pl-PL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/>
          </a:bodyPr>
          <a:lstStyle/>
          <a:p>
            <a:r>
              <a:rPr lang="pl-PL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Zajęcia w IF powinny być pretekstem </a:t>
            </a:r>
            <a:r>
              <a:rPr lang="pl-PL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br>
              <a:rPr lang="pl-PL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nauki </a:t>
            </a:r>
            <a:r>
              <a:rPr lang="pl-PL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domu</a:t>
            </a:r>
          </a:p>
          <a:p>
            <a:r>
              <a:rPr lang="pl-PL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Szybkie </a:t>
            </a:r>
            <a:r>
              <a:rPr lang="pl-PL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l-PL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adrabianie zaległości w </a:t>
            </a:r>
            <a:r>
              <a:rPr lang="pl-PL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programowaniu</a:t>
            </a:r>
            <a:endParaRPr lang="pl-PL" sz="2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Eksperymentowanie!</a:t>
            </a:r>
          </a:p>
          <a:p>
            <a:r>
              <a:rPr lang="pl-PL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– najlepsze, gdy potrzebne (w pracy)</a:t>
            </a:r>
          </a:p>
          <a:p>
            <a:r>
              <a:rPr lang="pl-PL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– źródło wiarygodnej wiedzy:</a:t>
            </a:r>
          </a:p>
          <a:p>
            <a:pPr lvl="1"/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MSDN (</a:t>
            </a:r>
            <a:r>
              <a:rPr lang="pl-PL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http://msdn.microsoft.com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MVA</a:t>
            </a:r>
          </a:p>
          <a:p>
            <a:pPr lvl="1"/>
            <a:r>
              <a:rPr lang="pl-PL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Project (</a:t>
            </a:r>
            <a:r>
              <a:rPr lang="pl-PL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http://www.codeproject.com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pl-PL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Stack</a:t>
            </a: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Overflow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http://stackoverflow.com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28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Obsada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5616" y="1844824"/>
            <a:ext cx="6768752" cy="3672408"/>
          </a:xfrm>
        </p:spPr>
        <p:txBody>
          <a:bodyPr>
            <a:norm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Rafał Adamczak (C#)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Dawid Borycki (ASP.NET)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Marek Grochowski (R#, TFS, UA)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Jacek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Matulewski (WF,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WPF)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Piotr </a:t>
            </a:r>
            <a:r>
              <a:rPr lang="pl-P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Pepłowski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(bazy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danych)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Marek Sternal (UA)</a:t>
            </a:r>
          </a:p>
          <a:p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03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Organizacja dnia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Pracownia Komputerowa 2 (PK2)</a:t>
            </a: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Godziny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1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10:00 – 11:30</a:t>
            </a:r>
          </a:p>
          <a:p>
            <a:pPr marL="457200" lvl="1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11:45 – 13:15</a:t>
            </a:r>
          </a:p>
          <a:p>
            <a:pPr marL="457200" lvl="1" indent="0">
              <a:buNone/>
            </a:pPr>
            <a:endParaRPr lang="pl-PL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13:30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15:00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15:15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16:45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Tylko soboty</a:t>
            </a:r>
            <a:endParaRPr lang="pl-PL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upa 12"/>
          <p:cNvGrpSpPr/>
          <p:nvPr/>
        </p:nvGrpSpPr>
        <p:grpSpPr>
          <a:xfrm>
            <a:off x="3198128" y="2780928"/>
            <a:ext cx="2165960" cy="2229192"/>
            <a:chOff x="3198128" y="2780928"/>
            <a:chExt cx="2165960" cy="2229192"/>
          </a:xfrm>
        </p:grpSpPr>
        <p:sp>
          <p:nvSpPr>
            <p:cNvPr id="4" name="Prostokąt 3"/>
            <p:cNvSpPr/>
            <p:nvPr/>
          </p:nvSpPr>
          <p:spPr>
            <a:xfrm>
              <a:off x="3203848" y="2780928"/>
              <a:ext cx="2160240" cy="10081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/>
            <p:cNvSpPr/>
            <p:nvPr/>
          </p:nvSpPr>
          <p:spPr>
            <a:xfrm>
              <a:off x="3198128" y="4002008"/>
              <a:ext cx="2160240" cy="100811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cxnSp>
          <p:nvCxnSpPr>
            <p:cNvPr id="7" name="Łącznik prostoliniowy 6"/>
            <p:cNvCxnSpPr>
              <a:stCxn id="4" idx="1"/>
              <a:endCxn id="4" idx="3"/>
            </p:cNvCxnSpPr>
            <p:nvPr/>
          </p:nvCxnSpPr>
          <p:spPr>
            <a:xfrm>
              <a:off x="3203848" y="3284984"/>
              <a:ext cx="21602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Łącznik prostoliniowy 7"/>
            <p:cNvCxnSpPr>
              <a:stCxn id="5" idx="1"/>
              <a:endCxn id="5" idx="3"/>
            </p:cNvCxnSpPr>
            <p:nvPr/>
          </p:nvCxnSpPr>
          <p:spPr>
            <a:xfrm>
              <a:off x="3198128" y="4506064"/>
              <a:ext cx="216024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8154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Zjazdy i plan zajęć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283888"/>
              </p:ext>
            </p:extLst>
          </p:nvPr>
        </p:nvGraphicFramePr>
        <p:xfrm>
          <a:off x="467544" y="4581128"/>
          <a:ext cx="7848872" cy="12896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1644"/>
                <a:gridCol w="4346753"/>
                <a:gridCol w="1328743"/>
                <a:gridCol w="75173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Godzina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Przedmiot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Prowadzący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– 11:30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Platforma .NET 4.5 i biblioteka Windows </a:t>
                      </a:r>
                      <a:r>
                        <a:rPr lang="pl-PL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Forms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11:45 – 13:15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Platforma .NET 4.5 i biblioteka Windows </a:t>
                      </a:r>
                      <a:r>
                        <a:rPr lang="pl-PL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Forms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 – 15:30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 </a:t>
                      </a: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środowisko Visual Studio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Adamczak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15:45 – 17:15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 </a:t>
                      </a: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środowisko Visual Studio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Adamczak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454942"/>
              </p:ext>
            </p:extLst>
          </p:nvPr>
        </p:nvGraphicFramePr>
        <p:xfrm>
          <a:off x="467544" y="2264202"/>
          <a:ext cx="7848872" cy="12896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1644"/>
                <a:gridCol w="4346753"/>
                <a:gridCol w="1328743"/>
                <a:gridCol w="75173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Godzina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Przedmiot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Prowadzący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 – 11:30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 </a:t>
                      </a: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środowisko Visual Studio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Adamczak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11:45 – 13:15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Język C#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 </a:t>
                      </a: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środowisko Visual Studio </a:t>
                      </a:r>
                      <a:r>
                        <a:rPr lang="pl-PL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R. Adamczak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 – 15:30</a:t>
                      </a:r>
                      <a:endParaRPr lang="pl-PL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Platforma .NET 4.5 i biblioteka Windows </a:t>
                      </a:r>
                      <a:r>
                        <a:rPr lang="pl-PL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Forms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15:45 – 17:15</a:t>
                      </a:r>
                      <a:endParaRPr lang="pl-PL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Platforma .NET 4.5 i biblioteka Windows </a:t>
                      </a:r>
                      <a:r>
                        <a:rPr lang="pl-PL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Forms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J. Matulewski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PK 2</a:t>
                      </a:r>
                      <a:endParaRPr lang="pl-PL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12" name="pole tekstowe 11"/>
          <p:cNvSpPr txBox="1"/>
          <p:nvPr/>
        </p:nvSpPr>
        <p:spPr>
          <a:xfrm>
            <a:off x="467544" y="1719496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października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467544" y="4077072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października </a:t>
            </a:r>
            <a:r>
              <a:rPr lang="pl-P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0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3912</TotalTime>
  <Words>520</Words>
  <Application>Microsoft Office PowerPoint</Application>
  <PresentationFormat>Pokaz na ekranie (4:3)</PresentationFormat>
  <Paragraphs>165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Inauguracja 2015/2016</vt:lpstr>
      <vt:lpstr>Strona WWW</vt:lpstr>
      <vt:lpstr>Administracja / Kontakt</vt:lpstr>
      <vt:lpstr>Program</vt:lpstr>
      <vt:lpstr>Nauka w domu</vt:lpstr>
      <vt:lpstr>Nauka w domu</vt:lpstr>
      <vt:lpstr>Obsada</vt:lpstr>
      <vt:lpstr>Organizacja dnia</vt:lpstr>
      <vt:lpstr>Zjazdy i plan zajęć</vt:lpstr>
      <vt:lpstr>Organizacja semestru zimowego</vt:lpstr>
      <vt:lpstr>Wystawianie faktur VAT</vt:lpstr>
      <vt:lpstr>Opłata za czesne</vt:lpstr>
      <vt:lpstr>Numery umów, USOS, podkąta</vt:lpstr>
      <vt:lpstr>Miejsca rezerwowe</vt:lpstr>
      <vt:lpstr>Status słuchacza UMK</vt:lpstr>
      <vt:lpstr>Kontakt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Inauguracja 2014/2015</dc:title>
  <dc:creator>Jacek Matulewski</dc:creator>
  <cp:lastModifiedBy>Jacek</cp:lastModifiedBy>
  <cp:revision>57</cp:revision>
  <dcterms:created xsi:type="dcterms:W3CDTF">2014-09-30T22:53:32Z</dcterms:created>
  <dcterms:modified xsi:type="dcterms:W3CDTF">2015-10-12T21:48:38Z</dcterms:modified>
</cp:coreProperties>
</file>