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7" r:id="rId3"/>
    <p:sldMasterId id="2147483655" r:id="rId4"/>
  </p:sldMasterIdLst>
  <p:handoutMasterIdLst>
    <p:handoutMasterId r:id="rId18"/>
  </p:handout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  <p:sldId id="261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591" autoAdjust="0"/>
  </p:normalViewPr>
  <p:slideViewPr>
    <p:cSldViewPr>
      <p:cViewPr varScale="1">
        <p:scale>
          <a:sx n="95" d="100"/>
          <a:sy n="95" d="100"/>
        </p:scale>
        <p:origin x="-4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2070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1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3" y="1"/>
            <a:ext cx="3076364" cy="511731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ECBC0109-3B5C-405A-97C1-DBF1B02A6D80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4" cy="511731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3" y="9721107"/>
            <a:ext cx="3076364" cy="511731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AE8B693C-59E4-44E5-8B07-91C7E0E52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1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807" t="9222" r="58"/>
          <a:stretch>
            <a:fillRect/>
          </a:stretch>
        </p:blipFill>
        <p:spPr bwMode="auto">
          <a:xfrm>
            <a:off x="341995" y="301697"/>
            <a:ext cx="8460011" cy="62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U_LightOn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end="2775.6752"/>
                  <p14:fade in="750"/>
                </p14:media>
              </p:ext>
            </p:extLst>
          </p:nvPr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990600" y="685800"/>
            <a:ext cx="4030133" cy="226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552450" y="3789216"/>
            <a:ext cx="569595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2450" y="4361872"/>
            <a:ext cx="4762500" cy="38100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53292" y="6206343"/>
            <a:ext cx="4600854" cy="346857"/>
            <a:chOff x="381000" y="6206343"/>
            <a:chExt cx="4600854" cy="34685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81000" y="6214646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800" dirty="0" smtClean="0">
                  <a:solidFill>
                    <a:schemeClr val="bg1"/>
                  </a:solidFill>
                </a:rPr>
                <a:t>Wojewódzki Urząd Pracy w Toruniu</a:t>
              </a:r>
              <a:endParaRPr lang="en-US" sz="800" dirty="0" smtClean="0">
                <a:solidFill>
                  <a:schemeClr val="bg1"/>
                </a:solidFill>
              </a:endParaRPr>
            </a:p>
            <a:p>
              <a:pPr algn="l"/>
              <a:r>
                <a:rPr lang="pl-PL" sz="800" dirty="0" smtClean="0">
                  <a:solidFill>
                    <a:schemeClr val="bg1"/>
                  </a:solidFill>
                </a:rPr>
                <a:t>ul. Szosa Chełmińska 30/32,</a:t>
              </a:r>
              <a:r>
                <a:rPr lang="pl-PL" sz="800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800" dirty="0" smtClean="0">
                  <a:solidFill>
                    <a:schemeClr val="bg1"/>
                  </a:solidFill>
                </a:rPr>
                <a:t>8</a:t>
              </a:r>
              <a:r>
                <a:rPr lang="pl-PL" sz="800" dirty="0" smtClean="0">
                  <a:solidFill>
                    <a:schemeClr val="bg1"/>
                  </a:solidFill>
                </a:rPr>
                <a:t>7</a:t>
              </a:r>
              <a:r>
                <a:rPr lang="en-US" sz="800" dirty="0" smtClean="0">
                  <a:solidFill>
                    <a:schemeClr val="bg1"/>
                  </a:solidFill>
                </a:rPr>
                <a:t>-1</a:t>
              </a:r>
              <a:r>
                <a:rPr lang="pl-PL" sz="800" dirty="0" smtClean="0">
                  <a:solidFill>
                    <a:schemeClr val="bg1"/>
                  </a:solidFill>
                </a:rPr>
                <a:t>0</a:t>
              </a:r>
              <a:r>
                <a:rPr lang="en-US" sz="800" dirty="0" smtClean="0">
                  <a:solidFill>
                    <a:schemeClr val="bg1"/>
                  </a:solidFill>
                </a:rPr>
                <a:t>0 </a:t>
              </a:r>
              <a:r>
                <a:rPr lang="pl-PL" sz="800" dirty="0" smtClean="0">
                  <a:solidFill>
                    <a:schemeClr val="bg1"/>
                  </a:solidFill>
                </a:rPr>
                <a:t>Toruń</a:t>
              </a:r>
              <a:endParaRPr lang="en-US" sz="800" baseline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590800" y="6214646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800" baseline="0" dirty="0" smtClean="0">
                  <a:solidFill>
                    <a:schemeClr val="bg1"/>
                  </a:solidFill>
                </a:rPr>
                <a:t>Tel. 56</a:t>
              </a:r>
              <a:r>
                <a:rPr lang="en-US" sz="800" baseline="0" dirty="0" smtClean="0">
                  <a:solidFill>
                    <a:schemeClr val="bg1"/>
                  </a:solidFill>
                </a:rPr>
                <a:t> </a:t>
              </a:r>
              <a:r>
                <a:rPr lang="pl-PL" sz="800" baseline="0" dirty="0" smtClean="0">
                  <a:solidFill>
                    <a:schemeClr val="bg1"/>
                  </a:solidFill>
                </a:rPr>
                <a:t>669 39 </a:t>
              </a:r>
              <a:r>
                <a:rPr lang="pl-PL" sz="800" baseline="0" dirty="0" err="1" smtClean="0">
                  <a:solidFill>
                    <a:schemeClr val="bg1"/>
                  </a:solidFill>
                </a:rPr>
                <a:t>39</a:t>
              </a:r>
              <a:r>
                <a:rPr lang="en-US" sz="800" baseline="0" dirty="0" smtClean="0">
                  <a:solidFill>
                    <a:schemeClr val="bg1"/>
                  </a:solidFill>
                </a:rPr>
                <a:t> </a:t>
              </a:r>
            </a:p>
            <a:p>
              <a:pPr algn="r"/>
              <a:r>
                <a:rPr lang="pl-PL" sz="800" baseline="0" dirty="0" err="1" smtClean="0">
                  <a:solidFill>
                    <a:schemeClr val="bg1"/>
                  </a:solidFill>
                </a:rPr>
                <a:t>Fax</a:t>
              </a:r>
              <a:r>
                <a:rPr lang="en-US" sz="800" baseline="0" dirty="0" smtClean="0">
                  <a:solidFill>
                    <a:schemeClr val="bg1"/>
                  </a:solidFill>
                </a:rPr>
                <a:t> </a:t>
              </a:r>
              <a:r>
                <a:rPr lang="pl-PL" sz="800" baseline="0" dirty="0" smtClean="0">
                  <a:solidFill>
                    <a:schemeClr val="bg1"/>
                  </a:solidFill>
                </a:rPr>
                <a:t>56</a:t>
              </a:r>
              <a:r>
                <a:rPr lang="en-US" sz="800" baseline="0" dirty="0" smtClean="0">
                  <a:solidFill>
                    <a:schemeClr val="bg1"/>
                  </a:solidFill>
                </a:rPr>
                <a:t> </a:t>
              </a:r>
              <a:r>
                <a:rPr lang="pl-PL" sz="800" baseline="0" dirty="0" smtClean="0">
                  <a:solidFill>
                    <a:schemeClr val="bg1"/>
                  </a:solidFill>
                </a:rPr>
                <a:t>669 39 99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2362200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|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679548" y="6206343"/>
              <a:ext cx="23436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|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3984465" y="6261556"/>
              <a:ext cx="9973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800" dirty="0" err="1" smtClean="0">
                  <a:solidFill>
                    <a:schemeClr val="bg1"/>
                  </a:solidFill>
                </a:rPr>
                <a:t>www.wup.torun.pl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762000" y="1242284"/>
            <a:ext cx="7620000" cy="4244116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1152523" y="1219201"/>
            <a:ext cx="6848478" cy="2285999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tabelę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004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019800" y="4038600"/>
            <a:ext cx="25908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403860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71500" y="1219200"/>
            <a:ext cx="50673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 ikonę, aby dodać wykres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4166" t="1426"/>
          <a:stretch>
            <a:fillRect/>
          </a:stretch>
        </p:blipFill>
        <p:spPr bwMode="auto">
          <a:xfrm>
            <a:off x="5824949" y="299640"/>
            <a:ext cx="2974994" cy="5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6576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3962400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48200" y="1295400"/>
            <a:ext cx="39624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wykres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3962400"/>
            <a:ext cx="3962400" cy="182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8625" y="3590925"/>
            <a:ext cx="4067175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  <a:cs typeface="Tahoma" pitchFamily="34" charset="0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7646" y="434116"/>
            <a:ext cx="5309754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6338" b="41807"/>
          <a:stretch>
            <a:fillRect/>
          </a:stretch>
        </p:blipFill>
        <p:spPr bwMode="auto">
          <a:xfrm>
            <a:off x="342900" y="257175"/>
            <a:ext cx="8458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>
            <a:spLocks noChangeArrowheads="1"/>
          </p:cNvSpPr>
          <p:nvPr userDrawn="1"/>
        </p:nvSpPr>
        <p:spPr bwMode="auto">
          <a:xfrm>
            <a:off x="381000" y="3733800"/>
            <a:ext cx="6019800" cy="1447800"/>
          </a:xfrm>
          <a:prstGeom prst="rect">
            <a:avLst/>
          </a:prstGeom>
          <a:solidFill>
            <a:srgbClr val="D6D2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1638300" y="4343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50497" t="1549" b="1549"/>
          <a:stretch>
            <a:fillRect/>
          </a:stretch>
        </p:blipFill>
        <p:spPr bwMode="auto">
          <a:xfrm>
            <a:off x="6344318" y="265996"/>
            <a:ext cx="2454475" cy="62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9600" y="3962400"/>
            <a:ext cx="5638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solidFill>
                  <a:schemeClr val="bg1"/>
                </a:solidFill>
                <a:latin typeface="Trebuchet MS" pitchFamily="34" charset="0"/>
                <a:cs typeface="Tahoma" pitchFamily="34" charset="0"/>
              </a:defRPr>
            </a:lvl1pPr>
          </a:lstStyle>
          <a:p>
            <a:pPr lvl="0"/>
            <a:r>
              <a:rPr lang="pl-PL" dirty="0" smtClean="0"/>
              <a:t>Dziękuję za uwagę!</a:t>
            </a:r>
          </a:p>
        </p:txBody>
      </p:sp>
      <p:sp>
        <p:nvSpPr>
          <p:cNvPr id="15" name="TextBox 15"/>
          <p:cNvSpPr txBox="1"/>
          <p:nvPr userDrawn="1"/>
        </p:nvSpPr>
        <p:spPr>
          <a:xfrm>
            <a:off x="3922688" y="611972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baseline="0" dirty="0" smtClean="0">
                <a:solidFill>
                  <a:schemeClr val="bg1"/>
                </a:solidFill>
              </a:rPr>
              <a:t>Tel. 56 669 39 </a:t>
            </a:r>
            <a:r>
              <a:rPr lang="pl-PL" sz="800" baseline="0" dirty="0" err="1" smtClean="0">
                <a:solidFill>
                  <a:schemeClr val="bg1"/>
                </a:solidFill>
              </a:rPr>
              <a:t>39</a:t>
            </a:r>
            <a:r>
              <a:rPr lang="pl-PL" sz="800" baseline="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pl-PL" sz="800" baseline="0" dirty="0" err="1" smtClean="0">
                <a:solidFill>
                  <a:schemeClr val="bg1"/>
                </a:solidFill>
              </a:rPr>
              <a:t>Fax</a:t>
            </a:r>
            <a:r>
              <a:rPr lang="pl-PL" sz="800" baseline="0" dirty="0" smtClean="0">
                <a:solidFill>
                  <a:schemeClr val="bg1"/>
                </a:solidFill>
              </a:rPr>
              <a:t> 56 339 39 99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31"/>
          <p:cNvSpPr txBox="1"/>
          <p:nvPr userDrawn="1"/>
        </p:nvSpPr>
        <p:spPr>
          <a:xfrm>
            <a:off x="1763688" y="6021288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baseline="0" dirty="0" smtClean="0">
                <a:solidFill>
                  <a:schemeClr val="bg1"/>
                </a:solidFill>
              </a:rPr>
              <a:t>Wojewódzki Urząd Pracy w Toruniu</a:t>
            </a:r>
          </a:p>
          <a:p>
            <a:pPr algn="r"/>
            <a:r>
              <a:rPr lang="pl-PL" sz="800" baseline="0" dirty="0" smtClean="0">
                <a:solidFill>
                  <a:schemeClr val="bg1"/>
                </a:solidFill>
              </a:rPr>
              <a:t>ul. Szosa Chełmińska 30/32, 87-100 Toruń</a:t>
            </a:r>
            <a:endParaRPr lang="en-US" sz="800" baseline="0" dirty="0" smtClean="0">
              <a:solidFill>
                <a:schemeClr val="bg1"/>
              </a:solidFill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1916088" y="6211788"/>
            <a:ext cx="2057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___________________________________________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8" name="TextBox 32"/>
          <p:cNvSpPr txBox="1"/>
          <p:nvPr userDrawn="1"/>
        </p:nvSpPr>
        <p:spPr>
          <a:xfrm>
            <a:off x="2987824" y="6309320"/>
            <a:ext cx="1052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 smtClean="0">
                <a:solidFill>
                  <a:schemeClr val="bg1"/>
                </a:solidFill>
              </a:rPr>
              <a:t>www.wup.torun.pl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42900" y="306821"/>
            <a:ext cx="8458200" cy="6244359"/>
          </a:xfrm>
          <a:prstGeom prst="rect">
            <a:avLst/>
          </a:prstGeom>
          <a:solidFill>
            <a:schemeClr val="bg2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54660" y="5957883"/>
            <a:ext cx="8346440" cy="623898"/>
            <a:chOff x="454660" y="5957883"/>
            <a:chExt cx="8346440" cy="623898"/>
          </a:xfrm>
        </p:grpSpPr>
        <p:grpSp>
          <p:nvGrpSpPr>
            <p:cNvPr id="41" name="Group 40"/>
            <p:cNvGrpSpPr/>
            <p:nvPr userDrawn="1"/>
          </p:nvGrpSpPr>
          <p:grpSpPr>
            <a:xfrm>
              <a:off x="454660" y="5970588"/>
              <a:ext cx="8346440" cy="545668"/>
              <a:chOff x="454660" y="5970588"/>
              <a:chExt cx="8346440" cy="545668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1394460" y="5970588"/>
                <a:ext cx="7406640" cy="533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454660" y="6342783"/>
                <a:ext cx="908050" cy="1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5531485" y="5957883"/>
              <a:ext cx="3225800" cy="623898"/>
              <a:chOff x="5486400" y="5957883"/>
              <a:chExt cx="3225800" cy="623898"/>
            </a:xfrm>
          </p:grpSpPr>
          <p:sp>
            <p:nvSpPr>
              <p:cNvPr id="16" name="TextBox 15"/>
              <p:cNvSpPr txBox="1"/>
              <p:nvPr userDrawn="1"/>
            </p:nvSpPr>
            <p:spPr>
              <a:xfrm>
                <a:off x="7645400" y="6099182"/>
                <a:ext cx="1066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800" baseline="0" dirty="0" smtClean="0">
                    <a:solidFill>
                      <a:schemeClr val="bg1"/>
                    </a:solidFill>
                  </a:rPr>
                  <a:t>Tel. 56 669 39 </a:t>
                </a:r>
                <a:r>
                  <a:rPr lang="pl-PL" sz="800" baseline="0" dirty="0" err="1" smtClean="0">
                    <a:solidFill>
                      <a:schemeClr val="bg1"/>
                    </a:solidFill>
                  </a:rPr>
                  <a:t>39</a:t>
                </a:r>
                <a:r>
                  <a:rPr lang="pl-PL" sz="800" baseline="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r"/>
                <a:r>
                  <a:rPr lang="pl-PL" sz="800" baseline="0" dirty="0" err="1" smtClean="0">
                    <a:solidFill>
                      <a:schemeClr val="bg1"/>
                    </a:solidFill>
                  </a:rPr>
                  <a:t>Fax</a:t>
                </a:r>
                <a:r>
                  <a:rPr lang="pl-PL" sz="800" baseline="0" dirty="0" smtClean="0">
                    <a:solidFill>
                      <a:schemeClr val="bg1"/>
                    </a:solidFill>
                  </a:rPr>
                  <a:t> 56 339 39 99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/>
              <p:cNvGrpSpPr/>
              <p:nvPr userDrawn="1"/>
            </p:nvGrpSpPr>
            <p:grpSpPr>
              <a:xfrm>
                <a:off x="5486400" y="6000750"/>
                <a:ext cx="2253394" cy="513105"/>
                <a:chOff x="5486400" y="6057900"/>
                <a:chExt cx="2253394" cy="513105"/>
              </a:xfrm>
            </p:grpSpPr>
            <p:sp>
              <p:nvSpPr>
                <p:cNvPr id="32" name="TextBox 31"/>
                <p:cNvSpPr txBox="1"/>
                <p:nvPr userDrawn="1"/>
              </p:nvSpPr>
              <p:spPr>
                <a:xfrm>
                  <a:off x="5486400" y="6057900"/>
                  <a:ext cx="21717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pl-PL" sz="800" baseline="0" dirty="0" smtClean="0">
                      <a:solidFill>
                        <a:schemeClr val="bg1"/>
                      </a:solidFill>
                    </a:rPr>
                    <a:t>Wojewódzki Urząd Pracy w Toruniu</a:t>
                  </a:r>
                </a:p>
                <a:p>
                  <a:pPr algn="r"/>
                  <a:r>
                    <a:rPr lang="pl-PL" sz="800" baseline="0" dirty="0" smtClean="0">
                      <a:solidFill>
                        <a:schemeClr val="bg1"/>
                      </a:solidFill>
                    </a:rPr>
                    <a:t>ul. Szosa Chełmińska 30/32, 87-100 Toruń</a:t>
                  </a:r>
                  <a:endParaRPr lang="en-US" sz="800" baseline="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 userDrawn="1"/>
              </p:nvSpPr>
              <p:spPr>
                <a:xfrm>
                  <a:off x="6687155" y="6355561"/>
                  <a:ext cx="105263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800" dirty="0" err="1" smtClean="0">
                      <a:solidFill>
                        <a:schemeClr val="bg1"/>
                      </a:solidFill>
                    </a:rPr>
                    <a:t>www.wup.torun.pl</a:t>
                  </a:r>
                  <a:endParaRPr lang="en-US" sz="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 userDrawn="1"/>
              </p:nvSpPr>
              <p:spPr>
                <a:xfrm>
                  <a:off x="5638800" y="6248400"/>
                  <a:ext cx="20574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chemeClr val="bg1"/>
                      </a:solidFill>
                    </a:rPr>
                    <a:t>___________________________________________</a:t>
                  </a:r>
                  <a:endParaRPr 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 userDrawn="1"/>
            </p:nvSpPr>
            <p:spPr>
              <a:xfrm rot="5400000">
                <a:off x="7400392" y="6177499"/>
                <a:ext cx="62389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>
                    <a:solidFill>
                      <a:schemeClr val="bg1"/>
                    </a:solidFill>
                  </a:rPr>
                  <a:t>__________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8" name="Obraz 17" descr="WMF_KFS_logo.wm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6093296"/>
            <a:ext cx="936104" cy="305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0308-CDB6-4584-A437-77F5CB5020EA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D6F2-C208-4B05-A501-2EEA4F790C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3281-1A13-4B0A-8C37-E99B63A10983}" type="datetimeFigureOut">
              <a:rPr lang="pl-PL" smtClean="0"/>
              <a:pPr/>
              <a:t>2016-09-12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74CF-3B36-412D-865E-77AF159F5E4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3789216"/>
            <a:ext cx="8295456" cy="457200"/>
          </a:xfrm>
        </p:spPr>
        <p:txBody>
          <a:bodyPr/>
          <a:lstStyle/>
          <a:p>
            <a:pPr algn="l"/>
            <a:r>
              <a:rPr lang="pl-PL" b="1" spc="50" dirty="0" smtClean="0">
                <a:ln w="13500">
                  <a:solidFill>
                    <a:schemeClr val="bg1">
                      <a:lumMod val="65000"/>
                      <a:lumOff val="350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KRAJOWY FUNDUSZ SZKOLENIOWY</a:t>
            </a:r>
            <a:endParaRPr lang="en-US" b="1" spc="50" dirty="0">
              <a:ln w="13500">
                <a:solidFill>
                  <a:schemeClr val="bg1">
                    <a:lumMod val="65000"/>
                    <a:lumOff val="350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 dirty="0" smtClean="0"/>
              <a:t>Wojewódzki Urząd Pracy w Toruniu</a:t>
            </a:r>
            <a:endParaRPr lang="en-US" sz="1600" dirty="0"/>
          </a:p>
        </p:txBody>
      </p:sp>
      <p:pic>
        <p:nvPicPr>
          <p:cNvPr id="12" name="Obraz 11" descr="WMF_KFS_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3601958" cy="117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 ubiegać się o dofinansowanie z KFS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/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Pracodawca zawiera z pracownikiem umowę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określającą prawa i obowiązki stron. 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Pracownik, który </a:t>
            </a:r>
            <a:r>
              <a:rPr lang="pl-PL" sz="2000" u="sng" dirty="0" smtClean="0">
                <a:solidFill>
                  <a:schemeClr val="bg1"/>
                </a:solidFill>
                <a:latin typeface="+mj-lt"/>
              </a:rPr>
              <a:t>nie ukończył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kształcenia ustawicznego finansowanego ze środków KFS z powodu rozwiązania przez niego umowy o pracę lub rozwiązania z nim umowy o pracę jest zobowiązany do </a:t>
            </a:r>
            <a:r>
              <a:rPr lang="pl-PL" sz="2000" u="sng" dirty="0" smtClean="0">
                <a:solidFill>
                  <a:schemeClr val="bg1"/>
                </a:solidFill>
                <a:latin typeface="+mj-lt"/>
              </a:rPr>
              <a:t>zwrotu pracodawcy poniesionych kosztów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Pracodawca ma natomiast obowiązek zwrócić pobrane na ten cel środki KFS.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5536" y="1916832"/>
            <a:ext cx="8352928" cy="1872208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WNIOSKI PRACODAWCÓW ROZPATRYWANE SĄ </a:t>
            </a:r>
          </a:p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ZGODNIE Z KOLEJNOŚCIĄ ICH WPŁYWU</a:t>
            </a:r>
          </a:p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 POWIATOWEGO URZĘDU PRACY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9552" y="1052736"/>
            <a:ext cx="8047235" cy="4464496"/>
          </a:xfrm>
        </p:spPr>
        <p:txBody>
          <a:bodyPr/>
          <a:lstStyle/>
          <a:p>
            <a:pPr algn="ctr"/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Szczegółowe informacje można uzyskać </a:t>
            </a:r>
            <a:b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każdym POWIATOWYM URZĘDZIE PRACY </a:t>
            </a:r>
          </a:p>
          <a:p>
            <a:pPr algn="ctr"/>
            <a:endParaRPr lang="pl-PL" sz="28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lub</a:t>
            </a:r>
          </a:p>
          <a:p>
            <a:pPr algn="ctr"/>
            <a:endParaRPr lang="pl-PL" sz="28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 Punkcie Informacyjnym WUP w Toruniu</a:t>
            </a:r>
            <a:b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ul. Szosa Chełmińska 30/32 pokój 507</a:t>
            </a:r>
          </a:p>
          <a:p>
            <a:pPr algn="ctr"/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87-100 Toruń</a:t>
            </a:r>
          </a:p>
          <a:p>
            <a:pPr algn="ctr"/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tel.: </a:t>
            </a:r>
            <a:r>
              <a:rPr lang="pl-PL" sz="2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56 669 39 </a:t>
            </a:r>
            <a:r>
              <a:rPr lang="pl-PL" sz="28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39</a:t>
            </a:r>
            <a:endParaRPr lang="pl-PL" sz="28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Dziękuję za uwagę</a:t>
            </a:r>
          </a:p>
          <a:p>
            <a:endParaRPr lang="en-US" sz="3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" name="Obraz 10" descr="WMF_KFS_logo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5075009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 to jest Krajowy Fundusz Szkoleniowy?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467544" y="1268760"/>
            <a:ext cx="8208912" cy="4464496"/>
          </a:xfrm>
          <a:prstGeom prst="rect">
            <a:avLst/>
          </a:prstGeom>
        </p:spPr>
        <p:txBody>
          <a:bodyPr/>
          <a:lstStyle/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Krajowy Fundusz Szkoleniowy (KFS) został utworzony ze środków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Funduszu Pracy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z myślą o wsparciu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kształcenia ustawicznego pracodawców oraz pracowników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Celem utworzenia KFS jest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zapobieganie utracie zatrudnienia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przez osoby pracujące z powodu kompetencji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nieadekwatnych do wymagań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zmieniającej się gospodarki. 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Zwiększenie inwestycji w potencjał kadrowy powinno poprawić zarówno pozycję firm jak i samych pracowników na rynku pracy.</a:t>
            </a:r>
            <a:endParaRPr lang="pl-PL" sz="2000" dirty="0" err="1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33400" y="1052736"/>
            <a:ext cx="5105400" cy="4814664"/>
          </a:xfrm>
        </p:spPr>
        <p:txBody>
          <a:bodyPr/>
          <a:lstStyle/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kursy i studia podyplomowe </a:t>
            </a:r>
            <a:r>
              <a:rPr lang="pl-PL" sz="1800" dirty="0" smtClean="0"/>
              <a:t>realizowane z inicjatywy pracodawcy lub za jego zgodą,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egzaminy</a:t>
            </a:r>
            <a:r>
              <a:rPr lang="pl-PL" sz="1800" dirty="0" smtClean="0"/>
              <a:t> umożliwiające uzyskanie dyplomów potwierdzających nabycie umiejętności, kwalifikacji lub uprawnień zawodowych,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badania lekarskie i psychologiczne </a:t>
            </a:r>
            <a:r>
              <a:rPr lang="pl-PL" sz="1800" dirty="0" smtClean="0"/>
              <a:t>wymagane do podjęcia kształcenia lub pracy zawodowej po ukończonym kształceniu,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ubezpieczenie</a:t>
            </a:r>
            <a:r>
              <a:rPr lang="pl-PL" sz="1800" dirty="0" smtClean="0"/>
              <a:t> od następstw nieszczęśliwych wypadków w związku</a:t>
            </a:r>
            <a:br>
              <a:rPr lang="pl-PL" sz="1800" dirty="0" smtClean="0"/>
            </a:br>
            <a:r>
              <a:rPr lang="pl-PL" sz="1800" dirty="0" smtClean="0"/>
              <a:t>z podjętym kształceniem,</a:t>
            </a:r>
          </a:p>
          <a:p>
            <a:pPr marL="355600" indent="-355600"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określenie potrzeb pracodawcy </a:t>
            </a:r>
            <a:b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1800" dirty="0" smtClean="0"/>
              <a:t>w zakresie kształcenia ustawicznego w związku z ubieganiem się o sfinansowanie tego kształcenia ze środków KFS.</a:t>
            </a:r>
            <a:endParaRPr lang="pl-PL" sz="1800" dirty="0" err="1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95536" y="434116"/>
            <a:ext cx="5309754" cy="381000"/>
          </a:xfrm>
        </p:spPr>
        <p:txBody>
          <a:bodyPr/>
          <a:lstStyle/>
          <a:p>
            <a:r>
              <a:rPr lang="pl-PL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Jakie działania mogą być finansowane?</a:t>
            </a: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61392" y="1196752"/>
            <a:ext cx="5190728" cy="4670648"/>
          </a:xfrm>
        </p:spPr>
        <p:txBody>
          <a:bodyPr/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Każdy pracodawca</a:t>
            </a:r>
            <a:r>
              <a:rPr lang="pl-PL" sz="1800" dirty="0" smtClean="0"/>
              <a:t>, który zatrudnia </a:t>
            </a:r>
            <a:br>
              <a:rPr lang="pl-PL" sz="1800" dirty="0" smtClean="0"/>
            </a:br>
            <a:r>
              <a:rPr lang="pl-PL" sz="1800" b="1" dirty="0" smtClean="0"/>
              <a:t>co najmniej jednego </a:t>
            </a:r>
            <a:r>
              <a:rPr lang="pl-PL" sz="1800" dirty="0" smtClean="0"/>
              <a:t>pracownika.</a:t>
            </a:r>
            <a:br>
              <a:rPr lang="pl-PL" sz="1800" dirty="0" smtClean="0"/>
            </a:br>
            <a:r>
              <a:rPr lang="pl-PL" sz="600" dirty="0" smtClean="0"/>
              <a:t> </a:t>
            </a:r>
            <a:endParaRPr lang="pl-PL" sz="1800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 ma znaczenia, na jaki rodzaj umowy </a:t>
            </a:r>
            <a:r>
              <a:rPr lang="pl-PL" sz="1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pracę</a:t>
            </a:r>
            <a:r>
              <a:rPr lang="pl-PL" sz="1800" dirty="0" smtClean="0"/>
              <a:t> zatrudnieni są pracownicy korzystający ze wsparcia,</a:t>
            </a:r>
            <a:br>
              <a:rPr lang="pl-PL" sz="1800" dirty="0" smtClean="0"/>
            </a:br>
            <a:r>
              <a:rPr lang="pl-PL" sz="600" dirty="0" smtClean="0"/>
              <a:t> </a:t>
            </a:r>
            <a:endParaRPr lang="pl-PL" sz="1800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Nie ma znaczenia wymiar czasu pracy </a:t>
            </a:r>
            <a:r>
              <a:rPr lang="pl-PL" sz="1800" dirty="0" smtClean="0"/>
              <a:t>pracowników zatrudnionych u beneficjenta.</a:t>
            </a: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pl-PL" sz="1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ð"/>
            </a:pPr>
            <a:r>
              <a:rPr lang="pl-PL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Pracodawca może sam skorzystać z KFS </a:t>
            </a:r>
            <a:r>
              <a:rPr lang="pl-PL" sz="1800" dirty="0" smtClean="0"/>
              <a:t>na takich samych zasadach jak jego pracownicy.</a:t>
            </a:r>
            <a:endParaRPr lang="pl-PL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14374" y="434116"/>
            <a:ext cx="5309754" cy="381000"/>
          </a:xfrm>
        </p:spPr>
        <p:txBody>
          <a:bodyPr/>
          <a:lstStyle/>
          <a:p>
            <a:r>
              <a:rPr lang="pl-PL" sz="2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Kto może ubiegać się o środki KFS?</a:t>
            </a:r>
            <a:endParaRPr lang="en-US" sz="23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Poziom dofinansowania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467544" y="1268760"/>
            <a:ext cx="8208912" cy="4464496"/>
          </a:xfrm>
          <a:prstGeom prst="rect">
            <a:avLst/>
          </a:prstGeom>
        </p:spPr>
        <p:txBody>
          <a:bodyPr/>
          <a:lstStyle/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W przypadku mikroprzedsiębiorców (firmy zatrudniające do 9 osób) ze środków KFS może zostać sfinansowanych </a:t>
            </a: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ahoma" pitchFamily="34" charset="0"/>
              </a:rPr>
              <a:t>100%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kosztów kształcenia ustawicznego;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W przypadku pozostałych firm pracodawca ze środków własnych pokrywa </a:t>
            </a: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ahoma" pitchFamily="34" charset="0"/>
              </a:rPr>
              <a:t>20%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kosztów szkolenia;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Kwota przyznana na szkolenie dla jednego pracownika nie może przekroczyć w danym roku </a:t>
            </a: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ahoma" pitchFamily="34" charset="0"/>
              </a:rPr>
              <a:t>300%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przeciętnego wynagrodzenia. (ok. 11 220 zł).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9552" y="1988840"/>
            <a:ext cx="8047235" cy="1872208"/>
          </a:xfrm>
        </p:spPr>
        <p:txBody>
          <a:bodyPr/>
          <a:lstStyle/>
          <a:p>
            <a:pPr algn="ctr"/>
            <a:r>
              <a:rPr lang="pl-PL" sz="3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 KFS skorzystać mogą osoby będące w wieku aktywności zawodowej</a:t>
            </a:r>
            <a:endParaRPr lang="pl-PL" sz="360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 ubiegać się o dofinansowanie z KFS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467544" y="1556792"/>
            <a:ext cx="8208912" cy="3888432"/>
          </a:xfrm>
          <a:prstGeom prst="rect">
            <a:avLst/>
          </a:prstGeom>
        </p:spPr>
        <p:txBody>
          <a:bodyPr/>
          <a:lstStyle/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200" dirty="0" smtClean="0">
                <a:solidFill>
                  <a:schemeClr val="bg1"/>
                </a:solidFill>
                <a:latin typeface="+mj-lt"/>
              </a:rPr>
              <a:t>Pracodawca wypełnia wniosek w formie:</a:t>
            </a:r>
          </a:p>
          <a:p>
            <a:pPr marL="909638" lvl="1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200" b="1" dirty="0" smtClean="0">
                <a:solidFill>
                  <a:schemeClr val="bg1"/>
                </a:solidFill>
                <a:latin typeface="+mj-lt"/>
              </a:rPr>
              <a:t>papierowej</a:t>
            </a:r>
          </a:p>
          <a:p>
            <a:pPr marL="909638" lvl="1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200" b="1" dirty="0" smtClean="0">
                <a:solidFill>
                  <a:schemeClr val="bg1"/>
                </a:solidFill>
                <a:latin typeface="+mj-lt"/>
              </a:rPr>
              <a:t>elektronicznej </a:t>
            </a:r>
            <a:r>
              <a:rPr lang="pl-PL" sz="2200" dirty="0" smtClean="0">
                <a:solidFill>
                  <a:schemeClr val="bg1"/>
                </a:solidFill>
                <a:latin typeface="+mj-lt"/>
              </a:rPr>
              <a:t>(w tym przypadku wniosek musi posiadać tzw. bezpieczny podpis elektroniczny). </a:t>
            </a:r>
          </a:p>
          <a:p>
            <a:pPr marL="0" lvl="1" indent="4763" algn="ctr">
              <a:lnSpc>
                <a:spcPct val="150000"/>
              </a:lnSpc>
              <a:spcBef>
                <a:spcPct val="20000"/>
              </a:spcBef>
              <a:buSzPct val="130000"/>
            </a:pPr>
            <a:r>
              <a:rPr lang="pl-PL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+mj-lt"/>
              </a:rPr>
            </a:br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 pitchFamily="34" charset="0"/>
                <a:cs typeface="Tahoma" pitchFamily="34" charset="0"/>
              </a:rPr>
              <a:t>Wzory wniosków dostępne są na stronach internetowych powiatowych urzędów pracy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 ubiegać się o dofinansowanie z KFS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467544" y="1268760"/>
            <a:ext cx="8208912" cy="4464496"/>
          </a:xfrm>
          <a:prstGeom prst="rect">
            <a:avLst/>
          </a:prstGeom>
        </p:spPr>
        <p:txBody>
          <a:bodyPr/>
          <a:lstStyle/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Wniosek należy złożyć w powiatowym urzędzie pracy właściwym ze względu na:</a:t>
            </a:r>
          </a:p>
          <a:p>
            <a:pPr marL="909638" lvl="1" indent="-452438">
              <a:lnSpc>
                <a:spcPct val="150000"/>
              </a:lnSpc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siedzibę pracodawcy,</a:t>
            </a:r>
          </a:p>
          <a:p>
            <a:pPr marL="909638" lvl="1" indent="-452438">
              <a:lnSpc>
                <a:spcPct val="150000"/>
              </a:lnSpc>
              <a:spcBef>
                <a:spcPct val="20000"/>
              </a:spcBef>
              <a:buSzPct val="130000"/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miejsce prowadzenia działalności gospodarczej.</a:t>
            </a:r>
          </a:p>
          <a:p>
            <a:pPr marL="452438" lvl="1" indent="4763">
              <a:lnSpc>
                <a:spcPct val="150000"/>
              </a:lnSpc>
              <a:spcBef>
                <a:spcPct val="20000"/>
              </a:spcBef>
              <a:buSzPct val="130000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Powiatowy urząd pracy ogłasza na swojej stronie internetowej </a:t>
            </a:r>
            <a:br>
              <a:rPr lang="pl-PL" sz="2000" dirty="0" smtClean="0">
                <a:solidFill>
                  <a:schemeClr val="bg1"/>
                </a:solidFill>
                <a:latin typeface="+mj-lt"/>
              </a:rPr>
            </a:b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i tablicy ogłoszeń nabór wniosków na sfinansowanie kosztów kształcenia ustawicznego.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Powiatowy urząd pracy ma 30 dni na rozpatrzenie wniosku i udzielenie odpowiedzi.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7213" y="433388"/>
            <a:ext cx="8047235" cy="381000"/>
          </a:xfrm>
        </p:spPr>
        <p:txBody>
          <a:bodyPr/>
          <a:lstStyle/>
          <a:p>
            <a:pPr algn="ctr"/>
            <a:r>
              <a:rPr lang="pl-PL" sz="3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 ubiegać się o dofinansowanie z KFS</a:t>
            </a:r>
            <a:endParaRPr lang="en-US" sz="3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467544" y="1628800"/>
            <a:ext cx="8208912" cy="4104456"/>
          </a:xfrm>
          <a:prstGeom prst="rect">
            <a:avLst/>
          </a:prstGeom>
        </p:spPr>
        <p:txBody>
          <a:bodyPr/>
          <a:lstStyle/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W przypadku </a:t>
            </a:r>
            <a:r>
              <a:rPr lang="pl-PL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pozytywnego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rozpatrzenia wniosku, z pracodawcą zostaje zawarta umowa na dofinansowanie ze środków KFS. 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W przypadku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negatywnego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 rozpatrzenia wniosku pracodawcy, urząd 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uzasadnia odmowę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pPr marL="452438" lvl="0" indent="-452438">
              <a:lnSpc>
                <a:spcPct val="150000"/>
              </a:lnSpc>
              <a:spcBef>
                <a:spcPct val="20000"/>
              </a:spcBef>
              <a:buSzPct val="130000"/>
              <a:buFont typeface="Wingdings" pitchFamily="2" charset="2"/>
              <a:buChar char="ð"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Jeśli wniosek pracodawcy jest nieprawidłowo wypełniony lub niekompletny urząd wyznacza pracodawcy co najmniej 7-dniowy termin na uzupełnienie wniosku.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15338">
  <a:themeElements>
    <a:clrScheme name="Custom 1">
      <a:dk1>
        <a:srgbClr val="C1A50E"/>
      </a:dk1>
      <a:lt1>
        <a:srgbClr val="000000"/>
      </a:lt1>
      <a:dk2>
        <a:srgbClr val="C1A50E"/>
      </a:dk2>
      <a:lt2>
        <a:srgbClr val="7F7F7F"/>
      </a:lt2>
      <a:accent1>
        <a:srgbClr val="EFD026"/>
      </a:accent1>
      <a:accent2>
        <a:srgbClr val="F6E276"/>
      </a:accent2>
      <a:accent3>
        <a:srgbClr val="C1A60C"/>
      </a:accent3>
      <a:accent4>
        <a:srgbClr val="F6E37D"/>
      </a:accent4>
      <a:accent5>
        <a:srgbClr val="989E92"/>
      </a:accent5>
      <a:accent6>
        <a:srgbClr val="C1A60C"/>
      </a:accent6>
      <a:hlink>
        <a:srgbClr val="7F7F7F"/>
      </a:hlink>
      <a:folHlink>
        <a:srgbClr val="605305"/>
      </a:folHlink>
    </a:clrScheme>
    <a:fontScheme name="D_dmiguel_business">
      <a:majorFont>
        <a:latin typeface="trebuch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377ABF-F28F-4F36-BFA9-C9D0A8B3A3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TS101915338</Template>
  <TotalTime>397</TotalTime>
  <Words>417</Words>
  <Application>Microsoft Office PowerPoint</Application>
  <PresentationFormat>Pokaz na ekranie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TS101915338</vt:lpstr>
      <vt:lpstr>1_Projekt niestandardowy</vt:lpstr>
      <vt:lpstr>Projekt niestandardowy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maciejsmolarek</dc:creator>
  <cp:lastModifiedBy>maciejsmolarek</cp:lastModifiedBy>
  <cp:revision>37</cp:revision>
  <dcterms:created xsi:type="dcterms:W3CDTF">2015-01-30T09:34:04Z</dcterms:created>
  <dcterms:modified xsi:type="dcterms:W3CDTF">2016-09-12T09:51:46Z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TC019153389991</vt:lpwstr>
  </property>
</Properties>
</file>