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315" r:id="rId3"/>
    <p:sldId id="257" r:id="rId4"/>
    <p:sldId id="293" r:id="rId5"/>
    <p:sldId id="265" r:id="rId6"/>
    <p:sldId id="261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262" r:id="rId18"/>
    <p:sldId id="266" r:id="rId19"/>
    <p:sldId id="263" r:id="rId20"/>
    <p:sldId id="259" r:id="rId21"/>
    <p:sldId id="305" r:id="rId22"/>
    <p:sldId id="307" r:id="rId23"/>
    <p:sldId id="313" r:id="rId24"/>
    <p:sldId id="314" r:id="rId25"/>
    <p:sldId id="309" r:id="rId26"/>
    <p:sldId id="310" r:id="rId27"/>
    <p:sldId id="311" r:id="rId28"/>
    <p:sldId id="312" r:id="rId29"/>
    <p:sldId id="260" r:id="rId30"/>
    <p:sldId id="277" r:id="rId31"/>
    <p:sldId id="278" r:id="rId32"/>
    <p:sldId id="306" r:id="rId33"/>
    <p:sldId id="308" r:id="rId34"/>
    <p:sldId id="273" r:id="rId35"/>
    <p:sldId id="280" r:id="rId36"/>
    <p:sldId id="281" r:id="rId37"/>
    <p:sldId id="282" r:id="rId38"/>
    <p:sldId id="283" r:id="rId39"/>
    <p:sldId id="284" r:id="rId40"/>
    <p:sldId id="285" r:id="rId41"/>
    <p:sldId id="287" r:id="rId42"/>
    <p:sldId id="288" r:id="rId43"/>
    <p:sldId id="289" r:id="rId44"/>
    <p:sldId id="290" r:id="rId45"/>
    <p:sldId id="317" r:id="rId46"/>
    <p:sldId id="318" r:id="rId47"/>
    <p:sldId id="319" r:id="rId48"/>
    <p:sldId id="320" r:id="rId49"/>
    <p:sldId id="321" r:id="rId50"/>
    <p:sldId id="322" r:id="rId51"/>
    <p:sldId id="323" r:id="rId52"/>
    <p:sldId id="324" r:id="rId5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8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50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5F672C8-4E8D-44C1-95A0-0243C11D328A}" type="datetimeFigureOut">
              <a:rPr lang="pl-PL" smtClean="0"/>
              <a:pPr/>
              <a:t>2011-12-16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139AB97-FB21-46D2-A85F-B387F3CF880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Szyfrowanie: </a:t>
            </a:r>
            <a:r>
              <a:rPr lang="pl-PL" dirty="0" err="1" smtClean="0"/>
              <a:t>CryptoAPI</a:t>
            </a:r>
            <a:r>
              <a:rPr lang="pl-PL" dirty="0" smtClean="0"/>
              <a:t>, CAPICOM i alternatywy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Justyna Lipska </a:t>
            </a:r>
          </a:p>
          <a:p>
            <a:r>
              <a:rPr lang="pl-PL" dirty="0" smtClean="0"/>
              <a:t>Informatyka Stosowana</a:t>
            </a:r>
          </a:p>
          <a:p>
            <a:r>
              <a:rPr lang="pl-PL" dirty="0" smtClean="0"/>
              <a:t>229775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Warstwa systemowa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Podstawowe funkcje kryptograficzne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Dzięki nim odwołujemy się do dostawców usług kryptograficznych</a:t>
            </a:r>
          </a:p>
          <a:p>
            <a:r>
              <a:rPr lang="pl-PL" dirty="0" smtClean="0"/>
              <a:t>Wybieramy specyficznego dostawcę, spełniającego wymaganą funkcjonalność (funkcje generujące klucze)</a:t>
            </a:r>
          </a:p>
          <a:p>
            <a:r>
              <a:rPr lang="pl-PL" dirty="0" smtClean="0"/>
              <a:t>Tworzenie i przechowywanie kluczy kryptograficznych, wymiana ich i transmisja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Funkcje kodowania/dekodowania certyfikatów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Używane podczas szyfrowania i deszyfrowania danych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Funkcje magazynu certyfikatów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Używane do zarządzania zbiorami cyfrowych certyfikatów, umożliwiają sprawdzenie certyfikatów zawartych w dokumentach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Uproszczone funkcje 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Grupa funkcji wysokiego poziomu, służących do tworzenia i korzystania z kluczy do szyfrowania i deszyfrowania, składania oraz weryfikacji cyfrowych podpisów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Niskopoziomowe funkcje 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Funkcje używane podczas wszystkich zadań wykonywanych przez uproszczone funkcje wiadomości</a:t>
            </a:r>
          </a:p>
          <a:p>
            <a:r>
              <a:rPr lang="pl-PL" dirty="0" smtClean="0"/>
              <a:t>Większa kontrola nad wykonywanymi operacjami, ale wymagają większej ilości wywołań funkcji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Dostęp aplikacji do CSP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Aplikacje nie mają bezpośredniego dostępu do kluczowych elementów CSP, używają  jedynie „przezroczystych” deskryptorów, nie istnieje, więc ryzyko uszkodzenia CSP</a:t>
            </a:r>
          </a:p>
          <a:p>
            <a:r>
              <a:rPr lang="pl-PL" dirty="0" smtClean="0"/>
              <a:t>Aplikacje nie określają detali kryptograficznych, interfejs CSP pozwala aplikacji wybrać algorytm kryptograficzny, ale implementacja każdej operacji kryptograficznej jest opisywana i dokonywana w CSP</a:t>
            </a:r>
          </a:p>
          <a:p>
            <a:r>
              <a:rPr lang="pl-PL" dirty="0" smtClean="0"/>
              <a:t>Aplikacje nie przechowują dokumentów z tożsamością użytkownika np. hasła i wszystkie operacje uwierzytelniające wykonywane są poprzez CSP</a:t>
            </a:r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Obszary funkcyjne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Podstawowe funkcje kryptograficzne</a:t>
            </a:r>
          </a:p>
          <a:p>
            <a:r>
              <a:rPr lang="pl-PL" dirty="0" smtClean="0"/>
              <a:t>Funkcje kodowania/dekodowania komunikatów</a:t>
            </a:r>
          </a:p>
          <a:p>
            <a:r>
              <a:rPr lang="pl-PL" dirty="0" smtClean="0"/>
              <a:t>Funkcje magazynów certyfikatów</a:t>
            </a:r>
          </a:p>
          <a:p>
            <a:r>
              <a:rPr lang="pl-PL" dirty="0" smtClean="0"/>
              <a:t>Uproszczone funkcje wiadomości</a:t>
            </a:r>
          </a:p>
          <a:p>
            <a:r>
              <a:rPr lang="pl-PL" dirty="0" smtClean="0"/>
              <a:t>Niskopoziomowe funkcje wiadomości</a:t>
            </a: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1" y="1628800"/>
            <a:ext cx="7445807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Opis cech wg których aplikacja wybiera </a:t>
            </a:r>
            <a:r>
              <a:rPr lang="pl-PL" b="1" dirty="0" smtClean="0"/>
              <a:t>dostawcę </a:t>
            </a:r>
            <a:r>
              <a:rPr lang="pl-PL" b="1" dirty="0"/>
              <a:t>CSP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Algorytm wymiany klucza</a:t>
            </a:r>
          </a:p>
          <a:p>
            <a:r>
              <a:rPr lang="pl-PL" dirty="0" smtClean="0"/>
              <a:t>Algorytm cyfrowego podpisu</a:t>
            </a:r>
          </a:p>
          <a:p>
            <a:r>
              <a:rPr lang="pl-PL" dirty="0" smtClean="0"/>
              <a:t>Format </a:t>
            </a:r>
            <a:r>
              <a:rPr lang="pl-PL" dirty="0" err="1" smtClean="0"/>
              <a:t>KeyBLOB</a:t>
            </a:r>
            <a:endParaRPr lang="pl-PL" dirty="0" smtClean="0"/>
          </a:p>
          <a:p>
            <a:r>
              <a:rPr lang="pl-PL" dirty="0" smtClean="0"/>
              <a:t>Format cyfrowego podpisu</a:t>
            </a:r>
          </a:p>
          <a:p>
            <a:r>
              <a:rPr lang="pl-PL" dirty="0" smtClean="0"/>
              <a:t>Schemat uzyskiwania klucza sesyjnego</a:t>
            </a:r>
          </a:p>
          <a:p>
            <a:r>
              <a:rPr lang="pl-PL" dirty="0" smtClean="0"/>
              <a:t>Długość klucza</a:t>
            </a:r>
          </a:p>
          <a:p>
            <a:r>
              <a:rPr lang="pl-PL" dirty="0" smtClean="0"/>
              <a:t>Tryby domyślne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CAPICOM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cyfrowe podpisywanie danych, </a:t>
            </a:r>
          </a:p>
          <a:p>
            <a:r>
              <a:rPr lang="pl-PL" dirty="0" smtClean="0"/>
              <a:t>kontrola, sprawdzenie i wyświetlenie ich podpisu cyfrowego i / lub certyfikatu cyfrowego, </a:t>
            </a:r>
          </a:p>
          <a:p>
            <a:r>
              <a:rPr lang="pl-PL" dirty="0" smtClean="0"/>
              <a:t>dodanie lub usunięcie certyfikatów z magazynów certyfikatów, </a:t>
            </a:r>
          </a:p>
          <a:p>
            <a:r>
              <a:rPr lang="pl-PL" dirty="0" smtClean="0"/>
              <a:t>szyfrowanie i deszyfrowanie danych.</a:t>
            </a:r>
            <a:endParaRPr lang="en-US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KeyDataBase</a:t>
            </a:r>
            <a:endParaRPr lang="pl-P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50267"/>
            <a:ext cx="6984776" cy="485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Klucze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Klucze sesyjne</a:t>
            </a:r>
          </a:p>
          <a:p>
            <a:r>
              <a:rPr lang="pl-PL" dirty="0" smtClean="0"/>
              <a:t>Para kluczy publiczny prywatny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Klucze sesyjne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Pamięć ulotna, niszczone po zakończeniu sesji</a:t>
            </a:r>
          </a:p>
          <a:p>
            <a:r>
              <a:rPr lang="pl-PL" dirty="0" smtClean="0"/>
              <a:t>Eksport kluczy z bazy kluczy CSP do specjalnej formy przechowywania  </a:t>
            </a:r>
            <a:r>
              <a:rPr lang="pl-PL" dirty="0" smtClean="0"/>
              <a:t>nazyw</a:t>
            </a:r>
            <a:r>
              <a:rPr lang="pl-PL" dirty="0" smtClean="0"/>
              <a:t>amy</a:t>
            </a:r>
            <a:r>
              <a:rPr lang="pl-PL" dirty="0" smtClean="0"/>
              <a:t> </a:t>
            </a:r>
            <a:r>
              <a:rPr lang="pl-PL" dirty="0" err="1" smtClean="0"/>
              <a:t>KeyBLOB</a:t>
            </a:r>
            <a:r>
              <a:rPr lang="pl-PL" dirty="0" smtClean="0"/>
              <a:t>. Jest to zaszyfrowana postać klucza, która może być przechowywana poza modułem CSP tworzona za pomocą funkcji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714375" y="2005806"/>
            <a:ext cx="695325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13415" y="1600200"/>
            <a:ext cx="675516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Szyfrowanie</a:t>
            </a:r>
            <a:endParaRPr lang="pl-P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16833"/>
            <a:ext cx="7776864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Algorytmy szyfrowania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Symetryczne</a:t>
            </a:r>
          </a:p>
          <a:p>
            <a:r>
              <a:rPr lang="pl-PL" dirty="0" smtClean="0"/>
              <a:t>asymetryczne</a:t>
            </a:r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Symetryczne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algorytm kryptograficzny, który do szyfrowania i deszyfrowania tekstu jawnego wykorzystuje klucz lub klucze. W przypadku, gdy do szyfrowania i deszyfrowania wykorzystywane są różne klucze, to jest możliwe wyznaczenie klucza szyfrującego z deszyfrującego i odwrotnie. Ujawnienie jednego z kluczy umożliwia odtworzenie zaszyfrowanej wiadomości</a:t>
            </a:r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Asymetryczne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Algorytmy asymetryczne nazywane również algorytmami z kluczem publicznym, używają innego klucza do szyfrowania i deszyfrowania tych samych danych, a ponadto z klucza, którym zostały zaszyfrowane dane w żaden sposób nie da się wyciągnąć klucza do ich odszyfrowania. Dlatego algorytmy tego typu są znacznie bezpieczniejsze, ponieważ wysyłając wiadomoć nie wysyłamy w niej klucza a odszyfrować wiadomoć może jedynie osoba upoważniona, która posiada unikatowy klucz deszyfrujący </a:t>
            </a:r>
            <a:r>
              <a:rPr lang="pl-PL" dirty="0" err="1" smtClean="0"/>
              <a:t>najczęś</a:t>
            </a:r>
            <a:r>
              <a:rPr lang="pl-PL" dirty="0" smtClean="0"/>
              <a:t></a:t>
            </a:r>
            <a:r>
              <a:rPr lang="pl-PL" dirty="0" err="1" smtClean="0"/>
              <a:t>ciej</a:t>
            </a:r>
            <a:r>
              <a:rPr lang="pl-PL" dirty="0" smtClean="0"/>
              <a:t> w postaci certyfikatu. </a:t>
            </a: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Przygotowanie środowiska programistycznego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advapi32.dll- funkcje szyfrujące i deszyfrujące</a:t>
            </a:r>
          </a:p>
          <a:p>
            <a:r>
              <a:rPr lang="pl-PL" dirty="0" smtClean="0"/>
              <a:t>crypt32.dll- zarządzanie </a:t>
            </a:r>
            <a:r>
              <a:rPr lang="pl-PL" dirty="0"/>
              <a:t>certyfikatami, </a:t>
            </a:r>
            <a:r>
              <a:rPr lang="pl-PL" dirty="0" smtClean="0"/>
              <a:t>dostęp </a:t>
            </a:r>
            <a:r>
              <a:rPr lang="pl-PL" dirty="0"/>
              <a:t>do prostych </a:t>
            </a:r>
            <a:r>
              <a:rPr lang="pl-PL" dirty="0" smtClean="0"/>
              <a:t>oraz niskopoziomowych </a:t>
            </a:r>
            <a:r>
              <a:rPr lang="pl-PL" dirty="0"/>
              <a:t>funkcji </a:t>
            </a:r>
            <a:r>
              <a:rPr lang="pl-PL" dirty="0" smtClean="0"/>
              <a:t>wiadomości</a:t>
            </a:r>
          </a:p>
          <a:p>
            <a:r>
              <a:rPr lang="pl-PL" dirty="0" smtClean="0"/>
              <a:t>Pośrednie odwołanie do modułów CSP (implementacja standardów i algorytmów kryptograficznych)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CAPICOM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Windows Server 2008</a:t>
            </a:r>
          </a:p>
          <a:p>
            <a:r>
              <a:rPr lang="pl-PL" dirty="0" smtClean="0"/>
              <a:t>Windows Vista</a:t>
            </a:r>
          </a:p>
          <a:p>
            <a:r>
              <a:rPr lang="pl-PL" dirty="0" smtClean="0"/>
              <a:t>Windows XP</a:t>
            </a:r>
          </a:p>
          <a:p>
            <a:r>
              <a:rPr lang="pl-PL" dirty="0" smtClean="0"/>
              <a:t>Windows 2000</a:t>
            </a:r>
          </a:p>
          <a:p>
            <a:r>
              <a:rPr lang="pl-PL" dirty="0" smtClean="0"/>
              <a:t>Nie wspierane w Windows 7</a:t>
            </a:r>
            <a:endParaRPr lang="pl-P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Certyfikaty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X.509</a:t>
            </a:r>
          </a:p>
          <a:p>
            <a:r>
              <a:rPr lang="pl-PL" dirty="0" smtClean="0"/>
              <a:t>PKCS</a:t>
            </a: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HCRYPTMSG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Uchwyt do szyfrowanej informacji</a:t>
            </a:r>
            <a:endParaRPr lang="pl-PL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Kontenery kluczy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Kontener= użytkownik = para kluczy</a:t>
            </a: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KeyBLOB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Public </a:t>
            </a:r>
            <a:r>
              <a:rPr lang="pl-PL" dirty="0" err="1" smtClean="0"/>
              <a:t>KeyBLOB</a:t>
            </a:r>
            <a:endParaRPr lang="pl-PL" dirty="0" smtClean="0"/>
          </a:p>
          <a:p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KeyBLOB</a:t>
            </a:r>
            <a:endParaRPr lang="pl-PL" dirty="0" smtClean="0"/>
          </a:p>
          <a:p>
            <a:r>
              <a:rPr lang="pl-PL" dirty="0" smtClean="0"/>
              <a:t>Simple </a:t>
            </a:r>
            <a:r>
              <a:rPr lang="pl-PL" smtClean="0"/>
              <a:t>KeyBLOB</a:t>
            </a:r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/>
              <a:t>CryptMsgCalculateEncodedLength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Funkcja, która wylicza maksymalną liczbę bajtów potrzebnych na zakodowanie informacji</a:t>
            </a:r>
          </a:p>
          <a:p>
            <a:r>
              <a:rPr lang="pl-PL" dirty="0" smtClean="0"/>
              <a:t>Wynik: liczba bajtów będzie zawsze większa lub równa liczbie aktualnie potrzebnych bajtów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CryptMsgOpenToEncode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</a:t>
            </a:r>
            <a:r>
              <a:rPr lang="pl-PL" dirty="0" err="1" smtClean="0"/>
              <a:t>nkcja</a:t>
            </a:r>
            <a:r>
              <a:rPr lang="en-US" dirty="0" smtClean="0"/>
              <a:t> </a:t>
            </a:r>
            <a:r>
              <a:rPr lang="pl-PL" dirty="0" smtClean="0"/>
              <a:t>otwiera</a:t>
            </a:r>
            <a:r>
              <a:rPr lang="en-US" dirty="0" smtClean="0"/>
              <a:t> </a:t>
            </a:r>
            <a:r>
              <a:rPr lang="pl-PL" dirty="0" smtClean="0"/>
              <a:t>wiadomość kryptograficzną po to, aby ją zakodować</a:t>
            </a:r>
            <a:r>
              <a:rPr lang="en-US" dirty="0" smtClean="0"/>
              <a:t> </a:t>
            </a:r>
            <a:r>
              <a:rPr lang="pl-PL" dirty="0" smtClean="0"/>
              <a:t>i zwraca uchwyt</a:t>
            </a:r>
            <a:r>
              <a:rPr lang="en-US" dirty="0" smtClean="0"/>
              <a:t> </a:t>
            </a:r>
            <a:r>
              <a:rPr lang="pl-PL" dirty="0" smtClean="0"/>
              <a:t>do otwartej wiadomości</a:t>
            </a:r>
            <a:r>
              <a:rPr lang="en-US" dirty="0" smtClean="0"/>
              <a:t>. </a:t>
            </a:r>
            <a:r>
              <a:rPr lang="pl-PL" dirty="0" smtClean="0"/>
              <a:t>Wiadomość pozostaje otwarta do momentu wywołania funkcji</a:t>
            </a:r>
            <a:r>
              <a:rPr lang="en-US" dirty="0" smtClean="0"/>
              <a:t> </a:t>
            </a:r>
            <a:r>
              <a:rPr lang="en-US" b="1" dirty="0" err="1" smtClean="0"/>
              <a:t>CryptMsgClose</a:t>
            </a:r>
            <a:r>
              <a:rPr lang="pl-PL" b="1" dirty="0" smtClean="0"/>
              <a:t>. W razie niepowodzenia zwraca NULL.</a:t>
            </a:r>
            <a:endParaRPr lang="pl-P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CryptMsgUpdate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funkcja</a:t>
            </a:r>
            <a:r>
              <a:rPr lang="en-US" dirty="0" smtClean="0"/>
              <a:t> </a:t>
            </a:r>
            <a:r>
              <a:rPr lang="pl-PL" dirty="0" smtClean="0"/>
              <a:t>dodaje</a:t>
            </a:r>
            <a:r>
              <a:rPr lang="en-US" dirty="0" smtClean="0"/>
              <a:t> </a:t>
            </a:r>
            <a:r>
              <a:rPr lang="pl-PL" dirty="0" smtClean="0"/>
              <a:t>zawartości do szyfrowanej wiadomości</a:t>
            </a:r>
            <a:r>
              <a:rPr lang="en-US" dirty="0" smtClean="0"/>
              <a:t>. </a:t>
            </a:r>
            <a:r>
              <a:rPr lang="pl-PL" dirty="0" smtClean="0"/>
              <a:t>Użycie tej funkcji pozwala konstruować widomość krok po krok</a:t>
            </a:r>
            <a:r>
              <a:rPr lang="en-US" dirty="0" smtClean="0"/>
              <a:t> </a:t>
            </a:r>
            <a:r>
              <a:rPr lang="pl-PL" dirty="0" smtClean="0"/>
              <a:t>poprzez powtarzanie wywołań</a:t>
            </a:r>
            <a:r>
              <a:rPr lang="en-US" dirty="0" smtClean="0"/>
              <a:t> </a:t>
            </a:r>
            <a:r>
              <a:rPr lang="en-US" b="1" dirty="0" err="1" smtClean="0"/>
              <a:t>CryptMsgUpdate</a:t>
            </a:r>
            <a:r>
              <a:rPr lang="en-US" dirty="0" smtClean="0"/>
              <a:t>. </a:t>
            </a:r>
            <a:r>
              <a:rPr lang="pl-PL" dirty="0" smtClean="0"/>
              <a:t>Dodawana zawartość wiadomości</a:t>
            </a:r>
            <a:r>
              <a:rPr lang="en-US" dirty="0" smtClean="0"/>
              <a:t> </a:t>
            </a:r>
            <a:r>
              <a:rPr lang="pl-PL" dirty="0" smtClean="0"/>
              <a:t>jest zaszyfrowywana lub odszyfrowywana </a:t>
            </a:r>
            <a:r>
              <a:rPr lang="en-US" dirty="0" smtClean="0"/>
              <a:t> </a:t>
            </a:r>
            <a:r>
              <a:rPr lang="pl-PL" dirty="0" smtClean="0"/>
              <a:t>w zależności od tego czy wiadomość</a:t>
            </a:r>
            <a:r>
              <a:rPr lang="en-US" dirty="0" smtClean="0"/>
              <a:t> </a:t>
            </a:r>
            <a:r>
              <a:rPr lang="pl-PL" dirty="0" smtClean="0"/>
              <a:t>została otwarta przez </a:t>
            </a:r>
            <a:r>
              <a:rPr lang="en-US" b="1" dirty="0" err="1" smtClean="0"/>
              <a:t>CryptMsgOpenToEncode</a:t>
            </a:r>
            <a:r>
              <a:rPr lang="en-US" dirty="0" smtClean="0"/>
              <a:t> </a:t>
            </a:r>
            <a:r>
              <a:rPr lang="pl-PL" dirty="0" smtClean="0"/>
              <a:t>czy</a:t>
            </a:r>
            <a:r>
              <a:rPr lang="en-US" dirty="0" smtClean="0"/>
              <a:t> </a:t>
            </a:r>
            <a:r>
              <a:rPr lang="en-US" b="1" dirty="0" err="1" smtClean="0"/>
              <a:t>CryptMsgOpenToDecode</a:t>
            </a:r>
            <a:r>
              <a:rPr lang="en-US" dirty="0" smtClean="0"/>
              <a:t>.</a:t>
            </a:r>
            <a:r>
              <a:rPr lang="pl-PL" dirty="0" smtClean="0"/>
              <a:t> Jeśli wywołanie </a:t>
            </a:r>
            <a:r>
              <a:rPr lang="pl-PL" dirty="0" smtClean="0"/>
              <a:t>zakończyło </a:t>
            </a:r>
            <a:r>
              <a:rPr lang="pl-PL" dirty="0" smtClean="0"/>
              <a:t>się sukcesem zwracana wartość jest różna od zera</a:t>
            </a:r>
            <a:r>
              <a:rPr lang="en-US" dirty="0" smtClean="0"/>
              <a:t> (</a:t>
            </a:r>
            <a:r>
              <a:rPr lang="en-US" b="1" dirty="0" smtClean="0"/>
              <a:t>TRUE</a:t>
            </a:r>
            <a:r>
              <a:rPr lang="en-US" dirty="0" smtClean="0"/>
              <a:t>).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CryptMsgGetParam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</a:t>
            </a:r>
            <a:r>
              <a:rPr lang="pl-PL" dirty="0" err="1" smtClean="0"/>
              <a:t>kcja</a:t>
            </a:r>
            <a:r>
              <a:rPr lang="en-US" dirty="0" smtClean="0"/>
              <a:t> </a:t>
            </a:r>
            <a:r>
              <a:rPr lang="pl-PL" dirty="0" smtClean="0"/>
              <a:t>nabywa</a:t>
            </a:r>
            <a:r>
              <a:rPr lang="en-US" dirty="0" smtClean="0"/>
              <a:t> </a:t>
            </a:r>
            <a:r>
              <a:rPr lang="pl-PL" dirty="0" smtClean="0"/>
              <a:t>argumenty wiadomości</a:t>
            </a:r>
            <a:r>
              <a:rPr lang="en-US" dirty="0" smtClean="0"/>
              <a:t> </a:t>
            </a:r>
            <a:r>
              <a:rPr lang="pl-PL" dirty="0" smtClean="0"/>
              <a:t>po odkodowaniu lub zakodowaniu wiadomości kryptograficznej</a:t>
            </a:r>
            <a:r>
              <a:rPr lang="en-US" dirty="0" smtClean="0"/>
              <a:t>. </a:t>
            </a:r>
            <a:r>
              <a:rPr lang="pl-PL" dirty="0" smtClean="0"/>
              <a:t>Ta funkcja jest wywoływana po ostatnim</a:t>
            </a:r>
            <a:r>
              <a:rPr lang="en-US" dirty="0" smtClean="0"/>
              <a:t> </a:t>
            </a:r>
            <a:r>
              <a:rPr lang="pl-PL" dirty="0" smtClean="0"/>
              <a:t>wywołaniu </a:t>
            </a:r>
            <a:r>
              <a:rPr lang="en-US" b="1" dirty="0" err="1" smtClean="0"/>
              <a:t>CryptMsgUpdate</a:t>
            </a:r>
            <a:r>
              <a:rPr lang="en-US" dirty="0" smtClean="0"/>
              <a:t>.</a:t>
            </a:r>
            <a:r>
              <a:rPr lang="pl-PL" dirty="0" smtClean="0"/>
              <a:t> </a:t>
            </a:r>
            <a:endParaRPr lang="en-US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CryptMsgClose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</a:t>
            </a:r>
            <a:r>
              <a:rPr lang="pl-PL" dirty="0" err="1" smtClean="0"/>
              <a:t>kcja</a:t>
            </a:r>
            <a:r>
              <a:rPr lang="en-US" dirty="0" smtClean="0"/>
              <a:t> </a:t>
            </a:r>
            <a:r>
              <a:rPr lang="pl-PL" dirty="0" smtClean="0"/>
              <a:t>zamyka</a:t>
            </a:r>
            <a:r>
              <a:rPr lang="en-US" dirty="0" smtClean="0"/>
              <a:t> </a:t>
            </a:r>
            <a:r>
              <a:rPr lang="pl-PL" dirty="0" smtClean="0"/>
              <a:t>uchwyt wiadomości kryptograficznej</a:t>
            </a:r>
            <a:r>
              <a:rPr lang="en-US" dirty="0" smtClean="0"/>
              <a:t>. </a:t>
            </a:r>
            <a:r>
              <a:rPr lang="pl-PL" dirty="0" smtClean="0"/>
              <a:t>Po każdym wywołaniu funkcji</a:t>
            </a:r>
            <a:r>
              <a:rPr lang="en-US" dirty="0" smtClean="0"/>
              <a:t>, </a:t>
            </a:r>
            <a:r>
              <a:rPr lang="pl-PL" dirty="0" smtClean="0"/>
              <a:t>zmienna służąca do zliczania referencji do wiadomości jest zmniejszana o jeden</a:t>
            </a:r>
            <a:r>
              <a:rPr lang="en-US" dirty="0" smtClean="0"/>
              <a:t>. </a:t>
            </a:r>
            <a:r>
              <a:rPr lang="pl-PL" dirty="0" smtClean="0"/>
              <a:t>Gdy osiągnie wartość zera, wiadomość zostanie zwolniona do końca.</a:t>
            </a:r>
            <a:endParaRPr lang="en-US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CryptMsgOpenToDecode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otwiera</a:t>
            </a:r>
            <a:r>
              <a:rPr lang="en-US" dirty="0" smtClean="0"/>
              <a:t> </a:t>
            </a:r>
            <a:r>
              <a:rPr lang="pl-PL" dirty="0" smtClean="0"/>
              <a:t>wiadomość kryptograficzną po to, aby ją zdekodować</a:t>
            </a:r>
            <a:r>
              <a:rPr lang="en-US" dirty="0" smtClean="0"/>
              <a:t> </a:t>
            </a:r>
            <a:r>
              <a:rPr lang="pl-PL" dirty="0" smtClean="0"/>
              <a:t>i zwraca uchwyt</a:t>
            </a:r>
            <a:r>
              <a:rPr lang="en-US" dirty="0" smtClean="0"/>
              <a:t> </a:t>
            </a:r>
            <a:r>
              <a:rPr lang="pl-PL" dirty="0" smtClean="0"/>
              <a:t>do otwartej wiadomości</a:t>
            </a:r>
            <a:r>
              <a:rPr lang="en-US" dirty="0" smtClean="0"/>
              <a:t>. </a:t>
            </a:r>
            <a:r>
              <a:rPr lang="pl-PL" dirty="0" smtClean="0"/>
              <a:t>Wiadomość pozostaje otwarta do momentu wywołania funkcji</a:t>
            </a:r>
            <a:r>
              <a:rPr lang="en-US" dirty="0" smtClean="0"/>
              <a:t> </a:t>
            </a:r>
            <a:r>
              <a:rPr lang="en-US" b="1" dirty="0" err="1" smtClean="0"/>
              <a:t>CryptMsgClose</a:t>
            </a:r>
            <a:r>
              <a:rPr lang="pl-PL" b="1" dirty="0" smtClean="0"/>
              <a:t>. W razie niepowodzenia zwraca NULL.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Interfejs </a:t>
            </a:r>
            <a:r>
              <a:rPr lang="pl-PL" dirty="0" err="1" smtClean="0"/>
              <a:t>CryptoAPI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Generowanie i wymiana kluczy, podpisów elektronicznych oraz szyfrowania danych za pomocą architektury usługodawcy do  obsługi instalowanych usługodawców kryptograficznych</a:t>
            </a:r>
          </a:p>
          <a:p>
            <a:r>
              <a:rPr lang="pl-PL" dirty="0" smtClean="0"/>
              <a:t>Obsługa certyfikatów X.509 i standardów PKCS</a:t>
            </a:r>
            <a:endParaRPr lang="pl-PL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CryptAcquireContext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</a:t>
            </a:r>
            <a:r>
              <a:rPr lang="pl-PL" dirty="0" err="1" smtClean="0"/>
              <a:t>kcja</a:t>
            </a:r>
            <a:r>
              <a:rPr lang="pl-PL" dirty="0" smtClean="0"/>
              <a:t> </a:t>
            </a:r>
            <a:r>
              <a:rPr lang="en-US" dirty="0" smtClean="0"/>
              <a:t> </a:t>
            </a:r>
            <a:r>
              <a:rPr lang="pl-PL" dirty="0" smtClean="0"/>
              <a:t>jest </a:t>
            </a:r>
            <a:r>
              <a:rPr lang="en-US" dirty="0" smtClean="0"/>
              <a:t> </a:t>
            </a:r>
            <a:r>
              <a:rPr lang="pl-PL" dirty="0" smtClean="0"/>
              <a:t>używana do zdobyć</a:t>
            </a:r>
            <a:r>
              <a:rPr lang="en-US" dirty="0" smtClean="0"/>
              <a:t> </a:t>
            </a:r>
            <a:r>
              <a:rPr lang="pl-PL" dirty="0" smtClean="0"/>
              <a:t>uchwyt do określonego </a:t>
            </a:r>
            <a:r>
              <a:rPr lang="en-US" dirty="0" smtClean="0"/>
              <a:t> </a:t>
            </a:r>
            <a:r>
              <a:rPr lang="en-US" i="1" dirty="0" smtClean="0"/>
              <a:t>key container</a:t>
            </a:r>
            <a:r>
              <a:rPr lang="en-US" dirty="0" smtClean="0"/>
              <a:t> </a:t>
            </a:r>
            <a:r>
              <a:rPr lang="pl-PL" dirty="0" smtClean="0"/>
              <a:t>z określonego</a:t>
            </a:r>
            <a:r>
              <a:rPr lang="en-US" dirty="0" smtClean="0"/>
              <a:t> </a:t>
            </a:r>
            <a:r>
              <a:rPr lang="en-US" i="1" dirty="0" smtClean="0"/>
              <a:t>cryptographic service provider</a:t>
            </a:r>
            <a:r>
              <a:rPr lang="en-US" dirty="0" smtClean="0"/>
              <a:t> (CSP). </a:t>
            </a:r>
            <a:r>
              <a:rPr lang="pl-PL" dirty="0" smtClean="0"/>
              <a:t>Zwraca uchwyt , który jest używany do wywoływania funkcji</a:t>
            </a:r>
            <a:r>
              <a:rPr lang="en-US" dirty="0" smtClean="0"/>
              <a:t> </a:t>
            </a:r>
            <a:r>
              <a:rPr lang="en-US" i="1" dirty="0" smtClean="0"/>
              <a:t>CryptoAPI</a:t>
            </a:r>
            <a:r>
              <a:rPr lang="en-US" dirty="0" smtClean="0"/>
              <a:t> </a:t>
            </a:r>
            <a:r>
              <a:rPr lang="pl-PL" dirty="0" smtClean="0"/>
              <a:t>które używa wybrany</a:t>
            </a:r>
            <a:r>
              <a:rPr lang="en-US" dirty="0" smtClean="0"/>
              <a:t> CSP.</a:t>
            </a:r>
            <a:endParaRPr lang="pl-PL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CryptGetUserKey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Funkcja odzyskuje</a:t>
            </a:r>
            <a:r>
              <a:rPr lang="en-US" dirty="0" smtClean="0"/>
              <a:t> </a:t>
            </a:r>
            <a:r>
              <a:rPr lang="pl-PL" dirty="0" smtClean="0"/>
              <a:t>uchwyt do jednego z dwóch kluczy użytkownika</a:t>
            </a:r>
            <a:r>
              <a:rPr lang="en-US" dirty="0" smtClean="0"/>
              <a:t> </a:t>
            </a:r>
            <a:r>
              <a:rPr lang="pl-PL" dirty="0" smtClean="0"/>
              <a:t>(</a:t>
            </a:r>
            <a:r>
              <a:rPr lang="en-US" i="1" dirty="0" smtClean="0"/>
              <a:t>public/private key pairs</a:t>
            </a:r>
            <a:r>
              <a:rPr lang="pl-PL" i="1" dirty="0" smtClean="0"/>
              <a:t>)</a:t>
            </a:r>
            <a:r>
              <a:rPr lang="en-US" dirty="0" smtClean="0"/>
              <a:t>. </a:t>
            </a:r>
            <a:r>
              <a:rPr lang="pl-PL" dirty="0" smtClean="0"/>
              <a:t>Ta funkcja</a:t>
            </a:r>
            <a:r>
              <a:rPr lang="en-US" dirty="0" smtClean="0"/>
              <a:t> </a:t>
            </a:r>
            <a:r>
              <a:rPr lang="pl-PL" dirty="0" smtClean="0"/>
              <a:t>jest używana tylko przez właściciela</a:t>
            </a:r>
            <a:r>
              <a:rPr lang="en-US" dirty="0" smtClean="0"/>
              <a:t> </a:t>
            </a:r>
            <a:r>
              <a:rPr lang="pl-PL" dirty="0" smtClean="0"/>
              <a:t>pary kluczy (publiczny/prywatny) i to tylko wtedy, gdy uchwyt </a:t>
            </a:r>
            <a:r>
              <a:rPr lang="en-US" dirty="0" smtClean="0"/>
              <a:t>CSP</a:t>
            </a:r>
            <a:r>
              <a:rPr lang="pl-PL" dirty="0" smtClean="0"/>
              <a:t> i jego </a:t>
            </a:r>
            <a:r>
              <a:rPr lang="en-US" dirty="0" smtClean="0"/>
              <a:t> </a:t>
            </a:r>
            <a:r>
              <a:rPr lang="pl-PL" dirty="0" smtClean="0"/>
              <a:t>skojarzenie z</a:t>
            </a:r>
            <a:r>
              <a:rPr lang="en-US" dirty="0" smtClean="0"/>
              <a:t> </a:t>
            </a:r>
            <a:r>
              <a:rPr lang="en-US" i="1" dirty="0" smtClean="0"/>
              <a:t>key container</a:t>
            </a:r>
            <a:r>
              <a:rPr lang="en-US" dirty="0" smtClean="0"/>
              <a:t> </a:t>
            </a:r>
            <a:r>
              <a:rPr lang="pl-PL" dirty="0" smtClean="0"/>
              <a:t>jest </a:t>
            </a:r>
            <a:r>
              <a:rPr lang="en-US" dirty="0" smtClean="0"/>
              <a:t> </a:t>
            </a:r>
            <a:r>
              <a:rPr lang="pl-PL" dirty="0" smtClean="0"/>
              <a:t>możliwe</a:t>
            </a:r>
            <a:r>
              <a:rPr lang="en-US" dirty="0" smtClean="0"/>
              <a:t>. </a:t>
            </a:r>
            <a:r>
              <a:rPr lang="pl-PL" dirty="0" smtClean="0"/>
              <a:t>Jeśli </a:t>
            </a:r>
            <a:r>
              <a:rPr lang="en-US" dirty="0" smtClean="0"/>
              <a:t>CSP </a:t>
            </a:r>
            <a:r>
              <a:rPr lang="pl-PL" dirty="0" smtClean="0"/>
              <a:t>uchwyt</a:t>
            </a:r>
            <a:r>
              <a:rPr lang="en-US" dirty="0" smtClean="0"/>
              <a:t> </a:t>
            </a:r>
            <a:r>
              <a:rPr lang="pl-PL" dirty="0" smtClean="0"/>
              <a:t>nie jest dostępny</a:t>
            </a:r>
            <a:r>
              <a:rPr lang="en-US" dirty="0" smtClean="0"/>
              <a:t> </a:t>
            </a:r>
            <a:r>
              <a:rPr lang="pl-PL" dirty="0" smtClean="0"/>
              <a:t>ale certyfikat użytkownika tak</a:t>
            </a:r>
            <a:r>
              <a:rPr lang="en-US" dirty="0" smtClean="0"/>
              <a:t>, </a:t>
            </a:r>
            <a:r>
              <a:rPr lang="pl-PL" dirty="0" smtClean="0"/>
              <a:t>użyj</a:t>
            </a:r>
            <a:r>
              <a:rPr lang="en-US" dirty="0" smtClean="0"/>
              <a:t> </a:t>
            </a:r>
            <a:r>
              <a:rPr lang="pl-PL" dirty="0" smtClean="0"/>
              <a:t>C</a:t>
            </a:r>
            <a:r>
              <a:rPr lang="en-US" b="1" dirty="0" err="1" smtClean="0"/>
              <a:t>ryptAcquireCertificatePrivateKey</a:t>
            </a:r>
            <a:r>
              <a:rPr lang="en-US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CryptGenKey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Funkcja </a:t>
            </a:r>
            <a:r>
              <a:rPr lang="en-US" dirty="0" smtClean="0"/>
              <a:t> </a:t>
            </a:r>
            <a:r>
              <a:rPr lang="pl-PL" dirty="0" smtClean="0"/>
              <a:t>generuje</a:t>
            </a:r>
            <a:r>
              <a:rPr lang="en-US" dirty="0" smtClean="0"/>
              <a:t> </a:t>
            </a:r>
            <a:r>
              <a:rPr lang="pl-PL" dirty="0" smtClean="0"/>
              <a:t>losowy</a:t>
            </a:r>
            <a:r>
              <a:rPr lang="en-US" dirty="0" smtClean="0"/>
              <a:t> </a:t>
            </a:r>
            <a:r>
              <a:rPr lang="pl-PL" dirty="0" smtClean="0"/>
              <a:t>kryptograficzny klucz sesji</a:t>
            </a:r>
            <a:r>
              <a:rPr lang="en-US" dirty="0" smtClean="0"/>
              <a:t> </a:t>
            </a:r>
            <a:r>
              <a:rPr lang="pl-PL" dirty="0" smtClean="0"/>
              <a:t>(</a:t>
            </a:r>
            <a:r>
              <a:rPr lang="en-US" i="1" dirty="0" smtClean="0"/>
              <a:t>session key</a:t>
            </a:r>
            <a:r>
              <a:rPr lang="pl-PL" i="1" dirty="0" smtClean="0"/>
              <a:t>)</a:t>
            </a:r>
            <a:r>
              <a:rPr lang="en-US" dirty="0" smtClean="0"/>
              <a:t> </a:t>
            </a:r>
            <a:r>
              <a:rPr lang="pl-PL" dirty="0" smtClean="0"/>
              <a:t>lub parę kluczy (prywatny/publiczny)</a:t>
            </a:r>
            <a:r>
              <a:rPr lang="en-US" dirty="0" smtClean="0"/>
              <a:t>. </a:t>
            </a:r>
            <a:r>
              <a:rPr lang="pl-PL" dirty="0" smtClean="0"/>
              <a:t>Uchwyt do klucza</a:t>
            </a:r>
            <a:r>
              <a:rPr lang="en-US" dirty="0" smtClean="0"/>
              <a:t> </a:t>
            </a:r>
            <a:r>
              <a:rPr lang="pl-PL" dirty="0" smtClean="0"/>
              <a:t>lub </a:t>
            </a:r>
            <a:r>
              <a:rPr lang="en-US" dirty="0" smtClean="0"/>
              <a:t> </a:t>
            </a:r>
            <a:r>
              <a:rPr lang="pl-PL" dirty="0" smtClean="0"/>
              <a:t>pary kluczy jest zwracany jako </a:t>
            </a:r>
            <a:r>
              <a:rPr lang="en-US" dirty="0" smtClean="0"/>
              <a:t> </a:t>
            </a:r>
            <a:r>
              <a:rPr lang="en-US" i="1" dirty="0" err="1" smtClean="0"/>
              <a:t>phKey</a:t>
            </a:r>
            <a:r>
              <a:rPr lang="en-US" dirty="0" smtClean="0"/>
              <a:t>. </a:t>
            </a:r>
            <a:r>
              <a:rPr lang="pl-PL" dirty="0" smtClean="0"/>
              <a:t>Ten uchwyt może być następnie wykorzystany w razie potrzeby z każdą funkcją</a:t>
            </a:r>
            <a:r>
              <a:rPr lang="en-US" dirty="0" smtClean="0"/>
              <a:t> CryptoAPI</a:t>
            </a:r>
            <a:r>
              <a:rPr lang="pl-PL" dirty="0" smtClean="0"/>
              <a:t>,</a:t>
            </a:r>
            <a:r>
              <a:rPr lang="en-US" dirty="0" smtClean="0"/>
              <a:t> </a:t>
            </a:r>
            <a:r>
              <a:rPr lang="pl-PL" dirty="0" smtClean="0"/>
              <a:t>która wymaga uchwytu do klucza</a:t>
            </a:r>
            <a:r>
              <a:rPr lang="en-US" dirty="0" smtClean="0"/>
              <a:t>.</a:t>
            </a:r>
          </a:p>
          <a:p>
            <a:r>
              <a:rPr lang="pl-PL" dirty="0" smtClean="0"/>
              <a:t>Aplikacja wywołująca musi określić algorytm podczas wywoływania tej funkcji. Ponieważ ten typ algorytmu jest przechowywany w pakiecie z kluczem, aplikacja nie wymaga określenia algorytmu później, gdy rzeczywiste operacje kryptograficzne są wykonywane. </a:t>
            </a:r>
            <a:endParaRPr lang="pl-PL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CryptDestroyKey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Funkcja zwalnia</a:t>
            </a:r>
            <a:r>
              <a:rPr lang="en-US" dirty="0" smtClean="0"/>
              <a:t> </a:t>
            </a:r>
            <a:r>
              <a:rPr lang="pl-PL" dirty="0" smtClean="0"/>
              <a:t>uchwyt, który</a:t>
            </a:r>
            <a:r>
              <a:rPr lang="en-US" dirty="0" smtClean="0"/>
              <a:t> </a:t>
            </a:r>
            <a:r>
              <a:rPr lang="pl-PL" dirty="0" smtClean="0"/>
              <a:t>odnosi się do parametru </a:t>
            </a:r>
            <a:r>
              <a:rPr lang="en-US" i="1" dirty="0" err="1" smtClean="0"/>
              <a:t>hKey</a:t>
            </a:r>
            <a:r>
              <a:rPr lang="en-US" dirty="0" smtClean="0"/>
              <a:t>.</a:t>
            </a:r>
          </a:p>
          <a:p>
            <a:r>
              <a:rPr lang="pl-PL" dirty="0" smtClean="0"/>
              <a:t>Jeśli uchwyt odnosi się do klucza sesji lub z kluczem publicznym, który został</a:t>
            </a:r>
            <a:r>
              <a:rPr lang="en-US" dirty="0" smtClean="0"/>
              <a:t> </a:t>
            </a:r>
            <a:r>
              <a:rPr lang="pl-PL" dirty="0" smtClean="0"/>
              <a:t>zaimportowany do</a:t>
            </a:r>
            <a:r>
              <a:rPr lang="en-US" dirty="0" smtClean="0"/>
              <a:t> CSP </a:t>
            </a:r>
            <a:r>
              <a:rPr lang="pl-PL" dirty="0" smtClean="0"/>
              <a:t>przez</a:t>
            </a:r>
            <a:r>
              <a:rPr lang="en-US" dirty="0" smtClean="0"/>
              <a:t> </a:t>
            </a:r>
            <a:r>
              <a:rPr lang="en-US" b="1" dirty="0" err="1" smtClean="0"/>
              <a:t>CryptImportKey</a:t>
            </a:r>
            <a:r>
              <a:rPr lang="en-US" dirty="0" smtClean="0"/>
              <a:t>, </a:t>
            </a:r>
            <a:r>
              <a:rPr lang="pl-PL" dirty="0" smtClean="0"/>
              <a:t>ta funkcja niszczy</a:t>
            </a:r>
            <a:r>
              <a:rPr lang="en-US" dirty="0" smtClean="0"/>
              <a:t> </a:t>
            </a:r>
            <a:r>
              <a:rPr lang="pl-PL" dirty="0" smtClean="0"/>
              <a:t>klucz i</a:t>
            </a:r>
            <a:r>
              <a:rPr lang="en-US" dirty="0" smtClean="0"/>
              <a:t> </a:t>
            </a:r>
            <a:r>
              <a:rPr lang="pl-PL" dirty="0" smtClean="0"/>
              <a:t>uwalnia</a:t>
            </a:r>
            <a:r>
              <a:rPr lang="en-US" dirty="0" smtClean="0"/>
              <a:t> </a:t>
            </a:r>
            <a:r>
              <a:rPr lang="pl-PL" dirty="0" smtClean="0"/>
              <a:t>pamięć</a:t>
            </a:r>
            <a:r>
              <a:rPr lang="en-US" dirty="0" smtClean="0"/>
              <a:t> </a:t>
            </a:r>
            <a:r>
              <a:rPr lang="pl-PL" dirty="0" smtClean="0"/>
              <a:t>używaną przez klucz</a:t>
            </a:r>
            <a:r>
              <a:rPr lang="en-US" dirty="0" smtClean="0"/>
              <a:t>. </a:t>
            </a:r>
            <a:r>
              <a:rPr lang="pl-PL" dirty="0" smtClean="0"/>
              <a:t>Wiele</a:t>
            </a:r>
            <a:r>
              <a:rPr lang="en-US" dirty="0" smtClean="0"/>
              <a:t> CSP</a:t>
            </a:r>
            <a:r>
              <a:rPr lang="pl-PL" dirty="0" smtClean="0"/>
              <a:t> nadpisuje</a:t>
            </a:r>
            <a:r>
              <a:rPr lang="en-US" dirty="0" smtClean="0"/>
              <a:t> </a:t>
            </a:r>
            <a:r>
              <a:rPr lang="pl-PL" dirty="0" smtClean="0"/>
              <a:t>pamięć,</a:t>
            </a:r>
            <a:r>
              <a:rPr lang="en-US" dirty="0" smtClean="0"/>
              <a:t> </a:t>
            </a:r>
            <a:r>
              <a:rPr lang="pl-PL" dirty="0" smtClean="0"/>
              <a:t>gdzie klucz się znajdował przed jej zwolnieniem</a:t>
            </a:r>
            <a:r>
              <a:rPr lang="en-US" dirty="0" smtClean="0"/>
              <a:t>. </a:t>
            </a:r>
            <a:r>
              <a:rPr lang="pl-PL" dirty="0" smtClean="0"/>
              <a:t>Jednakże</a:t>
            </a:r>
            <a:r>
              <a:rPr lang="en-US" dirty="0" smtClean="0"/>
              <a:t>, </a:t>
            </a:r>
            <a:r>
              <a:rPr lang="pl-PL" dirty="0" smtClean="0"/>
              <a:t>bazowe, podstawowe pary kluczy</a:t>
            </a:r>
            <a:r>
              <a:rPr lang="en-US" dirty="0" smtClean="0"/>
              <a:t> </a:t>
            </a:r>
            <a:r>
              <a:rPr lang="pl-PL" dirty="0" smtClean="0"/>
              <a:t>nie są</a:t>
            </a:r>
            <a:r>
              <a:rPr lang="en-US" dirty="0" smtClean="0"/>
              <a:t> </a:t>
            </a:r>
            <a:r>
              <a:rPr lang="pl-PL" dirty="0" smtClean="0"/>
              <a:t>niszczone przez tę funkcję</a:t>
            </a:r>
            <a:r>
              <a:rPr lang="en-US" dirty="0" smtClean="0"/>
              <a:t>. </a:t>
            </a:r>
            <a:r>
              <a:rPr lang="pl-PL" dirty="0" smtClean="0"/>
              <a:t>Tylko uchwyt</a:t>
            </a:r>
            <a:r>
              <a:rPr lang="en-US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 smtClean="0"/>
              <a:t>CryptReleaseContext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Funkcja zwalnia</a:t>
            </a:r>
            <a:r>
              <a:rPr lang="en-US" dirty="0" smtClean="0"/>
              <a:t> </a:t>
            </a:r>
            <a:r>
              <a:rPr lang="pl-PL" dirty="0" smtClean="0"/>
              <a:t> </a:t>
            </a:r>
            <a:r>
              <a:rPr lang="pl-PL" dirty="0" smtClean="0"/>
              <a:t>uchwyt do</a:t>
            </a:r>
            <a:r>
              <a:rPr lang="en-US" dirty="0" smtClean="0"/>
              <a:t> CSP </a:t>
            </a:r>
            <a:r>
              <a:rPr lang="pl-PL" dirty="0" smtClean="0"/>
              <a:t>i </a:t>
            </a:r>
            <a:r>
              <a:rPr lang="en-US" i="1" dirty="0" smtClean="0"/>
              <a:t>key container</a:t>
            </a:r>
            <a:r>
              <a:rPr lang="en-US" dirty="0" smtClean="0"/>
              <a:t>. </a:t>
            </a:r>
            <a:r>
              <a:rPr lang="pl-PL" dirty="0" smtClean="0"/>
              <a:t>Po</a:t>
            </a:r>
            <a:r>
              <a:rPr lang="en-US" dirty="0" smtClean="0"/>
              <a:t> </a:t>
            </a:r>
            <a:r>
              <a:rPr lang="pl-PL" dirty="0" smtClean="0"/>
              <a:t>każdym wywołaniu tej funkcji</a:t>
            </a:r>
            <a:r>
              <a:rPr lang="en-US" dirty="0" smtClean="0"/>
              <a:t>, the </a:t>
            </a:r>
            <a:r>
              <a:rPr lang="en-US" i="1" dirty="0" smtClean="0"/>
              <a:t>reference count</a:t>
            </a:r>
            <a:r>
              <a:rPr lang="en-US" dirty="0" smtClean="0"/>
              <a:t> on the CSP </a:t>
            </a:r>
            <a:r>
              <a:rPr lang="pl-PL" dirty="0" smtClean="0"/>
              <a:t>jest zmniejszany o 1</a:t>
            </a:r>
            <a:r>
              <a:rPr lang="en-US" dirty="0" smtClean="0"/>
              <a:t>. </a:t>
            </a:r>
            <a:r>
              <a:rPr lang="pl-PL" dirty="0" smtClean="0"/>
              <a:t>Kiedy</a:t>
            </a:r>
            <a:r>
              <a:rPr lang="en-US" dirty="0" smtClean="0"/>
              <a:t> </a:t>
            </a:r>
            <a:r>
              <a:rPr lang="pl-PL" dirty="0" smtClean="0"/>
              <a:t>osiągnie wartość zero</a:t>
            </a:r>
            <a:r>
              <a:rPr lang="en-US" dirty="0" smtClean="0"/>
              <a:t>, </a:t>
            </a:r>
            <a:r>
              <a:rPr lang="pl-PL" dirty="0" smtClean="0"/>
              <a:t>kontekst jest całkowicie zwolniony i nie może już być używany przez inne funkcje w aplikacji.</a:t>
            </a:r>
            <a:endParaRPr lang="en-US" dirty="0" smtClean="0"/>
          </a:p>
          <a:p>
            <a:r>
              <a:rPr lang="pl-PL" dirty="0" smtClean="0"/>
              <a:t>Aplikacja wywołuje tę funkcję po zakończeniu korzystania z CSP. Funkcja nie niszczy</a:t>
            </a:r>
            <a:r>
              <a:rPr lang="en-US" dirty="0" smtClean="0"/>
              <a:t> key containers </a:t>
            </a:r>
            <a:r>
              <a:rPr lang="pl-PL" dirty="0" smtClean="0"/>
              <a:t>lub</a:t>
            </a:r>
            <a:r>
              <a:rPr lang="en-US" dirty="0" smtClean="0"/>
              <a:t> </a:t>
            </a:r>
            <a:r>
              <a:rPr lang="en-US" i="1" dirty="0" smtClean="0"/>
              <a:t>key pairs</a:t>
            </a:r>
            <a:r>
              <a:rPr lang="en-US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CryptCreateHash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Funkcja inicjuje haszowanie strumienia danych. Tworzy i zwraca aplikacji wywołującej uchwyt do obiektu </a:t>
            </a:r>
            <a:r>
              <a:rPr lang="pl-PL" dirty="0" err="1" smtClean="0"/>
              <a:t>hash</a:t>
            </a:r>
            <a:r>
              <a:rPr lang="pl-PL" dirty="0" smtClean="0"/>
              <a:t> dostawcy usług kryptograficznych (CSP). Ten uchwyt jest używany w kolejnych wywołaniach </a:t>
            </a:r>
            <a:r>
              <a:rPr lang="pl-PL" dirty="0" err="1" smtClean="0"/>
              <a:t>CryptHashData</a:t>
            </a:r>
            <a:r>
              <a:rPr lang="pl-PL" dirty="0" smtClean="0"/>
              <a:t> i </a:t>
            </a:r>
            <a:r>
              <a:rPr lang="pl-PL" dirty="0" err="1" smtClean="0"/>
              <a:t>CryptHashSessionKey</a:t>
            </a:r>
            <a:r>
              <a:rPr lang="pl-PL" dirty="0" smtClean="0"/>
              <a:t> do </a:t>
            </a:r>
            <a:r>
              <a:rPr lang="pl-PL" dirty="0" err="1" smtClean="0"/>
              <a:t>hashowania</a:t>
            </a:r>
            <a:r>
              <a:rPr lang="pl-PL" dirty="0" smtClean="0"/>
              <a:t> kluczy sesji i innych strumieni danych</a:t>
            </a:r>
          </a:p>
          <a:p>
            <a:r>
              <a:rPr lang="en-US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CryptHashData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dodaje dane do określonego </a:t>
            </a:r>
            <a:r>
              <a:rPr lang="pl-PL" dirty="0" err="1" smtClean="0"/>
              <a:t>hash</a:t>
            </a:r>
            <a:r>
              <a:rPr lang="pl-PL" dirty="0" smtClean="0"/>
              <a:t> obiektu. Ta funkcja i </a:t>
            </a:r>
            <a:r>
              <a:rPr lang="pl-PL" dirty="0" err="1" smtClean="0"/>
              <a:t>CryptHashSessionKey</a:t>
            </a:r>
            <a:r>
              <a:rPr lang="pl-PL" dirty="0" smtClean="0"/>
              <a:t> może być wywołana kilka razy, aby obliczyć długość </a:t>
            </a:r>
            <a:r>
              <a:rPr lang="pl-PL" dirty="0" err="1" smtClean="0"/>
              <a:t>hash</a:t>
            </a:r>
            <a:r>
              <a:rPr lang="pl-PL" dirty="0" smtClean="0"/>
              <a:t> lub nieciągłych strumieni danych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CryptGetHashParam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pobiera dane, które regulują działalnie </a:t>
            </a:r>
            <a:r>
              <a:rPr lang="pl-PL" dirty="0" err="1" smtClean="0"/>
              <a:t>hash</a:t>
            </a:r>
            <a:r>
              <a:rPr lang="pl-PL" dirty="0" smtClean="0"/>
              <a:t> obiektu. Rzeczywistą wartość </a:t>
            </a:r>
            <a:r>
              <a:rPr lang="pl-PL" dirty="0" err="1" smtClean="0"/>
              <a:t>hash</a:t>
            </a:r>
            <a:r>
              <a:rPr lang="pl-PL" dirty="0" smtClean="0"/>
              <a:t> można pobrać przy użyciu tej funkcji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CryptDestroyHash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niszczy </a:t>
            </a:r>
            <a:r>
              <a:rPr lang="pl-PL" dirty="0" err="1" smtClean="0"/>
              <a:t>hash</a:t>
            </a:r>
            <a:r>
              <a:rPr lang="pl-PL" dirty="0" smtClean="0"/>
              <a:t> obiektu, który odwołuje się do parametru </a:t>
            </a:r>
            <a:r>
              <a:rPr lang="pl-PL" dirty="0" err="1" smtClean="0"/>
              <a:t>hHash</a:t>
            </a:r>
            <a:r>
              <a:rPr lang="pl-PL" dirty="0" smtClean="0"/>
              <a:t>. Nie możemy używać zniszczonych obiektów.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CryptDeriveKey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Funkcja generuje klucze kryptograficzne sesji z wartości bazy danych. Funkcja ta gwarantuje, że gdy ten sam dostawca usług kryptograficznych (CSP) i algorytmy są stosowane klucze wygenerowane z tej samej bazy danych są identyczne .Bazy danych mogą być hasłami lub innymi danymi użytkownika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Dostawca CSP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Kod wykonujący uwierzytelnianie, kodowanie i usługi szyfrujące udostępniane aplikacjom opartym na systemie Windows za pomocą interfejsu </a:t>
            </a:r>
            <a:r>
              <a:rPr lang="pl-PL" dirty="0" err="1" smtClean="0"/>
              <a:t>CryptoAPI</a:t>
            </a:r>
            <a:r>
              <a:rPr lang="pl-PL" dirty="0" smtClean="0"/>
              <a:t>. Oprogramowanie CSP jest odpowiedzialne za tworzenie, niszczenie i używanie kluczy do wykonywania różnych operacji kryptograficznych. Poszczególni usługodawcy CSP zapewniają różne implementacje interfejsu </a:t>
            </a:r>
            <a:r>
              <a:rPr lang="pl-PL" dirty="0" err="1" smtClean="0"/>
              <a:t>CryptoAPI</a:t>
            </a:r>
            <a:r>
              <a:rPr lang="pl-PL" dirty="0" smtClean="0"/>
              <a:t>. Niektórzy usługodawcy udostępniają silniejsze algorytmy kryptograficzne, a inni proponują składniki sprzętowe, takie jak karty inteligentne</a:t>
            </a:r>
            <a:endParaRPr lang="pl-PL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CryptEncrypt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szyfrowania danych. Algorytm używany do szyfrowania danych jest wyznaczony przez klucz posiadanych przez moduł CSP i jest wskazywany przez parametr HKEY</a:t>
            </a:r>
            <a:endParaRPr lang="pl-PL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CryptDecrypt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Funkcja odszyfrowuje dane wcześniej zaszyfrowanych za pomocą funkcji </a:t>
            </a:r>
            <a:r>
              <a:rPr lang="pl-PL" dirty="0" err="1" smtClean="0"/>
              <a:t>CryptEncrypt</a:t>
            </a:r>
            <a:r>
              <a:rPr lang="en-US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Dziękuję za uwagę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Architektura </a:t>
            </a:r>
            <a:r>
              <a:rPr lang="pl-PL" dirty="0" err="1" smtClean="0"/>
              <a:t>CryptoAPI</a:t>
            </a:r>
            <a:endParaRPr lang="pl-PL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74001" y="1600200"/>
            <a:ext cx="583399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Warstwa aplikacji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tej najwyższej warstwie działa aplikacja, wykonująca mechanizmy kryptograficzne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Warstwa systemowa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Jest stykiem aplikacji z systemem udostępnia operacje kryptograficzne wykorzystywane przez aplikację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Warstwa dostawców usług kryptograficznych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Zawiera moduły dostawców usług kryptograficznych, które wykonują właściwe operacje szyfrowania, podpisywania i generowania kluczy</a:t>
            </a:r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2360</TotalTime>
  <Words>1376</Words>
  <Application>Microsoft Office PowerPoint</Application>
  <PresentationFormat>Pokaz na ekranie (4:3)</PresentationFormat>
  <Paragraphs>131</Paragraphs>
  <Slides>52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52</vt:i4>
      </vt:variant>
    </vt:vector>
  </HeadingPairs>
  <TitlesOfParts>
    <vt:vector size="53" baseType="lpstr">
      <vt:lpstr>Techniczny</vt:lpstr>
      <vt:lpstr>Szyfrowanie: CryptoAPI, CAPICOM i alternatywy</vt:lpstr>
      <vt:lpstr>CAPICOM</vt:lpstr>
      <vt:lpstr>CAPICOM</vt:lpstr>
      <vt:lpstr>Interfejs CryptoAPI</vt:lpstr>
      <vt:lpstr>Dostawca CSP</vt:lpstr>
      <vt:lpstr>Architektura CryptoAPI</vt:lpstr>
      <vt:lpstr>Warstwa aplikacji</vt:lpstr>
      <vt:lpstr>Warstwa systemowa</vt:lpstr>
      <vt:lpstr>Warstwa dostawców usług kryptograficznych</vt:lpstr>
      <vt:lpstr>Warstwa systemowa</vt:lpstr>
      <vt:lpstr>Podstawowe funkcje kryptograficzne</vt:lpstr>
      <vt:lpstr>Funkcje kodowania/dekodowania certyfikatów</vt:lpstr>
      <vt:lpstr>Funkcje magazynu certyfikatów</vt:lpstr>
      <vt:lpstr>Uproszczone funkcje wiadomości</vt:lpstr>
      <vt:lpstr>Niskopoziomowe funkcje wiadomości</vt:lpstr>
      <vt:lpstr>Dostęp aplikacji do CSP</vt:lpstr>
      <vt:lpstr>Obszary funkcyjne</vt:lpstr>
      <vt:lpstr>Slajd 18</vt:lpstr>
      <vt:lpstr>Opis cech wg których aplikacja wybiera dostawcę CSP</vt:lpstr>
      <vt:lpstr>KeyDataBase</vt:lpstr>
      <vt:lpstr>Klucze</vt:lpstr>
      <vt:lpstr>Klucze sesyjne</vt:lpstr>
      <vt:lpstr>Slajd 23</vt:lpstr>
      <vt:lpstr>Slajd 24</vt:lpstr>
      <vt:lpstr>Szyfrowanie</vt:lpstr>
      <vt:lpstr>Algorytmy szyfrowania</vt:lpstr>
      <vt:lpstr>Symetryczne</vt:lpstr>
      <vt:lpstr>Asymetryczne</vt:lpstr>
      <vt:lpstr>Przygotowanie środowiska programistycznego</vt:lpstr>
      <vt:lpstr>Certyfikaty</vt:lpstr>
      <vt:lpstr>HCRYPTMSG</vt:lpstr>
      <vt:lpstr>Kontenery kluczy</vt:lpstr>
      <vt:lpstr>KeyBLOB</vt:lpstr>
      <vt:lpstr>CryptMsgCalculateEncodedLength</vt:lpstr>
      <vt:lpstr>CryptMsgOpenToEncode</vt:lpstr>
      <vt:lpstr>CryptMsgUpdate</vt:lpstr>
      <vt:lpstr>CryptMsgGetParam</vt:lpstr>
      <vt:lpstr>CryptMsgClose</vt:lpstr>
      <vt:lpstr>CryptMsgOpenToDecode</vt:lpstr>
      <vt:lpstr>CryptAcquireContext</vt:lpstr>
      <vt:lpstr>CryptGetUserKey</vt:lpstr>
      <vt:lpstr>CryptGenKey</vt:lpstr>
      <vt:lpstr>CryptDestroyKey</vt:lpstr>
      <vt:lpstr>CryptReleaseContext</vt:lpstr>
      <vt:lpstr>CryptCreateHash</vt:lpstr>
      <vt:lpstr>CryptHashData</vt:lpstr>
      <vt:lpstr>CryptGetHashParam</vt:lpstr>
      <vt:lpstr>CryptDestroyHash</vt:lpstr>
      <vt:lpstr>CryptDeriveKey</vt:lpstr>
      <vt:lpstr>CryptEncrypt</vt:lpstr>
      <vt:lpstr>CryptDecrypt</vt:lpstr>
      <vt:lpstr>Slajd 52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Szyfrowanie: CryptoAPI, CAPICOM i alternatywy</dc:title>
  <dc:creator>Eowina</dc:creator>
  <cp:lastModifiedBy>Eowina</cp:lastModifiedBy>
  <cp:revision>10</cp:revision>
  <dcterms:created xsi:type="dcterms:W3CDTF">2011-11-04T19:22:33Z</dcterms:created>
  <dcterms:modified xsi:type="dcterms:W3CDTF">2011-12-16T21:00:32Z</dcterms:modified>
</cp:coreProperties>
</file>