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9" r:id="rId3"/>
    <p:sldId id="342" r:id="rId4"/>
    <p:sldId id="340" r:id="rId5"/>
    <p:sldId id="343" r:id="rId6"/>
    <p:sldId id="344" r:id="rId7"/>
    <p:sldId id="345" r:id="rId8"/>
    <p:sldId id="346" r:id="rId9"/>
    <p:sldId id="341" r:id="rId10"/>
    <p:sldId id="347" r:id="rId11"/>
    <p:sldId id="348" r:id="rId12"/>
    <p:sldId id="349" r:id="rId13"/>
    <p:sldId id="350" r:id="rId14"/>
    <p:sldId id="351" r:id="rId15"/>
    <p:sldId id="338" r:id="rId16"/>
    <p:sldId id="313" r:id="rId17"/>
    <p:sldId id="352" r:id="rId18"/>
    <p:sldId id="354" r:id="rId19"/>
    <p:sldId id="353" r:id="rId20"/>
    <p:sldId id="355" r:id="rId21"/>
    <p:sldId id="356" r:id="rId22"/>
    <p:sldId id="357" r:id="rId23"/>
    <p:sldId id="359" r:id="rId24"/>
    <p:sldId id="358" r:id="rId25"/>
    <p:sldId id="360" r:id="rId26"/>
    <p:sldId id="361" r:id="rId27"/>
    <p:sldId id="363" r:id="rId28"/>
    <p:sldId id="362" r:id="rId29"/>
    <p:sldId id="364" r:id="rId30"/>
    <p:sldId id="365" r:id="rId31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16D2F-7930-4C56-9984-85295BFC110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8862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03F64-81EA-4CCC-B892-6667E6D3AA6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246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48AAA-D23F-492E-A375-10F16873114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6554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98F4E-90C5-4311-ADC3-ED36B72EB08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297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D21F4-701B-4821-A5CE-00FCFA36699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474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BC7C5-4994-4E02-B511-78315373159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2112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0AF57-BD0D-4B11-8F21-CC348697547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5187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3F81E-8E03-4836-A8F0-05BD934DF3E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1285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F6C55-D2C0-4908-A080-4B963019DCA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2107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3C25F-52C9-4930-A792-9D5A73C3B6A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6929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B54F1-9459-4700-9F64-764916242B3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161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ADC4A75B-1496-42E1-87ED-61EA3BBD7FF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Zaawansowane techniki WPF:</a:t>
            </a:r>
            <a:br>
              <a:rPr lang="pl-PL" altLang="pl-PL" dirty="0" smtClean="0">
                <a:latin typeface="Times New Roman" pitchFamily="18" charset="0"/>
              </a:rPr>
            </a:br>
            <a:r>
              <a:rPr lang="pl-PL" altLang="pl-PL" dirty="0" smtClean="0">
                <a:latin typeface="Times New Roman" pitchFamily="18" charset="0"/>
              </a:rPr>
              <a:t>polecenia i zachowania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5084763"/>
            <a:ext cx="6400800" cy="1055687"/>
          </a:xfrm>
        </p:spPr>
        <p:txBody>
          <a:bodyPr/>
          <a:lstStyle/>
          <a:p>
            <a:pPr eaLnBrk="1" hangingPunct="1"/>
            <a:r>
              <a:rPr lang="pl-PL" altLang="pl-PL" sz="2800" dirty="0" smtClean="0">
                <a:latin typeface="Times New Roman" pitchFamily="18" charset="0"/>
              </a:rPr>
              <a:t>Jacek Matulewski</a:t>
            </a:r>
          </a:p>
          <a:p>
            <a:pPr eaLnBrk="1" hangingPunct="1"/>
            <a:r>
              <a:rPr lang="pl-PL" altLang="pl-PL" sz="1800" dirty="0" smtClean="0">
                <a:latin typeface="Times New Roman" pitchFamily="18" charset="0"/>
              </a:rPr>
              <a:t>21 października 2019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3059113" y="333375"/>
            <a:ext cx="2808287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pl-PL" altLang="pl-PL" sz="1800">
                <a:latin typeface="Times New Roman" pitchFamily="18" charset="0"/>
              </a:rPr>
              <a:t>Programowanie Windows</a:t>
            </a:r>
          </a:p>
        </p:txBody>
      </p:sp>
      <p:sp>
        <p:nvSpPr>
          <p:cNvPr id="2053" name="pole tekstowe 3"/>
          <p:cNvSpPr txBox="1">
            <a:spLocks noChangeArrowheads="1"/>
          </p:cNvSpPr>
          <p:nvPr/>
        </p:nvSpPr>
        <p:spPr bwMode="auto">
          <a:xfrm>
            <a:off x="1878013" y="6308725"/>
            <a:ext cx="550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>
                <a:latin typeface="Times New Roman" pitchFamily="18" charset="0"/>
                <a:cs typeface="Times New Roman" pitchFamily="18" charset="0"/>
              </a:rPr>
              <a:t>http://www.fizyka.umk.pl/~jacek/dydaktyka/winprog_v2/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Polecenia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604664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itchFamily="18" charset="0"/>
              </a:rPr>
              <a:t>Klasa </a:t>
            </a:r>
            <a:r>
              <a:rPr lang="pl-PL" alt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RelayCommand</a:t>
            </a:r>
            <a:r>
              <a:rPr lang="pl-PL" altLang="pl-PL" sz="2400" dirty="0" smtClean="0">
                <a:latin typeface="Times New Roman" pitchFamily="18" charset="0"/>
              </a:rPr>
              <a:t> (</a:t>
            </a:r>
            <a:r>
              <a:rPr lang="pl-PL" altLang="pl-PL" sz="2400" dirty="0" err="1" smtClean="0">
                <a:latin typeface="Times New Roman" pitchFamily="18" charset="0"/>
              </a:rPr>
              <a:t>aka</a:t>
            </a:r>
            <a:r>
              <a:rPr lang="pl-PL" altLang="pl-PL" sz="2400" dirty="0" smtClean="0">
                <a:latin typeface="Times New Roman" pitchFamily="18" charset="0"/>
              </a:rPr>
              <a:t> </a:t>
            </a:r>
            <a:r>
              <a:rPr lang="pl-PL" alt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MvvmCommand</a:t>
            </a:r>
            <a:r>
              <a:rPr lang="pl-PL" altLang="pl-PL" sz="2400" dirty="0" smtClean="0">
                <a:latin typeface="Times New Roman" pitchFamily="18" charset="0"/>
              </a:rPr>
              <a:t>)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67544" y="2204864"/>
            <a:ext cx="6736139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RelayCommand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Action&lt;object&gt; _execute;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Predicate&lt;object&gt; _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RelayCommand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(Action&lt;object&gt; execute,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Predicate&lt;object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null)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(execute == null)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throw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ArgumentNullException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nameof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(execute));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_execute = execute;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_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void Execute(object parameter)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_execute(parameter);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6944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Polecenia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604664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itchFamily="18" charset="0"/>
              </a:rPr>
              <a:t>Klasa </a:t>
            </a:r>
            <a:r>
              <a:rPr lang="pl-PL" alt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RelayCommand</a:t>
            </a:r>
            <a:r>
              <a:rPr lang="pl-PL" altLang="pl-PL" sz="2400" dirty="0" smtClean="0">
                <a:latin typeface="Times New Roman" pitchFamily="18" charset="0"/>
              </a:rPr>
              <a:t> (</a:t>
            </a:r>
            <a:r>
              <a:rPr lang="pl-PL" altLang="pl-PL" sz="2400" dirty="0" err="1" smtClean="0">
                <a:latin typeface="Times New Roman" pitchFamily="18" charset="0"/>
              </a:rPr>
              <a:t>aka</a:t>
            </a:r>
            <a:r>
              <a:rPr lang="pl-PL" altLang="pl-PL" sz="2400" dirty="0" smtClean="0">
                <a:latin typeface="Times New Roman" pitchFamily="18" charset="0"/>
              </a:rPr>
              <a:t> </a:t>
            </a:r>
            <a:r>
              <a:rPr lang="pl-PL" alt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MvvmCommand</a:t>
            </a:r>
            <a:r>
              <a:rPr lang="pl-PL" altLang="pl-PL" sz="2400" dirty="0" smtClean="0">
                <a:latin typeface="Times New Roman" pitchFamily="18" charset="0"/>
              </a:rPr>
              <a:t>)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67544" y="2204864"/>
            <a:ext cx="8561959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RelayCommand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public bool 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CanExecute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(object parameter)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_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== null ? true : _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(parameter);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event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EventHandler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CanExecuteChanged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add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if (_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!= null)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CommandManager.RequerySuggested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+= value;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remove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if (_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!= null)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CommandManager.RequerySuggested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-= value;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8014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Zdarzenia → Polecenie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565104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itchFamily="18" charset="0"/>
              </a:rPr>
              <a:t>Tylko niektóre kontrolki (np. </a:t>
            </a:r>
            <a:r>
              <a:rPr lang="pl-PL" alt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Button</a:t>
            </a:r>
            <a:r>
              <a:rPr lang="pl-PL" altLang="pl-PL" sz="2400" dirty="0" smtClean="0">
                <a:latin typeface="Times New Roman" pitchFamily="18" charset="0"/>
              </a:rPr>
              <a:t>) mają zdefiniowane polecenia (atrybuty </a:t>
            </a:r>
            <a:r>
              <a:rPr lang="pl-PL" alt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altLang="pl-PL" sz="2400" dirty="0" smtClean="0">
                <a:latin typeface="Times New Roman" pitchFamily="18" charset="0"/>
              </a:rPr>
              <a:t> i </a:t>
            </a:r>
            <a:r>
              <a:rPr lang="pl-PL" alt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CommandParameter</a:t>
            </a:r>
            <a:r>
              <a:rPr lang="pl-PL" altLang="pl-PL" sz="2400" dirty="0" smtClean="0">
                <a:latin typeface="Times New Roman" pitchFamily="18" charset="0"/>
              </a:rPr>
              <a:t>).</a:t>
            </a:r>
          </a:p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itchFamily="18" charset="0"/>
              </a:rPr>
              <a:t>Do każdego elementu można dodać polecenia wygenerowane </a:t>
            </a:r>
            <a:br>
              <a:rPr lang="pl-PL" altLang="pl-PL" sz="2400" dirty="0" smtClean="0">
                <a:latin typeface="Times New Roman" pitchFamily="18" charset="0"/>
              </a:rPr>
            </a:br>
            <a:r>
              <a:rPr lang="pl-PL" altLang="pl-PL" sz="2400" dirty="0" smtClean="0">
                <a:latin typeface="Times New Roman" pitchFamily="18" charset="0"/>
              </a:rPr>
              <a:t>na bazie zdarzeń (mechanizm przygotowany na potrzeby współpracy z </a:t>
            </a:r>
            <a:r>
              <a:rPr lang="pl-PL" altLang="pl-PL" sz="2400" dirty="0" err="1" smtClean="0">
                <a:latin typeface="Times New Roman" pitchFamily="18" charset="0"/>
              </a:rPr>
              <a:t>Expression</a:t>
            </a:r>
            <a:r>
              <a:rPr lang="pl-PL" altLang="pl-PL" sz="2400" dirty="0" smtClean="0">
                <a:latin typeface="Times New Roman" pitchFamily="18" charset="0"/>
              </a:rPr>
              <a:t> Blend/Blend for Visual Studio)</a:t>
            </a:r>
          </a:p>
          <a:p>
            <a:pPr marL="0" indent="0" eaLnBrk="1" hangingPunct="1">
              <a:buNone/>
              <a:defRPr/>
            </a:pPr>
            <a:endParaRPr lang="pl-PL" altLang="pl-PL" sz="1200" dirty="0" smtClean="0">
              <a:latin typeface="Times New Roman" pitchFamily="18" charset="0"/>
            </a:endParaRPr>
          </a:p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itchFamily="18" charset="0"/>
              </a:rPr>
              <a:t>Konieczne dodanie do projektu referencji do dwóch bibliotek:</a:t>
            </a:r>
          </a:p>
          <a:p>
            <a:pPr eaLnBrk="1" hangingPunct="1">
              <a:defRPr/>
            </a:pPr>
            <a:r>
              <a:rPr lang="pl-PL" altLang="pl-PL" sz="2400" i="1" dirty="0" smtClean="0">
                <a:latin typeface="Times New Roman" pitchFamily="18" charset="0"/>
              </a:rPr>
              <a:t>System.Windows.Interactivity.dll</a:t>
            </a:r>
            <a:r>
              <a:rPr lang="pl-PL" altLang="pl-PL" sz="2400" dirty="0" smtClean="0">
                <a:latin typeface="Times New Roman" pitchFamily="18" charset="0"/>
              </a:rPr>
              <a:t> (platforma .NET)</a:t>
            </a:r>
            <a:endParaRPr lang="pl-PL" altLang="pl-PL" sz="2400" i="1" dirty="0" smtClean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pl-PL" altLang="pl-PL" sz="2400" i="1" dirty="0" smtClean="0">
                <a:latin typeface="Times New Roman" pitchFamily="18" charset="0"/>
              </a:rPr>
              <a:t>Microsoft.Expression.Interaction.dll</a:t>
            </a:r>
            <a:r>
              <a:rPr lang="pl-PL" altLang="pl-PL" sz="2400" dirty="0" smtClean="0">
                <a:latin typeface="Times New Roman" pitchFamily="18" charset="0"/>
              </a:rPr>
              <a:t> (Blend)</a:t>
            </a:r>
          </a:p>
          <a:p>
            <a:pPr marL="0" indent="0" eaLnBrk="1" hangingPunct="1">
              <a:buNone/>
              <a:defRPr/>
            </a:pPr>
            <a:endParaRPr lang="pl-PL" altLang="pl-PL" sz="1200" dirty="0">
              <a:latin typeface="Times New Roman" pitchFamily="18" charset="0"/>
            </a:endParaRPr>
          </a:p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itchFamily="18" charset="0"/>
              </a:rPr>
              <a:t>Uwaga! Tej drugiej może nie być.</a:t>
            </a:r>
          </a:p>
        </p:txBody>
      </p:sp>
    </p:spTree>
    <p:extLst>
      <p:ext uri="{BB962C8B-B14F-4D97-AF65-F5344CB8AC3E}">
        <p14:creationId xmlns:p14="http://schemas.microsoft.com/office/powerpoint/2010/main" val="34152517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Zdarzenia → Polecenie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628800"/>
            <a:ext cx="6912768" cy="4777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48393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Zdarzenia → Polecenie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84784"/>
            <a:ext cx="6828731" cy="4842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57691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Zdarzenia → Polecenie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539552" y="1413926"/>
            <a:ext cx="8561959" cy="50475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&lt;Window x:Class="KoloryWPF.MainWindow"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winfx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/2006/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xaml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/presentation"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xmlns:i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expression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/2010/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interactivity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GB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KeyDown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Window_KeyDown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en-GB" sz="1400" strike="sngStrike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Closed="</a:t>
            </a:r>
            <a:r>
              <a:rPr lang="en-GB" sz="1400" strike="sngStrike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Window_Closed</a:t>
            </a:r>
            <a:r>
              <a:rPr lang="en-GB" sz="1400" strike="sngStrike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Window.DataContext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vm:EdycjaKoloru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Window.DataContext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Window.InputBindings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KeyBinding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Key="R" Modifiers="Control" Command="{Binding 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Resetuj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MouseBinding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Gesture="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MiddleClick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Command="{Binding 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Resetuj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Window.InputBindings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i:Interaction.Triggers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i:EventTrigger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EventName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Closed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i:InvokeCommandAction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Zapisz}" /&gt;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i:EventTrigger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i:Interaction.Triggers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&lt;Grid</a:t>
            </a:r>
            <a:r>
              <a:rPr lang="en-GB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&lt;/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en-GB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9524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Zachowania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784"/>
            <a:ext cx="8362950" cy="1684784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b="1" dirty="0" smtClean="0">
                <a:latin typeface="Times New Roman" pitchFamily="18" charset="0"/>
              </a:rPr>
              <a:t>Zachowania</a:t>
            </a:r>
            <a:r>
              <a:rPr lang="pl-PL" altLang="pl-PL" sz="2400" dirty="0" smtClean="0">
                <a:latin typeface="Times New Roman" pitchFamily="18" charset="0"/>
              </a:rPr>
              <a:t> (</a:t>
            </a:r>
            <a:r>
              <a:rPr lang="pl-PL" altLang="pl-PL" sz="2400" i="1" dirty="0" err="1" smtClean="0">
                <a:latin typeface="Times New Roman" pitchFamily="18" charset="0"/>
              </a:rPr>
              <a:t>behaviors</a:t>
            </a:r>
            <a:r>
              <a:rPr lang="pl-PL" altLang="pl-PL" sz="2400" dirty="0" smtClean="0">
                <a:latin typeface="Times New Roman" pitchFamily="18" charset="0"/>
              </a:rPr>
              <a:t>) – kolejny mechanizm wprowadzony na potrzeby współpracy z </a:t>
            </a:r>
            <a:r>
              <a:rPr lang="pl-PL" altLang="pl-PL" sz="2400" i="1" dirty="0" err="1" smtClean="0">
                <a:latin typeface="Times New Roman" pitchFamily="18" charset="0"/>
              </a:rPr>
              <a:t>Expression</a:t>
            </a:r>
            <a:r>
              <a:rPr lang="pl-PL" altLang="pl-PL" sz="2400" i="1" dirty="0" smtClean="0">
                <a:latin typeface="Times New Roman" pitchFamily="18" charset="0"/>
              </a:rPr>
              <a:t> Blend</a:t>
            </a:r>
            <a:r>
              <a:rPr lang="pl-PL" altLang="pl-PL" sz="2400" dirty="0" smtClean="0">
                <a:latin typeface="Times New Roman" pitchFamily="18" charset="0"/>
              </a:rPr>
              <a:t>. Umożliwia rozszerzanie możliwości klas kontrolek WPF.</a:t>
            </a:r>
          </a:p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itchFamily="18" charset="0"/>
              </a:rPr>
              <a:t>Kod C# w warstwie widoku, ale nie </a:t>
            </a:r>
            <a:r>
              <a:rPr lang="pl-PL" altLang="pl-PL" sz="2400" i="1" dirty="0" err="1" smtClean="0">
                <a:latin typeface="Times New Roman" pitchFamily="18" charset="0"/>
              </a:rPr>
              <a:t>code-behind</a:t>
            </a:r>
            <a:r>
              <a:rPr lang="pl-PL" altLang="pl-PL" sz="2400" dirty="0" smtClean="0">
                <a:latin typeface="Times New Roman" pitchFamily="18" charset="0"/>
              </a:rPr>
              <a:t>.</a:t>
            </a:r>
            <a:endParaRPr lang="pl-PL" altLang="pl-PL" sz="2400" i="1" dirty="0" smtClean="0">
              <a:latin typeface="Times New Roman" pitchFamily="18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474639" y="3212976"/>
            <a:ext cx="8239756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ZamknięcieOknaPoNaciśnięciuKlawisza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Behavior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Key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{ get; set;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protected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override void </a:t>
            </a:r>
            <a:r>
              <a:rPr lang="en-GB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OnAttached</a:t>
            </a:r>
            <a:r>
              <a:rPr lang="en-GB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Window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GB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this.AssociatedObject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(window != null)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window.PreviewKeyDown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Window_PreviewKeyDown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Window_PreviewKeyDown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(object sender,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KeyEventArgs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e)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Window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(Window)sender;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e.Key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window.Close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5508104" y="3573016"/>
            <a:ext cx="3316934" cy="830997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Rozszerzenie możliwości</a:t>
            </a:r>
          </a:p>
          <a:p>
            <a:r>
              <a:rPr lang="pl-PL" sz="2400" dirty="0" smtClean="0"/>
              <a:t>okna (klasa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2400" dirty="0" smtClean="0"/>
              <a:t>)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2459099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Zachowania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784"/>
            <a:ext cx="8362950" cy="1684784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b="1" dirty="0" smtClean="0">
                <a:latin typeface="Times New Roman" pitchFamily="18" charset="0"/>
              </a:rPr>
              <a:t>Zachowania</a:t>
            </a:r>
            <a:r>
              <a:rPr lang="pl-PL" altLang="pl-PL" sz="2400" dirty="0" smtClean="0">
                <a:latin typeface="Times New Roman" pitchFamily="18" charset="0"/>
              </a:rPr>
              <a:t> (</a:t>
            </a:r>
            <a:r>
              <a:rPr lang="pl-PL" altLang="pl-PL" sz="2400" i="1" dirty="0" err="1" smtClean="0">
                <a:latin typeface="Times New Roman" pitchFamily="18" charset="0"/>
              </a:rPr>
              <a:t>behaviors</a:t>
            </a:r>
            <a:r>
              <a:rPr lang="pl-PL" altLang="pl-PL" sz="2400" dirty="0" smtClean="0">
                <a:latin typeface="Times New Roman" pitchFamily="18" charset="0"/>
              </a:rPr>
              <a:t>) – kolejny mechanizm wprowadzony na potrzeby współpracy z </a:t>
            </a:r>
            <a:r>
              <a:rPr lang="pl-PL" altLang="pl-PL" sz="2400" i="1" dirty="0" err="1" smtClean="0">
                <a:latin typeface="Times New Roman" pitchFamily="18" charset="0"/>
              </a:rPr>
              <a:t>Expression</a:t>
            </a:r>
            <a:r>
              <a:rPr lang="pl-PL" altLang="pl-PL" sz="2400" i="1" dirty="0" smtClean="0">
                <a:latin typeface="Times New Roman" pitchFamily="18" charset="0"/>
              </a:rPr>
              <a:t> Blend</a:t>
            </a:r>
            <a:r>
              <a:rPr lang="pl-PL" altLang="pl-PL" sz="2400" dirty="0" smtClean="0">
                <a:latin typeface="Times New Roman" pitchFamily="18" charset="0"/>
              </a:rPr>
              <a:t>. Umożliwia rozszerzanie możliwości klas kontrolek WPF.</a:t>
            </a:r>
          </a:p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itchFamily="18" charset="0"/>
              </a:rPr>
              <a:t>Kod C# w warstwie widoku, ale nie </a:t>
            </a:r>
            <a:r>
              <a:rPr lang="pl-PL" altLang="pl-PL" sz="2400" i="1" dirty="0" err="1" smtClean="0">
                <a:latin typeface="Times New Roman" pitchFamily="18" charset="0"/>
              </a:rPr>
              <a:t>code-behind</a:t>
            </a:r>
            <a:r>
              <a:rPr lang="pl-PL" altLang="pl-PL" sz="2400" dirty="0" smtClean="0">
                <a:latin typeface="Times New Roman" pitchFamily="18" charset="0"/>
              </a:rPr>
              <a:t>.</a:t>
            </a:r>
            <a:endParaRPr lang="pl-PL" altLang="pl-PL" sz="2400" i="1" dirty="0" smtClean="0">
              <a:latin typeface="Times New Roman" pitchFamily="18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474639" y="3212976"/>
            <a:ext cx="8347157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&lt;Window x:Class="KoloryWPF.MainWindow"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xmlns:local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clr-namespace:KoloryWPF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xmlns:vm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clr-namespace:KoloryWPF.ModelWidoku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xmlns:i</a:t>
            </a:r>
            <a:r>
              <a:rPr lang="en-GB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="http://schemas.microsoft.com/expression/2010/interactivity"</a:t>
            </a:r>
            <a:endParaRPr lang="pl-PL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Title="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Kolory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WPF" Height="480" Width="640"&gt;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i:Interaction.Triggers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i:EventTrigger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EventName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="Closed"&gt;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i:InvokeCommandAction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Command="{Binding 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Zapisz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i:EventTrigger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en-GB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i:Interaction.Triggers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i:Interaction.Behaviors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local:ZamknięcieOknaPoNaciśnięciuKlawisza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Klawisz="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Esc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i:Interaction.Behaviors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</p:spTree>
    <p:extLst>
      <p:ext uri="{BB962C8B-B14F-4D97-AF65-F5344CB8AC3E}">
        <p14:creationId xmlns:p14="http://schemas.microsoft.com/office/powerpoint/2010/main" val="40014935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Własności zależności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784"/>
            <a:ext cx="8362950" cy="266429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b="1" dirty="0" smtClean="0">
                <a:latin typeface="Times New Roman" pitchFamily="18" charset="0"/>
              </a:rPr>
              <a:t>Własności zależności</a:t>
            </a:r>
            <a:r>
              <a:rPr lang="pl-PL" altLang="pl-PL" sz="2400" dirty="0" smtClean="0">
                <a:latin typeface="Times New Roman" pitchFamily="18" charset="0"/>
              </a:rPr>
              <a:t> (</a:t>
            </a:r>
            <a:r>
              <a:rPr lang="pl-PL" altLang="pl-PL" sz="2400" i="1" dirty="0" err="1" smtClean="0">
                <a:latin typeface="Times New Roman" pitchFamily="18" charset="0"/>
              </a:rPr>
              <a:t>dependency</a:t>
            </a:r>
            <a:r>
              <a:rPr lang="pl-PL" altLang="pl-PL" sz="2400" i="1" dirty="0" smtClean="0">
                <a:latin typeface="Times New Roman" pitchFamily="18" charset="0"/>
              </a:rPr>
              <a:t> </a:t>
            </a:r>
            <a:r>
              <a:rPr lang="pl-PL" altLang="pl-PL" sz="2400" i="1" dirty="0" err="1" smtClean="0">
                <a:latin typeface="Times New Roman" pitchFamily="18" charset="0"/>
              </a:rPr>
              <a:t>properties</a:t>
            </a:r>
            <a:r>
              <a:rPr lang="pl-PL" altLang="pl-PL" sz="2400" dirty="0" smtClean="0">
                <a:latin typeface="Times New Roman" pitchFamily="18" charset="0"/>
              </a:rPr>
              <a:t>):</a:t>
            </a:r>
            <a:endParaRPr lang="pl-PL" altLang="pl-PL" sz="2400" dirty="0"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pl-PL" altLang="pl-PL" sz="2400" dirty="0" smtClean="0">
                <a:latin typeface="Times New Roman" pitchFamily="18" charset="0"/>
              </a:rPr>
              <a:t>typowy sposób definiowania własności w kontrolkach,</a:t>
            </a:r>
          </a:p>
          <a:p>
            <a:pPr eaLnBrk="1" hangingPunct="1">
              <a:defRPr/>
            </a:pPr>
            <a:r>
              <a:rPr lang="pl-PL" altLang="pl-PL" sz="2400" dirty="0" smtClean="0">
                <a:latin typeface="Times New Roman" pitchFamily="18" charset="0"/>
              </a:rPr>
              <a:t>przechowują wartości (niezmienione) nie w polach, </a:t>
            </a:r>
            <a:br>
              <a:rPr lang="pl-PL" altLang="pl-PL" sz="2400" dirty="0" smtClean="0">
                <a:latin typeface="Times New Roman" pitchFamily="18" charset="0"/>
              </a:rPr>
            </a:br>
            <a:r>
              <a:rPr lang="pl-PL" altLang="pl-PL" sz="2400" dirty="0" smtClean="0">
                <a:latin typeface="Times New Roman" pitchFamily="18" charset="0"/>
              </a:rPr>
              <a:t>a w zewnętrznym słowniku w klasie </a:t>
            </a:r>
            <a:r>
              <a:rPr lang="pl-PL" alt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DependencyObject</a:t>
            </a:r>
            <a:r>
              <a:rPr lang="pl-PL" alt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eaLnBrk="1" hangingPunct="1">
              <a:defRPr/>
            </a:pPr>
            <a:r>
              <a:rPr lang="pl-PL" altLang="pl-PL" sz="2400" dirty="0" smtClean="0">
                <a:latin typeface="Times New Roman" pitchFamily="18" charset="0"/>
              </a:rPr>
              <a:t>„dziedziczenie” wartości (domyślnych) przy zagnieżdżeniach</a:t>
            </a:r>
            <a:br>
              <a:rPr lang="pl-PL" altLang="pl-PL" sz="2400" dirty="0" smtClean="0">
                <a:latin typeface="Times New Roman" pitchFamily="18" charset="0"/>
              </a:rPr>
            </a:br>
            <a:r>
              <a:rPr lang="pl-PL" altLang="pl-PL" sz="2400" dirty="0" smtClean="0">
                <a:latin typeface="Times New Roman" pitchFamily="18" charset="0"/>
              </a:rPr>
              <a:t>(najczęstszy scenariusz).</a:t>
            </a:r>
            <a:endParaRPr lang="pl-PL" altLang="pl-PL" sz="2400" i="1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6190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Własności zależności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74639" y="1196752"/>
            <a:ext cx="8669361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PrzyciskZamykającyOkno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Behavior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PrzyciskProperty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DependencyProperty.Register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"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//nazwa w XAML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(Button),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//typ własności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PrzyciskZamykającyOkno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), //typ właściciela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PropertyMetadata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PrzyciskZmieniony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//metadane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Button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get { return (Button)</a:t>
            </a:r>
            <a:r>
              <a:rPr lang="en-GB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GetValue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PrzyciskProperty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set { </a:t>
            </a:r>
            <a:r>
              <a:rPr lang="en-GB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SetValue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PrzyciskProperty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value);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private static void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PrzyciskZmieniony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DependencyObject</a:t>
            </a:r>
            <a:r>
              <a:rPr lang="en-GB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DependencyPropertyChangedEventArgs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e)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Window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(d as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PrzyciskZamykającyOkno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).</a:t>
            </a:r>
            <a:r>
              <a:rPr lang="en-GB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AssociatedObject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RoutedEventHandler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button_Click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(object sender,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RoutedEventArgs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_e) =&gt; {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window.Close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 };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e.OldValue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!= null) ((Button)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e.OldValue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).Click -=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button_Click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e.NewValue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!= null) ((Button)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e.NewValue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).Click +=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button_Click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4355976" y="2996952"/>
            <a:ext cx="1152128" cy="158417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/>
          <p:cNvCxnSpPr/>
          <p:nvPr/>
        </p:nvCxnSpPr>
        <p:spPr>
          <a:xfrm>
            <a:off x="5961447" y="1484784"/>
            <a:ext cx="1346857" cy="3816424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5719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Polecenia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82068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itchFamily="18" charset="0"/>
              </a:rPr>
              <a:t>Interfejs </a:t>
            </a:r>
            <a:r>
              <a:rPr lang="pl-PL" alt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endParaRPr lang="pl-PL" altLang="pl-PL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467544" y="2204864"/>
            <a:ext cx="501772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namespace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System.Windows.Input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interface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event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EventHandler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CanExecuteChanged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GB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bool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(object parameter);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void Execute(object parameter);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7522" y="4581128"/>
            <a:ext cx="8362950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pl-PL" altLang="pl-PL" sz="2400" kern="0" dirty="0" smtClean="0">
                <a:latin typeface="Times New Roman" pitchFamily="18" charset="0"/>
              </a:rPr>
              <a:t>Wzorzec projektowy </a:t>
            </a:r>
            <a:r>
              <a:rPr lang="pl-PL" altLang="pl-PL" sz="2400" i="1" kern="0" dirty="0" smtClean="0">
                <a:latin typeface="Times New Roman" pitchFamily="18" charset="0"/>
              </a:rPr>
              <a:t>polecenie</a:t>
            </a:r>
            <a:r>
              <a:rPr lang="pl-PL" altLang="pl-PL" sz="2400" kern="0" dirty="0" smtClean="0">
                <a:latin typeface="Times New Roman" pitchFamily="18" charset="0"/>
              </a:rPr>
              <a:t>.</a:t>
            </a:r>
          </a:p>
          <a:p>
            <a:pPr marL="0" indent="0" eaLnBrk="1" hangingPunct="1">
              <a:buFontTx/>
              <a:buNone/>
              <a:defRPr/>
            </a:pPr>
            <a:r>
              <a:rPr lang="pl-PL" altLang="pl-PL" sz="2400" kern="0" dirty="0" smtClean="0">
                <a:latin typeface="Times New Roman" pitchFamily="18" charset="0"/>
              </a:rPr>
              <a:t>Parametr polecenia (</a:t>
            </a:r>
            <a:r>
              <a:rPr lang="pl-PL" altLang="pl-PL" sz="24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altLang="pl-PL" sz="2400" kern="0" dirty="0" smtClean="0">
                <a:latin typeface="Times New Roman" pitchFamily="18" charset="0"/>
              </a:rPr>
              <a:t>).</a:t>
            </a:r>
          </a:p>
          <a:p>
            <a:pPr marL="0" indent="0" eaLnBrk="1" hangingPunct="1">
              <a:buFontTx/>
              <a:buNone/>
              <a:defRPr/>
            </a:pPr>
            <a:r>
              <a:rPr lang="pl-PL" altLang="pl-PL" sz="2400" kern="0" dirty="0" smtClean="0">
                <a:latin typeface="Times New Roman" pitchFamily="18" charset="0"/>
              </a:rPr>
              <a:t>Można tworzyć własne klasy implementujące </a:t>
            </a:r>
            <a:r>
              <a:rPr lang="pl-PL" altLang="pl-PL" sz="24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altLang="pl-PL" sz="24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eaLnBrk="1" hangingPunct="1">
              <a:buFontTx/>
              <a:buNone/>
              <a:defRPr/>
            </a:pPr>
            <a:r>
              <a:rPr lang="pl-PL" altLang="pl-PL" sz="2400" kern="0" dirty="0" smtClean="0">
                <a:latin typeface="Times New Roman" pitchFamily="18" charset="0"/>
              </a:rPr>
              <a:t>Klasa </a:t>
            </a:r>
            <a:r>
              <a:rPr lang="pl-PL" altLang="pl-PL" sz="24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RelayCommand</a:t>
            </a:r>
            <a:r>
              <a:rPr lang="pl-PL" altLang="pl-PL" sz="24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altLang="pl-PL" sz="24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oferuje „ogólną” implementację </a:t>
            </a:r>
            <a:r>
              <a:rPr lang="pl-PL" altLang="pl-PL" sz="24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interfejsu </a:t>
            </a:r>
            <a:r>
              <a:rPr lang="pl-PL" altLang="pl-PL" sz="2400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altLang="pl-PL" sz="24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altLang="pl-PL" sz="2400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(nie ma jej w platformie .NET)</a:t>
            </a:r>
          </a:p>
        </p:txBody>
      </p:sp>
    </p:spTree>
    <p:extLst>
      <p:ext uri="{BB962C8B-B14F-4D97-AF65-F5344CB8AC3E}">
        <p14:creationId xmlns:p14="http://schemas.microsoft.com/office/powerpoint/2010/main" val="20981127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Własności zależności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784"/>
            <a:ext cx="8362950" cy="576064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itchFamily="18" charset="0"/>
              </a:rPr>
              <a:t>Przycisk w kodzie XAML:</a:t>
            </a:r>
            <a:endParaRPr lang="pl-PL" altLang="pl-PL" sz="2400" i="1" dirty="0" smtClean="0">
              <a:latin typeface="Times New Roman" pitchFamily="18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465043" y="1977802"/>
            <a:ext cx="8454559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&lt;Window x:Class="KoloryWPF.MainWindow"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Title="</a:t>
            </a:r>
            <a:r>
              <a:rPr lang="en-GB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Kolory</a:t>
            </a:r>
            <a:r>
              <a:rPr lang="en-GB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WPF" Height="480" Width="640"&gt;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i:Interaction.Behaviors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local:ZamknięcieOknaPoNaciśnięciuKlawisza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Klawisz="Escape"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local:PrzyciskZamykającyOkno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x:Name="przyciskZamykającyOkno"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przyciskZamknij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i:Interaction.Behaviors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 x:Name="przyciskZamknij" Content="Zamknij"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="25"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="75"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="100,0,0,10"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Bottom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endParaRPr lang="pl-PL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334951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Własności zależności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784"/>
            <a:ext cx="8362950" cy="576064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itchFamily="18" charset="0"/>
              </a:rPr>
              <a:t>Zachowanie dołączone do okna:</a:t>
            </a:r>
            <a:endParaRPr lang="pl-PL" altLang="pl-PL" sz="2400" i="1" dirty="0" smtClean="0">
              <a:latin typeface="Times New Roman" pitchFamily="18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465043" y="1977802"/>
            <a:ext cx="8454559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&lt;Window x:Class="KoloryWPF.MainWindow"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Title="</a:t>
            </a:r>
            <a:r>
              <a:rPr lang="en-GB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Kolory</a:t>
            </a:r>
            <a:r>
              <a:rPr lang="en-GB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WPF" Height="480" Width="640"&gt;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i:Interaction.Behaviors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local:ZamknięcieOknaPoNaciśnięciuKlawisza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Klawisz="Escape"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local:PrzyciskZamykającyOkno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x:Name="przyciskZamykającyOkno" 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przyciskZamknij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i:Interaction.Behaviors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 x:Name="przyciskZamknij" Content="Zamknij"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="25"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="75"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="100,0,0,10"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Bottom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8680313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Własności zależności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784"/>
            <a:ext cx="8362950" cy="92564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itchFamily="18" charset="0"/>
              </a:rPr>
              <a:t>Dodajmy do zachowania polecenie </a:t>
            </a:r>
            <a:br>
              <a:rPr lang="pl-PL" altLang="pl-PL" sz="2400" dirty="0" smtClean="0">
                <a:latin typeface="Times New Roman" pitchFamily="18" charset="0"/>
              </a:rPr>
            </a:br>
            <a:r>
              <a:rPr lang="pl-PL" altLang="pl-PL" sz="2400" dirty="0" smtClean="0">
                <a:latin typeface="Times New Roman" pitchFamily="18" charset="0"/>
              </a:rPr>
              <a:t>wykonywane przed zamknięciem okna:</a:t>
            </a:r>
            <a:endParaRPr lang="pl-PL" altLang="pl-PL" sz="2400" i="1" dirty="0" smtClean="0">
              <a:latin typeface="Times New Roman" pitchFamily="18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465043" y="2410430"/>
            <a:ext cx="7487947" cy="4185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PrzyciskZamykającyOkno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Behavior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&lt;Window&gt;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static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PrzyciskProperty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Button 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Przycisk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PolecenieProperty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DependencyProperty.Register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"Polecenie",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PrzyciskZamykającyOkno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Polecenie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GetValue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PolecenieProperty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set {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SetValue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PolecenieProperty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7591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Własności zależności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784"/>
            <a:ext cx="8362950" cy="92564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itchFamily="18" charset="0"/>
              </a:rPr>
              <a:t>Dodajmy do zachowania polecenie </a:t>
            </a:r>
            <a:br>
              <a:rPr lang="pl-PL" altLang="pl-PL" sz="2400" dirty="0" smtClean="0">
                <a:latin typeface="Times New Roman" pitchFamily="18" charset="0"/>
              </a:rPr>
            </a:br>
            <a:r>
              <a:rPr lang="pl-PL" altLang="pl-PL" sz="2400" dirty="0" smtClean="0">
                <a:latin typeface="Times New Roman" pitchFamily="18" charset="0"/>
              </a:rPr>
              <a:t>wykonywane przed zamknięciem okna:</a:t>
            </a:r>
            <a:endParaRPr lang="pl-PL" altLang="pl-PL" sz="2400" i="1" dirty="0" smtClean="0">
              <a:latin typeface="Times New Roman" pitchFamily="18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465043" y="2410430"/>
            <a:ext cx="8024954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PrzyciskZamykającyOkno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Behavior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&lt;Window&gt;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ParametrPoleceniaProperty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DependencyProperty.Register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"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ParametrPolecenia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PrzyciskZamykającyOkno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ParametrPolecenia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return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GetValue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ParametrPoleceniaProperty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set {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SetValue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ParametrPoleceniaProperty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9981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Własności zależności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784"/>
            <a:ext cx="8362950" cy="92564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itchFamily="18" charset="0"/>
              </a:rPr>
              <a:t>Dodajmy do zachowania polecenie </a:t>
            </a:r>
            <a:br>
              <a:rPr lang="pl-PL" altLang="pl-PL" sz="2400" dirty="0" smtClean="0">
                <a:latin typeface="Times New Roman" pitchFamily="18" charset="0"/>
              </a:rPr>
            </a:br>
            <a:r>
              <a:rPr lang="pl-PL" altLang="pl-PL" sz="2400" dirty="0" smtClean="0">
                <a:latin typeface="Times New Roman" pitchFamily="18" charset="0"/>
              </a:rPr>
              <a:t>wykonywane przed zamknięciem okna:</a:t>
            </a:r>
            <a:endParaRPr lang="pl-PL" altLang="pl-PL" sz="2400" i="1" dirty="0" smtClean="0">
              <a:latin typeface="Times New Roman" pitchFamily="18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465043" y="2410430"/>
            <a:ext cx="8669361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PrzyciskZamykającyOkno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Behavior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&lt;Window&gt;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static void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PrzyciskZmieniony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DependencyObject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d, 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DependencyPropertyChangedEventArgs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e)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Window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(d as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PrzyciskZamykającyOkno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).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AssociatedObject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RoutedEventHandler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button_Click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(object sender,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RoutedEventArgs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_e) =&gt;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polecenie = (d as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PrzyciskZamykającyOkno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).Polecenie;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parametrPolecenia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(d as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PrzyciskZamykającyOkno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).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ParametrPolecenia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(polecenie !=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polecenie.Execute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parametrPolecenia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window.Close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};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e.OldValue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!= null) ((Button)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e.OldValue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).Click -=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button_Click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e.NewValue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!= null) ((Button)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e.NewValue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).Click +=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button_Click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5149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Własności doczepiane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784"/>
            <a:ext cx="8435280" cy="4968552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b="1" dirty="0" smtClean="0">
                <a:latin typeface="Times New Roman" pitchFamily="18" charset="0"/>
              </a:rPr>
              <a:t>Własność doczepiana</a:t>
            </a:r>
            <a:r>
              <a:rPr lang="pl-PL" altLang="pl-PL" sz="2400" dirty="0" smtClean="0">
                <a:latin typeface="Times New Roman" pitchFamily="18" charset="0"/>
              </a:rPr>
              <a:t> (</a:t>
            </a:r>
            <a:r>
              <a:rPr lang="pl-PL" altLang="pl-PL" sz="2400" i="1" dirty="0" err="1" smtClean="0">
                <a:latin typeface="Times New Roman" pitchFamily="18" charset="0"/>
              </a:rPr>
              <a:t>attached</a:t>
            </a:r>
            <a:r>
              <a:rPr lang="pl-PL" altLang="pl-PL" sz="2400" i="1" dirty="0" smtClean="0">
                <a:latin typeface="Times New Roman" pitchFamily="18" charset="0"/>
              </a:rPr>
              <a:t> </a:t>
            </a:r>
            <a:r>
              <a:rPr lang="pl-PL" altLang="pl-PL" sz="2400" i="1" dirty="0" err="1" smtClean="0">
                <a:latin typeface="Times New Roman" pitchFamily="18" charset="0"/>
              </a:rPr>
              <a:t>property</a:t>
            </a:r>
            <a:r>
              <a:rPr lang="pl-PL" altLang="pl-PL" sz="2400" dirty="0" smtClean="0">
                <a:latin typeface="Times New Roman" pitchFamily="18" charset="0"/>
              </a:rPr>
              <a:t>) </a:t>
            </a:r>
            <a:br>
              <a:rPr lang="pl-PL" altLang="pl-PL" sz="2400" dirty="0" smtClean="0">
                <a:latin typeface="Times New Roman" pitchFamily="18" charset="0"/>
              </a:rPr>
            </a:br>
            <a:r>
              <a:rPr lang="pl-PL" altLang="pl-PL" sz="2400" dirty="0" smtClean="0">
                <a:latin typeface="Times New Roman" pitchFamily="18" charset="0"/>
              </a:rPr>
              <a:t>np. </a:t>
            </a:r>
            <a:r>
              <a:rPr lang="pl-PL" alt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Grid.Row</a:t>
            </a:r>
            <a:r>
              <a:rPr lang="pl-PL" altLang="pl-PL" sz="2400" dirty="0" smtClean="0">
                <a:latin typeface="Times New Roman" pitchFamily="18" charset="0"/>
              </a:rPr>
              <a:t>, </a:t>
            </a:r>
            <a:r>
              <a:rPr lang="pl-PL" alt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Dock.Top</a:t>
            </a:r>
            <a:r>
              <a:rPr lang="pl-PL" altLang="pl-PL" sz="2400" dirty="0" smtClean="0">
                <a:latin typeface="Times New Roman" pitchFamily="18" charset="0"/>
              </a:rPr>
              <a:t> itp.</a:t>
            </a:r>
          </a:p>
          <a:p>
            <a:pPr marL="0" indent="0" eaLnBrk="1" hangingPunct="1">
              <a:buNone/>
              <a:defRPr/>
            </a:pPr>
            <a:endParaRPr lang="pl-PL" altLang="pl-PL" sz="1200" i="1" dirty="0">
              <a:latin typeface="Times New Roman" pitchFamily="18" charset="0"/>
            </a:endParaRPr>
          </a:p>
          <a:p>
            <a:pPr marL="0" indent="0" eaLnBrk="1" hangingPunct="1">
              <a:buNone/>
              <a:defRPr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Metoda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DependencyProperty.RegisterAttached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rejestruje własność doczepianą (por. z metodą 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Register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eaLnBrk="1" hangingPunct="1">
              <a:buNone/>
              <a:defRPr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Zwracaną przez nią wartość przechowujemy w statycznym polu</a:t>
            </a:r>
          </a:p>
          <a:p>
            <a:pPr marL="0" indent="0" eaLnBrk="1" hangingPunct="1">
              <a:buNone/>
              <a:defRPr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Oprócz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tego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definiujemy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dwie statyczne metody: 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pl-P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NazwaWłasności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  <a:r>
              <a:rPr lang="pl-P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NazwaWłasności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eaLnBrk="1" hangingPunct="1">
              <a:buNone/>
              <a:defRPr/>
            </a:pPr>
            <a:endParaRPr lang="pl-PL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  <a:defRPr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Jeżeli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wszystkie elementy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zamkniemy w osobnej klasie statycznej, uzyskamy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zachowanie doczepiane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ang. </a:t>
            </a:r>
            <a:r>
              <a:rPr lang="pl-P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attached</a:t>
            </a:r>
            <a:r>
              <a:rPr lang="pl-P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behavior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– nie dziedziczy z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Behavior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&lt;&gt;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l-PL" altLang="pl-PL" sz="2400" i="1" dirty="0" smtClean="0">
              <a:latin typeface="Times New Roman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5584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Własności doczepiane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784"/>
            <a:ext cx="8435280" cy="4968552"/>
          </a:xfrm>
        </p:spPr>
        <p:txBody>
          <a:bodyPr/>
          <a:lstStyle/>
          <a:p>
            <a:pPr marL="0" indent="0">
              <a:buNone/>
            </a:pP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KlawiszWyłączBehavior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static Key </a:t>
            </a:r>
            <a:r>
              <a:rPr lang="en-GB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GetKlawisz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DependencyObject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d)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(Key)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d.GetValue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KlawiszProperty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static void </a:t>
            </a:r>
            <a:r>
              <a:rPr lang="en-GB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SetKlawisz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DependencyObject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d, Key value)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d.SetValue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KlawiszProperty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value);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static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KlawiszProperty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DependencyProperty.RegisterAttached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GB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GB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</a:t>
            </a:r>
            <a:r>
              <a:rPr lang="en-GB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(Key),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KlawiszWyłączBehavior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</a:p>
          <a:p>
            <a:pPr marL="0" indent="0">
              <a:buNone/>
            </a:pP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PropertyMetadata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Key.None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KlawiszZmieniony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pPr marL="0" indent="0">
              <a:buNone/>
            </a:pP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pPr marL="0" indent="0">
              <a:buNone/>
            </a:pP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pl-PL" altLang="pl-PL" sz="1400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6372200" y="1844824"/>
            <a:ext cx="2302233" cy="1200329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Nadal wartość </a:t>
            </a:r>
            <a:br>
              <a:rPr lang="pl-PL" sz="2400" dirty="0" smtClean="0"/>
            </a:br>
            <a:r>
              <a:rPr lang="pl-PL" sz="2400" dirty="0" smtClean="0"/>
              <a:t>przechowywana</a:t>
            </a:r>
          </a:p>
          <a:p>
            <a:r>
              <a:rPr lang="pl-PL" sz="2400" dirty="0" smtClean="0"/>
              <a:t>w innym miejscu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1622207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Własności doczepiane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784"/>
            <a:ext cx="8435280" cy="4968552"/>
          </a:xfrm>
        </p:spPr>
        <p:txBody>
          <a:bodyPr/>
          <a:lstStyle/>
          <a:p>
            <a:pPr marL="0" indent="0">
              <a:buNone/>
            </a:pP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KlawiszWyłączBehavior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en-GB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Key </a:t>
            </a:r>
            <a:r>
              <a:rPr lang="en-GB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GetKlawisz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DependencyObject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d)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(Key)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d.GetValue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KlawiszProperty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en-GB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void </a:t>
            </a:r>
            <a:r>
              <a:rPr lang="en-GB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SetKlawisz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DependencyObject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d, Key value)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d.SetValue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KlawiszProperty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value);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en-GB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KlawiszProperty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DependencyProperty.RegisterAttached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GB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GB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</a:t>
            </a:r>
            <a:r>
              <a:rPr lang="en-GB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(Key),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KlawiszWyłączBehavior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</a:p>
          <a:p>
            <a:pPr marL="0" indent="0">
              <a:buNone/>
            </a:pP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PropertyMetadata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Key.None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KlawiszZmieniony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pPr marL="0" indent="0">
              <a:buNone/>
            </a:pP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pPr marL="0" indent="0">
              <a:buNone/>
            </a:pP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pl-PL" altLang="pl-PL" sz="1400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6372200" y="1844824"/>
            <a:ext cx="2302233" cy="1200329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Nadal wartość </a:t>
            </a:r>
            <a:br>
              <a:rPr lang="pl-PL" sz="2400" dirty="0" smtClean="0"/>
            </a:br>
            <a:r>
              <a:rPr lang="pl-PL" sz="2400" dirty="0" smtClean="0"/>
              <a:t>przechowywana</a:t>
            </a:r>
          </a:p>
          <a:p>
            <a:r>
              <a:rPr lang="pl-PL" sz="2400" dirty="0" smtClean="0"/>
              <a:t>w innym miejscu</a:t>
            </a:r>
            <a:endParaRPr lang="pl-PL" sz="2400" dirty="0"/>
          </a:p>
        </p:txBody>
      </p:sp>
      <p:cxnSp>
        <p:nvCxnSpPr>
          <p:cNvPr id="3" name="Łącznik prostoliniowy 2"/>
          <p:cNvCxnSpPr/>
          <p:nvPr/>
        </p:nvCxnSpPr>
        <p:spPr>
          <a:xfrm>
            <a:off x="5148064" y="6165304"/>
            <a:ext cx="1728192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26433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Własności doczepiane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784"/>
            <a:ext cx="8435280" cy="4968552"/>
          </a:xfrm>
        </p:spPr>
        <p:txBody>
          <a:bodyPr/>
          <a:lstStyle/>
          <a:p>
            <a:pPr marL="0" indent="0">
              <a:buNone/>
            </a:pP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KlawiszWyłączBehavior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</a:p>
          <a:p>
            <a:pPr marL="0" indent="0">
              <a:buNone/>
            </a:pP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private </a:t>
            </a:r>
            <a:r>
              <a:rPr lang="en-GB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void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KlawiszZmieniony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DependencyObject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d, 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DependencyPropertyChangedEventArgs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e)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Key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(Key)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e.NewValue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if(d is Window)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(d as Window).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PreviewKeyDown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(object sender, 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KeyEventArgs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_e) =&gt;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if (_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e.Key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sender as Window).Close();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};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... //tu reakcja dla innych elementów niż okno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altLang="pl-PL" sz="1400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2189291" y="4509120"/>
            <a:ext cx="6199133" cy="2031325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 as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UIElement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).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PreviewKeyDown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object sender,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KeyEventArgs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_e) =&gt;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(_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e.Key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klawisz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sender as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UIElement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).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IsEnabled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false;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8485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Własności doczepiane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784"/>
            <a:ext cx="8435280" cy="4968552"/>
          </a:xfrm>
        </p:spPr>
        <p:txBody>
          <a:bodyPr/>
          <a:lstStyle/>
          <a:p>
            <a:pPr marL="0" indent="0">
              <a:buNone/>
            </a:pP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Przykłady użycia:</a:t>
            </a:r>
          </a:p>
          <a:p>
            <a:pPr marL="0" indent="0">
              <a:buNone/>
            </a:pPr>
            <a:endParaRPr lang="pl-PL" sz="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x:Class="KoloryWPF.MainWindow"</a:t>
            </a:r>
          </a:p>
          <a:p>
            <a:pPr marL="0" indent="0">
              <a:buNone/>
            </a:pP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pPr marL="0" indent="0">
              <a:buNone/>
            </a:pP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xmlns:local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clr-namespace:KoloryWPF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0" indent="0">
              <a:buNone/>
            </a:pP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pPr marL="0" indent="0">
              <a:buNone/>
            </a:pP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local:KlawiszWyłączBehavior.Klawisz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="Q"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&gt;</a:t>
            </a:r>
          </a:p>
          <a:p>
            <a:pPr marL="0" indent="0">
              <a:buNone/>
            </a:pP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pPr marL="0" indent="0">
              <a:buNone/>
            </a:pP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local:KlawiszWyłączBehavior.Klawisz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="W"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pPr marL="0" indent="0">
              <a:buNone/>
            </a:pP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Slider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x:Name="sliderR" </a:t>
            </a:r>
          </a:p>
          <a:p>
            <a:pPr marL="0" indent="0">
              <a:buNone/>
            </a:pP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="10,0,40,94"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="22" </a:t>
            </a:r>
          </a:p>
          <a:p>
            <a:pPr marL="0" indent="0">
              <a:buNone/>
            </a:pP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Bottom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Maximum="255" </a:t>
            </a:r>
          </a:p>
          <a:p>
            <a:pPr marL="0" indent="0">
              <a:buNone/>
            </a:pP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Value="{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R,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TwoWay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pPr marL="0" indent="0">
              <a:buNone/>
            </a:pP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Converter={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konwersjaByteDouble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}}"</a:t>
            </a:r>
          </a:p>
          <a:p>
            <a:pPr marL="0" indent="0">
              <a:buNone/>
            </a:pP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local:KlawiszWyłączBehavior.Klawisz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="E"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</a:p>
          <a:p>
            <a:pPr marL="0" indent="0">
              <a:buNone/>
            </a:pP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pPr marL="0" indent="0">
              <a:buNone/>
            </a:pP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0393420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Polecenia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itchFamily="18" charset="0"/>
              </a:rPr>
              <a:t>Klasa polecenia (klasa implementująca interfejs </a:t>
            </a:r>
            <a:r>
              <a:rPr lang="pl-PL" alt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altLang="pl-PL" sz="2400" dirty="0" smtClean="0">
                <a:latin typeface="Times New Roman" pitchFamily="18" charset="0"/>
              </a:rPr>
              <a:t>)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63542" y="2196147"/>
            <a:ext cx="6628738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ResetujCommand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event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EventHandler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CanExecuteChanged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(object parameter)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true;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void Execute(object parameter)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parameter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modelWidoku.Resetuj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333727" y="5772818"/>
            <a:ext cx="8558753" cy="461665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Przekazywanie modelu widoku jako parametru to słabe rozwiązanie</a:t>
            </a:r>
            <a:endParaRPr lang="pl-PL" sz="2400" i="1" dirty="0"/>
          </a:p>
        </p:txBody>
      </p:sp>
    </p:spTree>
    <p:extLst>
      <p:ext uri="{BB962C8B-B14F-4D97-AF65-F5344CB8AC3E}">
        <p14:creationId xmlns:p14="http://schemas.microsoft.com/office/powerpoint/2010/main" val="29852762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Podsumowanie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84784"/>
            <a:ext cx="8435280" cy="4968552"/>
          </a:xfrm>
        </p:spPr>
        <p:txBody>
          <a:bodyPr/>
          <a:lstStyle/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MVVM nadal obecne są zdarzenia, tylko są „ucywilizowane”</a:t>
            </a:r>
            <a:b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ukryte (nie ma ich w kodzie XAML)</a:t>
            </a: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Własności zależności i własności doczepiane trudno się testuje,</a:t>
            </a:r>
            <a:b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 są kodem używanym wielokrotnie </a:t>
            </a:r>
            <a:b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(łatwo przenaszalnym do kolejnych projektów)</a:t>
            </a:r>
          </a:p>
          <a:p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Blend używa (i ma wiele gotowych) wiele </a:t>
            </a:r>
            <a:r>
              <a:rPr lang="pl-PL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zachowań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które rozszerzają możliwości WPF</a:t>
            </a:r>
          </a:p>
          <a:p>
            <a:pPr marL="0" indent="0">
              <a:buNone/>
            </a:pP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4939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Polecenia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82068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682F"/>
                </a:solidFill>
                <a:latin typeface="Times New Roman" pitchFamily="18" charset="0"/>
              </a:rPr>
              <a:t>Definicja własności-polecenia tylko do odczytu</a:t>
            </a:r>
            <a:br>
              <a:rPr lang="pl-PL" altLang="pl-PL" sz="2400" dirty="0" smtClean="0">
                <a:solidFill>
                  <a:srgbClr val="00682F"/>
                </a:solidFill>
                <a:latin typeface="Times New Roman" pitchFamily="18" charset="0"/>
              </a:rPr>
            </a:br>
            <a:r>
              <a:rPr lang="pl-PL" altLang="pl-PL" sz="2400" dirty="0" smtClean="0">
                <a:solidFill>
                  <a:srgbClr val="00682F"/>
                </a:solidFill>
                <a:latin typeface="Times New Roman" pitchFamily="18" charset="0"/>
              </a:rPr>
              <a:t>w modelu widoku (z leniwą inicjacją)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67544" y="2550383"/>
            <a:ext cx="5554726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private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resetujCommand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Resetuj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get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resetujCommand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== null)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resetujCommand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new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ResetujCommand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resetujCommand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333727" y="5772818"/>
            <a:ext cx="8558753" cy="461665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Przekazywanie modelu widoku jako parametru to słabe rozwiązanie</a:t>
            </a:r>
            <a:endParaRPr lang="pl-PL" sz="2400" i="1" dirty="0"/>
          </a:p>
        </p:txBody>
      </p:sp>
    </p:spTree>
    <p:extLst>
      <p:ext uri="{BB962C8B-B14F-4D97-AF65-F5344CB8AC3E}">
        <p14:creationId xmlns:p14="http://schemas.microsoft.com/office/powerpoint/2010/main" val="8894421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Polecenia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itchFamily="18" charset="0"/>
              </a:rPr>
              <a:t>Widok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30592" y="2196147"/>
            <a:ext cx="8239756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... 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Window.DataContext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mw:ModelWidoku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en-US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Window.DataContext</a:t>
            </a:r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&lt;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 Content="Resetuj"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="25"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="75"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="10,0,0,10"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Bottom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Resetuj}" 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CommandParameter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RelativeSource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RelativeSource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},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DataContext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&lt;/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333727" y="5772818"/>
            <a:ext cx="8558753" cy="461665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Przekazywanie modelu widoku jako parametru to słabe rozwiązanie</a:t>
            </a:r>
            <a:endParaRPr lang="pl-PL" sz="2400" i="1" dirty="0"/>
          </a:p>
        </p:txBody>
      </p:sp>
      <p:sp>
        <p:nvSpPr>
          <p:cNvPr id="6" name="pole tekstowe 5"/>
          <p:cNvSpPr txBox="1"/>
          <p:nvPr/>
        </p:nvSpPr>
        <p:spPr>
          <a:xfrm>
            <a:off x="2843808" y="1412776"/>
            <a:ext cx="6046848" cy="1200329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Tylko nieliczne kontrolki </a:t>
            </a:r>
            <a:r>
              <a:rPr lang="pl-PL" sz="2400" dirty="0"/>
              <a:t>(np. </a:t>
            </a:r>
            <a:r>
              <a:rPr lang="pl-PL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Button</a:t>
            </a:r>
            <a:r>
              <a:rPr lang="pl-PL" sz="2400" dirty="0"/>
              <a:t>) </a:t>
            </a:r>
            <a:endParaRPr lang="pl-PL" sz="2400" dirty="0" smtClean="0"/>
          </a:p>
          <a:p>
            <a:r>
              <a:rPr lang="pl-PL" sz="2400" dirty="0" smtClean="0"/>
              <a:t>mają </a:t>
            </a:r>
            <a:r>
              <a:rPr lang="pl-PL" sz="2400" dirty="0"/>
              <a:t>zdefiniowane polecenia </a:t>
            </a:r>
            <a:endParaRPr lang="pl-PL" sz="2400" dirty="0" smtClean="0"/>
          </a:p>
          <a:p>
            <a:r>
              <a:rPr lang="pl-PL" sz="2400" dirty="0" smtClean="0"/>
              <a:t>(</a:t>
            </a:r>
            <a:r>
              <a:rPr lang="pl-PL" sz="2400" dirty="0"/>
              <a:t>atrybuty </a:t>
            </a:r>
            <a:r>
              <a:rPr lang="pl-P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2400" dirty="0"/>
              <a:t> i </a:t>
            </a:r>
            <a:r>
              <a:rPr lang="pl-PL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CommandParameter</a:t>
            </a:r>
            <a:r>
              <a:rPr lang="pl-PL" sz="2400" dirty="0" smtClean="0"/>
              <a:t>)</a:t>
            </a:r>
            <a:endParaRPr lang="pl-PL" sz="2400" i="1" dirty="0"/>
          </a:p>
        </p:txBody>
      </p:sp>
    </p:spTree>
    <p:extLst>
      <p:ext uri="{BB962C8B-B14F-4D97-AF65-F5344CB8AC3E}">
        <p14:creationId xmlns:p14="http://schemas.microsoft.com/office/powerpoint/2010/main" val="33869152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Polecenia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itchFamily="18" charset="0"/>
              </a:rPr>
              <a:t>Korekta: przekazywanie modelu widoku przez głowę konstruktora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30592" y="2196147"/>
            <a:ext cx="6521337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ResetujCommand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ResetujCommand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pl-PL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throw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ArgumentNullException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this.modelWidoku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event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EventHandler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CanExecuteChanged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(object parameter)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true;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655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Polecenia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>
                <a:latin typeface="Times New Roman" pitchFamily="18" charset="0"/>
              </a:rPr>
              <a:t>Korekta: przekazywanie modelu widoku przez głowę konstruktora</a:t>
            </a:r>
            <a:endParaRPr lang="pl-PL" altLang="pl-PL" sz="2400" dirty="0" smtClean="0">
              <a:solidFill>
                <a:srgbClr val="00682F"/>
              </a:solidFill>
              <a:latin typeface="Times New Roman" pitchFamily="18" charset="0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467544" y="2204864"/>
            <a:ext cx="5984331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private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resetujCommand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Resetuj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get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resetujCommand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== null)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resetujCommand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= new </a:t>
            </a:r>
            <a:r>
              <a:rPr lang="en-GB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ResetujCommand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b="1" dirty="0" err="1" smtClean="0">
                <a:solidFill>
                  <a:srgbClr val="00682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resetujCommand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4" name="Łącznik prosty ze strzałką 3"/>
          <p:cNvCxnSpPr/>
          <p:nvPr/>
        </p:nvCxnSpPr>
        <p:spPr>
          <a:xfrm>
            <a:off x="5868144" y="2780928"/>
            <a:ext cx="0" cy="864096"/>
          </a:xfrm>
          <a:prstGeom prst="straightConnector1">
            <a:avLst/>
          </a:prstGeom>
          <a:ln w="19050">
            <a:solidFill>
              <a:srgbClr val="00682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76559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Polecenia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46064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itchFamily="18" charset="0"/>
              </a:rPr>
              <a:t>Sprawdzanie możliwości wykonania polecenia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30592" y="2196147"/>
            <a:ext cx="5876930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ResetujCommand</a:t>
            </a:r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GB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event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EventHandler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CanExecuteChanged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CommandManager.RequerySuggested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remove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CommandManager.RequerySuggested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-=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CanExecute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parameter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modelWidoku.CzyZmieniony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868144" y="5311153"/>
            <a:ext cx="2771913" cy="461665"/>
          </a:xfrm>
          <a:prstGeom prst="rect">
            <a:avLst/>
          </a:prstGeom>
          <a:solidFill>
            <a:schemeClr val="accent1"/>
          </a:solidFill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Nie zadziała w UWP</a:t>
            </a:r>
            <a:endParaRPr lang="pl-PL" sz="2400" i="1" dirty="0"/>
          </a:p>
        </p:txBody>
      </p:sp>
    </p:spTree>
    <p:extLst>
      <p:ext uri="{BB962C8B-B14F-4D97-AF65-F5344CB8AC3E}">
        <p14:creationId xmlns:p14="http://schemas.microsoft.com/office/powerpoint/2010/main" val="11996855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Polecenia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604664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latin typeface="Times New Roman" pitchFamily="18" charset="0"/>
              </a:rPr>
              <a:t>Wiązanie z naciskaniem klawiszy lub przycisków myszy</a:t>
            </a:r>
          </a:p>
        </p:txBody>
      </p:sp>
      <p:sp>
        <p:nvSpPr>
          <p:cNvPr id="2" name="pole tekstowe 1"/>
          <p:cNvSpPr txBox="1"/>
          <p:nvPr/>
        </p:nvSpPr>
        <p:spPr>
          <a:xfrm>
            <a:off x="467544" y="2204864"/>
            <a:ext cx="8561959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GB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  <a:r>
              <a:rPr lang="en-GB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Window.DataContext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mw:ModelWidoku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Window.DataContext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GB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en-GB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Window.InputBindings</a:t>
            </a:r>
            <a:r>
              <a:rPr lang="en-GB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GB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KeyBinding</a:t>
            </a:r>
            <a:r>
              <a:rPr lang="en-GB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Key="R" Modifiers="Control" Command="{Binding </a:t>
            </a:r>
            <a:r>
              <a:rPr lang="en-GB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Resetuj</a:t>
            </a:r>
            <a:r>
              <a:rPr lang="en-GB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  <a:endParaRPr lang="pl-PL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en-GB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MouseBinding</a:t>
            </a:r>
            <a:r>
              <a:rPr lang="en-GB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Gesture</a:t>
            </a:r>
            <a:r>
              <a:rPr lang="en-GB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Alt+</a:t>
            </a:r>
            <a:r>
              <a:rPr lang="en-GB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MiddleClick</a:t>
            </a:r>
            <a:r>
              <a:rPr lang="en-GB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Command="{Binding </a:t>
            </a:r>
            <a:r>
              <a:rPr lang="en-GB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Resetuj</a:t>
            </a:r>
            <a:r>
              <a:rPr lang="en-GB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/&gt;</a:t>
            </a:r>
            <a:endParaRPr lang="pl-PL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en-GB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Window.InputBindings</a:t>
            </a:r>
            <a:r>
              <a:rPr lang="en-GB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GB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&lt;/Window</a:t>
            </a:r>
            <a:r>
              <a:rPr lang="en-GB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7701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19818</TotalTime>
  <Words>1354</Words>
  <Application>Microsoft Office PowerPoint</Application>
  <PresentationFormat>Pokaz na ekranie (4:3)</PresentationFormat>
  <Paragraphs>505</Paragraphs>
  <Slides>30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Projekt domyślny</vt:lpstr>
      <vt:lpstr>Zaawansowane techniki WPF: polecenia i zachowania</vt:lpstr>
      <vt:lpstr>Polecenia</vt:lpstr>
      <vt:lpstr>Polecenia</vt:lpstr>
      <vt:lpstr>Polecenia</vt:lpstr>
      <vt:lpstr>Polecenia</vt:lpstr>
      <vt:lpstr>Polecenia</vt:lpstr>
      <vt:lpstr>Polecenia</vt:lpstr>
      <vt:lpstr>Polecenia</vt:lpstr>
      <vt:lpstr>Polecenia</vt:lpstr>
      <vt:lpstr>Polecenia</vt:lpstr>
      <vt:lpstr>Polecenia</vt:lpstr>
      <vt:lpstr>Zdarzenia → Polecenie</vt:lpstr>
      <vt:lpstr>Zdarzenia → Polecenie</vt:lpstr>
      <vt:lpstr>Zdarzenia → Polecenie</vt:lpstr>
      <vt:lpstr>Zdarzenia → Polecenie</vt:lpstr>
      <vt:lpstr>Zachowania</vt:lpstr>
      <vt:lpstr>Zachowania</vt:lpstr>
      <vt:lpstr>Własności zależności</vt:lpstr>
      <vt:lpstr>Własności zależności</vt:lpstr>
      <vt:lpstr>Własności zależności</vt:lpstr>
      <vt:lpstr>Własności zależności</vt:lpstr>
      <vt:lpstr>Własności zależności</vt:lpstr>
      <vt:lpstr>Własności zależności</vt:lpstr>
      <vt:lpstr>Własności zależności</vt:lpstr>
      <vt:lpstr>Własności doczepiane</vt:lpstr>
      <vt:lpstr>Własności doczepiane</vt:lpstr>
      <vt:lpstr>Własności doczepiane</vt:lpstr>
      <vt:lpstr>Własności doczepiane</vt:lpstr>
      <vt:lpstr>Własności doczepiane</vt:lpstr>
      <vt:lpstr>Podsumowanie</vt:lpstr>
    </vt:vector>
  </TitlesOfParts>
  <Company>UMK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Programowanie Windows (Win32)</dc:title>
  <dc:creator>Jacek Matulewski</dc:creator>
  <cp:lastModifiedBy>Jacek Matulewski</cp:lastModifiedBy>
  <cp:revision>169</cp:revision>
  <dcterms:created xsi:type="dcterms:W3CDTF">2012-09-13T13:08:12Z</dcterms:created>
  <dcterms:modified xsi:type="dcterms:W3CDTF">2019-10-30T13:12:24Z</dcterms:modified>
</cp:coreProperties>
</file>