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70" r:id="rId3"/>
    <p:sldId id="374" r:id="rId4"/>
    <p:sldId id="339" r:id="rId5"/>
    <p:sldId id="344" r:id="rId6"/>
    <p:sldId id="342" r:id="rId7"/>
    <p:sldId id="345" r:id="rId8"/>
    <p:sldId id="346" r:id="rId9"/>
    <p:sldId id="347" r:id="rId10"/>
    <p:sldId id="340" r:id="rId11"/>
    <p:sldId id="348" r:id="rId12"/>
    <p:sldId id="343" r:id="rId13"/>
    <p:sldId id="358" r:id="rId14"/>
    <p:sldId id="349" r:id="rId15"/>
    <p:sldId id="350" r:id="rId16"/>
    <p:sldId id="351" r:id="rId17"/>
    <p:sldId id="352" r:id="rId18"/>
    <p:sldId id="354" r:id="rId19"/>
    <p:sldId id="353" r:id="rId20"/>
    <p:sldId id="355" r:id="rId21"/>
    <p:sldId id="356" r:id="rId22"/>
    <p:sldId id="357" r:id="rId23"/>
    <p:sldId id="359" r:id="rId24"/>
    <p:sldId id="360" r:id="rId25"/>
    <p:sldId id="361" r:id="rId26"/>
    <p:sldId id="362" r:id="rId27"/>
    <p:sldId id="363" r:id="rId28"/>
    <p:sldId id="366" r:id="rId29"/>
    <p:sldId id="364" r:id="rId30"/>
    <p:sldId id="365" r:id="rId31"/>
    <p:sldId id="367" r:id="rId32"/>
    <p:sldId id="368" r:id="rId33"/>
    <p:sldId id="369" r:id="rId34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8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16D2F-7930-4C56-9984-85295BFC110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8862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403F64-81EA-4CCC-B892-6667E6D3AA6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2468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C48AAA-D23F-492E-A375-10F16873114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6554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98F4E-90C5-4311-ADC3-ED36B72EB08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62976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5D21F4-701B-4821-A5CE-00FCFA36699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4746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5BC7C5-4994-4E02-B511-78315373159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12112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0AF57-BD0D-4B11-8F21-CC348697547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5187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73F81E-8E03-4836-A8F0-05BD934DF3E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1285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F6C55-D2C0-4908-A080-4B963019DCA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2107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43C25F-52C9-4930-A792-9D5A73C3B6A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6929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EB54F1-9459-4700-9F64-764916242B3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1161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ADC4A75B-1496-42E1-87ED-61EA3BBD7FF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552" y="2130425"/>
            <a:ext cx="8064896" cy="1470025"/>
          </a:xfrm>
        </p:spPr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Projektowanie kontrolek</a:t>
            </a:r>
            <a:br>
              <a:rPr lang="pl-PL" altLang="pl-PL" dirty="0" smtClean="0">
                <a:latin typeface="Times New Roman" pitchFamily="18" charset="0"/>
              </a:rPr>
            </a:br>
            <a:r>
              <a:rPr lang="pl-PL" altLang="pl-PL" dirty="0" smtClean="0">
                <a:latin typeface="Times New Roman" pitchFamily="18" charset="0"/>
              </a:rPr>
              <a:t>i elementów XAML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5084763"/>
            <a:ext cx="6400800" cy="1055687"/>
          </a:xfrm>
        </p:spPr>
        <p:txBody>
          <a:bodyPr/>
          <a:lstStyle/>
          <a:p>
            <a:pPr eaLnBrk="1" hangingPunct="1"/>
            <a:r>
              <a:rPr lang="pl-PL" altLang="pl-PL" sz="2800" dirty="0" smtClean="0">
                <a:latin typeface="Times New Roman" pitchFamily="18" charset="0"/>
              </a:rPr>
              <a:t>Jacek Matulewski</a:t>
            </a:r>
          </a:p>
          <a:p>
            <a:pPr eaLnBrk="1" hangingPunct="1"/>
            <a:r>
              <a:rPr lang="pl-PL" altLang="pl-PL" sz="1800" dirty="0" smtClean="0">
                <a:latin typeface="Times New Roman" pitchFamily="18" charset="0"/>
              </a:rPr>
              <a:t>27 października 2019</a:t>
            </a:r>
          </a:p>
        </p:txBody>
      </p:sp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3059113" y="333375"/>
            <a:ext cx="2808287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pl-PL" altLang="pl-PL" sz="1800">
                <a:latin typeface="Times New Roman" pitchFamily="18" charset="0"/>
              </a:rPr>
              <a:t>Programowanie Windows</a:t>
            </a:r>
          </a:p>
        </p:txBody>
      </p:sp>
      <p:sp>
        <p:nvSpPr>
          <p:cNvPr id="2053" name="pole tekstowe 3"/>
          <p:cNvSpPr txBox="1">
            <a:spLocks noChangeArrowheads="1"/>
          </p:cNvSpPr>
          <p:nvPr/>
        </p:nvSpPr>
        <p:spPr bwMode="auto">
          <a:xfrm>
            <a:off x="1878013" y="6308725"/>
            <a:ext cx="550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800">
                <a:latin typeface="Times New Roman" pitchFamily="18" charset="0"/>
                <a:cs typeface="Times New Roman" pitchFamily="18" charset="0"/>
              </a:rPr>
              <a:t>http://www.fizyka.umk.pl/~jacek/dydaktyka/winprog_v2/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18819" y="4293096"/>
            <a:ext cx="4060727" cy="461665"/>
          </a:xfrm>
          <a:prstGeom prst="rect">
            <a:avLst/>
          </a:prstGeom>
          <a:solidFill>
            <a:schemeClr val="accent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r"/>
            <a:r>
              <a:rPr lang="pl-PL" sz="2400" dirty="0" smtClean="0"/>
              <a:t>czyli ciąg dalszy powodzi kodu</a:t>
            </a:r>
            <a:endParaRPr lang="pl-PL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Kontrolka </a:t>
            </a:r>
            <a:r>
              <a:rPr lang="pl-PL" altLang="pl-PL" dirty="0">
                <a:latin typeface="Times New Roman" pitchFamily="18" charset="0"/>
              </a:rPr>
              <a:t>MVVM</a:t>
            </a:r>
            <a:endParaRPr lang="pl-PL" altLang="pl-PL" dirty="0" smtClean="0">
              <a:latin typeface="Times New Roman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460648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682F"/>
                </a:solidFill>
                <a:latin typeface="Times New Roman" pitchFamily="18" charset="0"/>
              </a:rPr>
              <a:t>Model widoku</a:t>
            </a:r>
          </a:p>
        </p:txBody>
      </p:sp>
      <p:sp>
        <p:nvSpPr>
          <p:cNvPr id="2" name="pole tekstowe 1"/>
          <p:cNvSpPr txBox="1"/>
          <p:nvPr/>
        </p:nvSpPr>
        <p:spPr>
          <a:xfrm>
            <a:off x="467544" y="2204864"/>
            <a:ext cx="7917552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StoperModelWidoku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INotifyPropertyChanged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private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Model.StoperModel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model = new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Model.StoperModel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TimeSpan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Czas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get {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model.Czas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Model.StanStopera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Stan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model.Stan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Timer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timer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StoperModelWidoku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timer = new Timer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object state) =&gt; {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onPropertyChanged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nameof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Czas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)); }, </a:t>
            </a: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0, 10);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...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894421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Kontrolka </a:t>
            </a:r>
            <a:r>
              <a:rPr lang="pl-PL" altLang="pl-PL" dirty="0">
                <a:latin typeface="Times New Roman" pitchFamily="18" charset="0"/>
              </a:rPr>
              <a:t>MVVM</a:t>
            </a:r>
            <a:endParaRPr lang="pl-PL" altLang="pl-PL" dirty="0" smtClean="0">
              <a:latin typeface="Times New Roman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460648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682F"/>
                </a:solidFill>
                <a:latin typeface="Times New Roman" pitchFamily="18" charset="0"/>
              </a:rPr>
              <a:t>Model widoku</a:t>
            </a:r>
          </a:p>
        </p:txBody>
      </p:sp>
      <p:sp>
        <p:nvSpPr>
          <p:cNvPr id="2" name="pole tekstowe 1"/>
          <p:cNvSpPr txBox="1"/>
          <p:nvPr/>
        </p:nvSpPr>
        <p:spPr>
          <a:xfrm>
            <a:off x="467544" y="2204864"/>
            <a:ext cx="7380547" cy="46166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StoperModelWidoku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INotifyPropertyChanged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private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ICommand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przełącz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ICommand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Przełącz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get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{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if 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przełącz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== null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przełącz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new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RelayCommand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object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parametr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 =&gt; 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model.Przełącz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onPropertyChanged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nameof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(Stan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});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return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przełącz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}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74090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Kontrolka </a:t>
            </a:r>
            <a:r>
              <a:rPr lang="pl-PL" altLang="pl-PL" dirty="0">
                <a:latin typeface="Times New Roman" pitchFamily="18" charset="0"/>
              </a:rPr>
              <a:t>MVVM</a:t>
            </a:r>
            <a:endParaRPr lang="pl-PL" altLang="pl-PL" dirty="0" smtClean="0">
              <a:latin typeface="Times New Roman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460648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2060"/>
                </a:solidFill>
                <a:latin typeface="Times New Roman" pitchFamily="18" charset="0"/>
              </a:rPr>
              <a:t>Widok</a:t>
            </a:r>
          </a:p>
        </p:txBody>
      </p:sp>
      <p:sp>
        <p:nvSpPr>
          <p:cNvPr id="2" name="pole tekstowe 1"/>
          <p:cNvSpPr txBox="1"/>
          <p:nvPr/>
        </p:nvSpPr>
        <p:spPr>
          <a:xfrm>
            <a:off x="430592" y="2196147"/>
            <a:ext cx="920636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UserControl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x:Class="KontrolkiBiblioteka.Stoper"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="http://schemas.microsoft.com/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winfx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/2006/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xaml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presentation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xmlns:x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="http://schemas.microsoft.com/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winfx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/2006/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xaml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xmlns:mc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="http://schemas.openxmlformats.org/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markup-compatibility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/2006"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="http://schemas.microsoft.com/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expression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/blend/2008"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xmlns:local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clr-namespace:KontrolkiBiblioteka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xmlns:mw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clr-namespace:KontrolkiBiblioteka.ModelWidoku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mc:Ignorable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="d"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d:DesignHeight="40" d:DesignWidth="120"&gt;</a:t>
            </a: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UserControl.DataContext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mw:StoperModelWidoku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/&gt;</a:t>
            </a: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UserControl.DataContext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DockPanel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&lt;Button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FontSize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="25" Content="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Czas,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Mode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OneWay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="0"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Background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="White"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Command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Przełącz}"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/&gt;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DockPanel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UserControl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3869152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Kontrolka </a:t>
            </a:r>
            <a:r>
              <a:rPr lang="pl-PL" altLang="pl-PL" dirty="0">
                <a:latin typeface="Times New Roman" pitchFamily="18" charset="0"/>
              </a:rPr>
              <a:t>MVVM</a:t>
            </a:r>
            <a:endParaRPr lang="pl-PL" altLang="pl-PL" dirty="0" smtClean="0">
              <a:latin typeface="Times New Roman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460648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>
                <a:solidFill>
                  <a:srgbClr val="002060"/>
                </a:solidFill>
                <a:latin typeface="Times New Roman" pitchFamily="18" charset="0"/>
              </a:rPr>
              <a:t>Widok </a:t>
            </a:r>
            <a:r>
              <a:rPr lang="pl-PL" altLang="pl-PL" sz="2400" dirty="0" smtClean="0">
                <a:solidFill>
                  <a:srgbClr val="002060"/>
                </a:solidFill>
                <a:latin typeface="Times New Roman" pitchFamily="18" charset="0"/>
              </a:rPr>
              <a:t>aplikacji – Test kontrolki</a:t>
            </a:r>
          </a:p>
        </p:txBody>
      </p:sp>
      <p:sp>
        <p:nvSpPr>
          <p:cNvPr id="2" name="pole tekstowe 1"/>
          <p:cNvSpPr txBox="1"/>
          <p:nvPr/>
        </p:nvSpPr>
        <p:spPr>
          <a:xfrm>
            <a:off x="430592" y="2196147"/>
            <a:ext cx="8454559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x:Class="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KontrolkiDemo.MainWindow"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xmlns:local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clr-namespace:KontrolkiDemo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xmlns:KontrolkiBiblioteka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"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clr-namespace:KontrolkiBiblioteka;assembly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KontrolkiBiblioteka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mc:Ignorable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="d"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Title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MainWindow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="350"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Width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="525"&gt;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KontrolkiBiblioteka:Stoper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x:Name="stoper" </a:t>
            </a: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="50"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Width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="300" </a:t>
            </a:r>
            <a:endParaRPr lang="pl-PL" sz="1400" b="1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="10,10,0,0" </a:t>
            </a: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="Top" </a:t>
            </a:r>
            <a:endParaRPr lang="pl-PL" sz="1400" b="1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HorizontalAlignment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822702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Kontrolka </a:t>
            </a:r>
            <a:r>
              <a:rPr lang="pl-PL" altLang="pl-PL" dirty="0">
                <a:latin typeface="Times New Roman" pitchFamily="18" charset="0"/>
              </a:rPr>
              <a:t>MVVM</a:t>
            </a:r>
            <a:endParaRPr lang="pl-PL" altLang="pl-PL" dirty="0" smtClean="0">
              <a:latin typeface="Times New Roman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460648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2060"/>
                </a:solidFill>
                <a:latin typeface="Times New Roman" pitchFamily="18" charset="0"/>
              </a:rPr>
              <a:t>Widok – Konwerter (zmiana tła przycisku)</a:t>
            </a:r>
          </a:p>
        </p:txBody>
      </p:sp>
      <p:sp>
        <p:nvSpPr>
          <p:cNvPr id="2" name="pole tekstowe 1"/>
          <p:cNvSpPr txBox="1"/>
          <p:nvPr/>
        </p:nvSpPr>
        <p:spPr>
          <a:xfrm>
            <a:off x="467544" y="2204864"/>
            <a:ext cx="8347157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namespace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KontrolkiBiblioteka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StanStoperaToBrushConverter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IValueConverter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Convert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targetType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parameter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CultureInfo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culture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Model.StanStopera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stanStopera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Model.StanStopera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switch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stanStopera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default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case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Model.StanStopera.Zatrzymany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: return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Brushes.White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case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Model.StanStopera.Uruchomiony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: return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Brushes.Lavender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case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Model.StanStopera.Wstrzymany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: return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Brushes.LightPink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}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ConvertBack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... //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NotImplementedException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2790187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Kontrolka </a:t>
            </a:r>
            <a:r>
              <a:rPr lang="pl-PL" altLang="pl-PL" dirty="0">
                <a:latin typeface="Times New Roman" pitchFamily="18" charset="0"/>
              </a:rPr>
              <a:t>MVVM</a:t>
            </a:r>
            <a:endParaRPr lang="pl-PL" altLang="pl-PL" dirty="0" smtClean="0">
              <a:latin typeface="Times New Roman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460648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>
                <a:solidFill>
                  <a:srgbClr val="002060"/>
                </a:solidFill>
                <a:latin typeface="Times New Roman" pitchFamily="18" charset="0"/>
              </a:rPr>
              <a:t>Widok – Konwerter (zmiana tła przycisku)</a:t>
            </a:r>
            <a:endParaRPr lang="pl-PL" altLang="pl-PL" sz="2400" dirty="0" smtClean="0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430592" y="2196147"/>
            <a:ext cx="8669361" cy="37548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UserControl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x:Class="KontrolkiBiblioteka.Stoper"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...</a:t>
            </a:r>
            <a:endParaRPr lang="pl-PL" sz="1400" b="1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d:DesignHeight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="40" d:DesignWidth="120"&gt;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UserControl.DataContext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mw:StoperModelWidoku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/&gt;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UserControl.DataContext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UserControl.Resources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local:StanStoperaToBrushConverter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x:Key="stan2brush" /&gt;</a:t>
            </a: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UserControl.Resources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DockPanel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&lt;Button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FontSize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="25" Content="{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Czas,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Mode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OneWay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="0"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Background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="White"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Command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Przełącz}" 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Background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Stan, </a:t>
            </a:r>
            <a:endParaRPr lang="pl-PL" sz="1400" b="1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Converter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={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StaticResource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stan2brush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}}"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/&gt;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DockPanel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UserControl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4832426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Kontrolka </a:t>
            </a:r>
            <a:r>
              <a:rPr lang="pl-PL" altLang="pl-PL" strike="sngStrike" dirty="0" smtClean="0">
                <a:latin typeface="Times New Roman" pitchFamily="18" charset="0"/>
              </a:rPr>
              <a:t>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1396752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Definiowanie w kontrolkach własności </a:t>
            </a:r>
            <a:r>
              <a:rPr lang="pl-PL" alt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zależności (</a:t>
            </a:r>
            <a:r>
              <a:rPr lang="pl-PL" altLang="pl-P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Czas</a:t>
            </a:r>
            <a:r>
              <a:rPr lang="pl-PL" alt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l-PL" altLang="pl-P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Stan</a:t>
            </a:r>
            <a:r>
              <a:rPr lang="pl-PL" alt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pl-PL" alt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alt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poleceń (</a:t>
            </a:r>
            <a:r>
              <a:rPr lang="pl-PL" altLang="pl-P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Przełącz</a:t>
            </a:r>
            <a:r>
              <a:rPr lang="pl-PL" alt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br>
              <a:rPr lang="pl-PL" alt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alt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 muszą być w </a:t>
            </a:r>
            <a:r>
              <a:rPr lang="pl-PL" altLang="pl-PL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code-behind</a:t>
            </a:r>
            <a:r>
              <a:rPr lang="pl-PL" alt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co jest niezgodne z MVVM !!!</a:t>
            </a:r>
            <a:endParaRPr lang="pl-PL" altLang="pl-PL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None/>
              <a:defRPr/>
            </a:pPr>
            <a:endParaRPr lang="pl-PL" altLang="pl-PL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Widok: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3632825"/>
            <a:ext cx="7917552" cy="28931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partial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Stoper :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UserControl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pl-PL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ModelWidoku.StoperModelWidoku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modelWidoku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Stoper()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InitializeComponent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modelWidoku</a:t>
            </a:r>
            <a:r>
              <a:rPr lang="pl-PL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this.DataContext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as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ModelWidoku.StoperModelWidoku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...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667062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Kontrolka </a:t>
            </a:r>
            <a:r>
              <a:rPr lang="pl-PL" altLang="pl-PL" strike="sngStrike" dirty="0" smtClean="0">
                <a:latin typeface="Times New Roman" pitchFamily="18" charset="0"/>
              </a:rPr>
              <a:t>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Widok: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2221105"/>
            <a:ext cx="7058343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partial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Stoper :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UserControl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ModelWidoku.StoperModelWidoku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modelWidoku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Stoper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 ...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protected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readonly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DependencyProperty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czasProperty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pl-PL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DependencyProperty.Register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nameof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(Czas), 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typeof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TimeSpan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typeof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(Stoper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PropertyMetadata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TimeSpan.Zero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protected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readonly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DependencyProperty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stanProperty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pl-PL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DependencyProperty.Register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nameof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(Stan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typeof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Model.StanStopera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typeof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(Stoper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PropertyMetadata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Model.StanStopera.Zatrzymany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4008048" y="1556792"/>
            <a:ext cx="4472699" cy="830997"/>
          </a:xfrm>
          <a:prstGeom prst="rect">
            <a:avLst/>
          </a:prstGeom>
          <a:solidFill>
            <a:schemeClr val="accent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Możliwość wiązania do własności </a:t>
            </a:r>
            <a:br>
              <a:rPr lang="pl-PL" sz="2400" dirty="0" smtClean="0"/>
            </a:br>
            <a:r>
              <a:rPr lang="pl-PL" sz="2400" dirty="0" smtClean="0"/>
              <a:t>tylko dla własności zależności</a:t>
            </a:r>
            <a:endParaRPr lang="pl-PL" sz="2400" i="1" dirty="0"/>
          </a:p>
        </p:txBody>
      </p:sp>
    </p:spTree>
    <p:extLst>
      <p:ext uri="{BB962C8B-B14F-4D97-AF65-F5344CB8AC3E}">
        <p14:creationId xmlns:p14="http://schemas.microsoft.com/office/powerpoint/2010/main" val="18684484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Kontrolka </a:t>
            </a:r>
            <a:r>
              <a:rPr lang="pl-PL" altLang="pl-PL" strike="sngStrike" dirty="0" smtClean="0">
                <a:latin typeface="Times New Roman" pitchFamily="18" charset="0"/>
              </a:rPr>
              <a:t>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Widok: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2221105"/>
            <a:ext cx="7702750" cy="46166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partial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Stoper :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UserControl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ModelWidoku.StoperModelWidoku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modelWidoku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Stoper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 ...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protected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readonly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DependencyProperty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czasProperty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protected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readonly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DependencyProperty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stanProperty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TimeSpan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Czas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{ 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{ 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return 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TimeSpan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GetValue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czasProperty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} 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Model.StanStopera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Stan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{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{ return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modelWidoku.Stan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}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...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9188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Kontrolka </a:t>
            </a:r>
            <a:r>
              <a:rPr lang="pl-PL" altLang="pl-PL" strike="sngStrike" dirty="0" smtClean="0">
                <a:latin typeface="Times New Roman" pitchFamily="18" charset="0"/>
              </a:rPr>
              <a:t>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Widok: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2221105"/>
            <a:ext cx="7917552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Stoper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pl-PL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//konstruktor</a:t>
            </a:r>
            <a:endParaRPr lang="pl-PL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InitializeComponent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modelWidoku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this.DataContext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as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ModelWidoku.StoperModelWidoku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wiązanieCzas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pl-PL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//wiązania z kodu C#</a:t>
            </a:r>
            <a:endParaRPr lang="pl-PL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Source 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modelWidoku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PropertyPath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nameof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(Czas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this.SetBinding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czasProperty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wiązanieCzas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wiązanieStan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Source 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modelWidoku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PropertyPath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nameof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(Stan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this.SetBinding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stanProperty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wiązanieStan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3678983" y="4871499"/>
            <a:ext cx="5125121" cy="1754326"/>
          </a:xfrm>
          <a:prstGeom prst="rect">
            <a:avLst/>
          </a:prstGeom>
          <a:solidFill>
            <a:schemeClr val="accent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Wiązanie z kodu C#:</a:t>
            </a: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Binding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wiązanie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new Binding()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Source = </a:t>
            </a:r>
            <a:r>
              <a:rPr lang="en-US" sz="14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klasaŹródła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PropertyPath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pl-PL" sz="14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NazwaWłasności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")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this.SetBinding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własnośćZależności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wiązanie);</a:t>
            </a:r>
            <a:endParaRPr lang="pl-PL" sz="24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7507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Warstwy MVVM (powtórzenie)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19672" y="2132856"/>
            <a:ext cx="5760640" cy="4236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upa 2"/>
          <p:cNvGrpSpPr/>
          <p:nvPr/>
        </p:nvGrpSpPr>
        <p:grpSpPr>
          <a:xfrm>
            <a:off x="395536" y="1628800"/>
            <a:ext cx="8593549" cy="2533228"/>
            <a:chOff x="395536" y="1628800"/>
            <a:chExt cx="8593549" cy="2533228"/>
          </a:xfrm>
        </p:grpSpPr>
        <p:sp>
          <p:nvSpPr>
            <p:cNvPr id="2" name="pole tekstowe 1"/>
            <p:cNvSpPr txBox="1"/>
            <p:nvPr/>
          </p:nvSpPr>
          <p:spPr>
            <a:xfrm>
              <a:off x="6372200" y="1794034"/>
              <a:ext cx="2252540" cy="369332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l-PL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IValueConverter</a:t>
              </a:r>
              <a:endParaRPr lang="pl-PL" dirty="0" smtClean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5" name="pole tekstowe 4"/>
            <p:cNvSpPr txBox="1"/>
            <p:nvPr/>
          </p:nvSpPr>
          <p:spPr>
            <a:xfrm>
              <a:off x="395536" y="1795086"/>
              <a:ext cx="1563248" cy="369332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l-PL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Behavior</a:t>
              </a:r>
              <a:r>
                <a:rPr lang="pl-PL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&lt;&gt;</a:t>
              </a:r>
            </a:p>
          </p:txBody>
        </p:sp>
        <p:sp>
          <p:nvSpPr>
            <p:cNvPr id="6" name="pole tekstowe 5"/>
            <p:cNvSpPr txBox="1"/>
            <p:nvPr/>
          </p:nvSpPr>
          <p:spPr>
            <a:xfrm>
              <a:off x="2699792" y="1628800"/>
              <a:ext cx="3355406" cy="369332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l-PL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&lt;</a:t>
              </a:r>
              <a:r>
                <a:rPr lang="pl-PL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Window</a:t>
              </a:r>
              <a:r>
                <a:rPr lang="pl-PL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&gt;, &lt;</a:t>
              </a:r>
              <a:r>
                <a:rPr lang="pl-PL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UserControl</a:t>
              </a:r>
              <a:r>
                <a:rPr lang="pl-PL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&gt;</a:t>
              </a:r>
            </a:p>
          </p:txBody>
        </p:sp>
        <p:sp>
          <p:nvSpPr>
            <p:cNvPr id="7" name="pole tekstowe 6"/>
            <p:cNvSpPr txBox="1"/>
            <p:nvPr/>
          </p:nvSpPr>
          <p:spPr>
            <a:xfrm>
              <a:off x="5771538" y="3792696"/>
              <a:ext cx="3217547" cy="369332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l-PL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INotifyPropertyChanged</a:t>
              </a:r>
              <a:endParaRPr lang="pl-PL" dirty="0" smtClean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8" name="pole tekstowe 7"/>
            <p:cNvSpPr txBox="1"/>
            <p:nvPr/>
          </p:nvSpPr>
          <p:spPr>
            <a:xfrm>
              <a:off x="755576" y="3212976"/>
              <a:ext cx="1838965" cy="646331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l-PL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ICommand</a:t>
              </a:r>
              <a:endParaRPr lang="pl-PL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pl-PL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RelayCommand</a:t>
              </a:r>
              <a:endParaRPr lang="pl-PL" dirty="0" smtClean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9" name="pole tekstowe 8"/>
            <p:cNvSpPr txBox="1"/>
            <p:nvPr/>
          </p:nvSpPr>
          <p:spPr>
            <a:xfrm>
              <a:off x="7363556" y="3131676"/>
              <a:ext cx="1425390" cy="369332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l-PL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{</a:t>
              </a:r>
              <a:r>
                <a:rPr lang="pl-PL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Binding</a:t>
              </a:r>
              <a:r>
                <a:rPr lang="pl-PL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}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289725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Kontrolka </a:t>
            </a:r>
            <a:r>
              <a:rPr lang="pl-PL" altLang="pl-PL" strike="sngStrike" dirty="0" smtClean="0">
                <a:latin typeface="Times New Roman" pitchFamily="18" charset="0"/>
              </a:rPr>
              <a:t>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Widok: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2221105"/>
            <a:ext cx="8239756" cy="41857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partial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Stoper :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UserControl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//definiowanie polecenia zmieniającego stan stopera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protected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readonly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DependencyProperty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przełączCommandProperty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DependencyProperty.Register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nameof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(Przełącz), 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typeof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ICommand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typeof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(Stoper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ICommand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Przełącz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modelWidoku.Przełącz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6861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Kontrolka </a:t>
            </a:r>
            <a:r>
              <a:rPr lang="pl-PL" altLang="pl-PL" strike="sngStrike" dirty="0" smtClean="0">
                <a:latin typeface="Times New Roman" pitchFamily="18" charset="0"/>
              </a:rPr>
              <a:t>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Widok: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2221105"/>
            <a:ext cx="7380547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partial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Stoper :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UserControl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Stoper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pl-PL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//konstruktor</a:t>
            </a:r>
            <a:endParaRPr lang="pl-PL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wiązaniePrzełącz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Source 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modelWidoku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PropertyPath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nameof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(Przełącz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this.SetBinding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przełączCommandProperty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wiązaniePrzełącz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71915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Kontrolka </a:t>
            </a:r>
            <a:r>
              <a:rPr lang="pl-PL" altLang="pl-PL" strike="sngStrike" dirty="0">
                <a:latin typeface="Times New Roman" pitchFamily="18" charset="0"/>
              </a:rPr>
              <a:t>MVVM</a:t>
            </a:r>
            <a:endParaRPr lang="pl-PL" altLang="pl-PL" strike="sngStrike" dirty="0" smtClean="0">
              <a:latin typeface="Times New Roman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460648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>
                <a:solidFill>
                  <a:srgbClr val="002060"/>
                </a:solidFill>
                <a:latin typeface="Times New Roman" pitchFamily="18" charset="0"/>
              </a:rPr>
              <a:t>Widok </a:t>
            </a:r>
            <a:r>
              <a:rPr lang="pl-PL" altLang="pl-PL" sz="2400" dirty="0" smtClean="0">
                <a:solidFill>
                  <a:srgbClr val="002060"/>
                </a:solidFill>
                <a:latin typeface="Times New Roman" pitchFamily="18" charset="0"/>
              </a:rPr>
              <a:t>aplikacji – Test własności – Przycisk dublujący stoper</a:t>
            </a:r>
          </a:p>
        </p:txBody>
      </p:sp>
      <p:sp>
        <p:nvSpPr>
          <p:cNvPr id="2" name="pole tekstowe 1"/>
          <p:cNvSpPr txBox="1"/>
          <p:nvPr/>
        </p:nvSpPr>
        <p:spPr>
          <a:xfrm>
            <a:off x="430592" y="2196147"/>
            <a:ext cx="8454559" cy="41857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x:Class="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KontrolkiDemo.MainWindow"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xmlns:local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clr-namespace:KontrolkiDemo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xmlns:KontrolkiBiblioteka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clr-namespace:KontrolkiBiblioteka;assembly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KontrolkiBiblioteka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mc:Ignorable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="d"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Title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MainWindow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="350"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Width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="525"&gt;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KontrolkiBiblioteka:Stoper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x:Name="stoper"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="50"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Width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="300" 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="10,10,0,0"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="Top" 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HorizontalAlignment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&lt;Button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="50"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Width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="300"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="10,70,0,0" 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HorizontalAlignment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="Top"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Content="{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ElementName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=stoper,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=Czas}"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Command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ElementName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=stoper,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=Przełącz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/&gt;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  <p:pic>
        <p:nvPicPr>
          <p:cNvPr id="1026" name="Picture 2" descr="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9428" y="2636912"/>
            <a:ext cx="4735934" cy="227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ole tekstowe 5"/>
          <p:cNvSpPr txBox="1"/>
          <p:nvPr/>
        </p:nvSpPr>
        <p:spPr>
          <a:xfrm>
            <a:off x="432328" y="6124574"/>
            <a:ext cx="8190063" cy="461665"/>
          </a:xfrm>
          <a:prstGeom prst="rect">
            <a:avLst/>
          </a:prstGeom>
          <a:solidFill>
            <a:schemeClr val="accent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Do domu: zdefiniować w kontrolce zdarzenie </a:t>
            </a:r>
            <a:r>
              <a:rPr 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StanZmieniony</a:t>
            </a:r>
            <a:endParaRPr lang="pl-PL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9859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Element XAML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460648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FrameworkElement</a:t>
            </a:r>
            <a:r>
              <a:rPr lang="pl-PL" alt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pl-PL" alt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UserControl</a:t>
            </a:r>
            <a:endParaRPr lang="pl-PL" altLang="pl-PL" sz="2400" i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467544" y="2204864"/>
            <a:ext cx="8239756" cy="37548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abstract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DialogBox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FrameworkElement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INotifyPropertyChanged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#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region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INotifyPropertyChanged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event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PropertyChangedEventHandler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PropertyChanged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protected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OnPropertyChanged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(string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nazwaWłasności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PropertyChanged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!=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PropertyChanged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PropertyChangedEventArgs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nazwaWłasności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endregion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protected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Action&lt;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execute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pl-PL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//metoda uruchamiająca okno d.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29346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Element XAML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460648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FrameworkElement</a:t>
            </a:r>
            <a:r>
              <a:rPr lang="pl-PL" alt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pl-PL" alt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UserControl</a:t>
            </a:r>
            <a:endParaRPr lang="pl-PL" altLang="pl-PL" sz="2400" i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467544" y="2204864"/>
            <a:ext cx="8132354" cy="41857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abstract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DialogBox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FrameworkElement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INotifyPropertyChanged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protected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readonly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DependencyProperty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captionProperty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DependencyProperty.Register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nameof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Caption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typeof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(string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typeof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DialogBox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PropertyMetadata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(""));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string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Caption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{ return (string)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GetValue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captionProperty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 }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set {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SetValue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captionProperty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 }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712327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Element XAML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460648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FrameworkElement</a:t>
            </a:r>
            <a:r>
              <a:rPr lang="pl-PL" alt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pl-PL" alt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UserControl</a:t>
            </a:r>
            <a:endParaRPr lang="pl-PL" altLang="pl-PL" sz="2400" i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467544" y="2204864"/>
            <a:ext cx="8132354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abstract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DialogBox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FrameworkElement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INotifyPropertyChanged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protected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ICommand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show;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virtual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ICommand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Show //pokaż okno dialogowe</a:t>
            </a:r>
            <a:endParaRPr lang="pl-PL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(show ==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 show 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RelayCommand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execute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return 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show;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0239347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Element XAML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460648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Proste okno dialogowe (</a:t>
            </a:r>
            <a:r>
              <a:rPr lang="pl-PL" alt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MessageBox</a:t>
            </a:r>
            <a:r>
              <a:rPr lang="pl-PL" alt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pl-PL" altLang="pl-PL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467544" y="2204864"/>
            <a:ext cx="5769528" cy="24622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SimpleMessageDialogBox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DialogBox</a:t>
            </a:r>
            <a:endParaRPr lang="pl-PL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SimpleMessageDialogBox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execute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</a:t>
            </a:r>
          </a:p>
          <a:p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o =&gt;</a:t>
            </a:r>
          </a:p>
          <a:p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{</a:t>
            </a:r>
          </a:p>
          <a:p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MessageBox.Show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((string)o,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Caption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};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04864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Element XAML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460648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 w kodzie XAML okna</a:t>
            </a:r>
            <a:endParaRPr lang="pl-PL" altLang="pl-PL" sz="2400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467544" y="2204864"/>
            <a:ext cx="8669361" cy="41857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x:Class="UżycieOkienDialogowych.MainWindow"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="http://schemas.microsoft.com/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winfx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/2006/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xaml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presentation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xmlns:local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clr-namespace:UżycieOkienDialogowych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xmlns:jm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clr-namespace:JacekMatulewski.WpfUtils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mc:Ignorable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="d"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Title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MainWindow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="350"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Width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="525"&gt;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StackPanel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jm:SimpleMessageDialogBox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x:Name="simpleMessageDialogBox" </a:t>
            </a: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Caption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RelativeSource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={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RelativeSource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pl-PL" sz="1400" b="1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                   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AncestorType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}, </a:t>
            </a: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Title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 /&gt;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&lt;Button Content="O..."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="10"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HorizontalAlignment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="25"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Width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="100"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Command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ElementName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simpleMessageDialogBox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endParaRPr lang="pl-PL" sz="1400" b="1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=Show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 </a:t>
            </a: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CommandParameter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="Okna dialogowe&amp;#x0a;(c) Jacek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..."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StackPanel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  <p:pic>
        <p:nvPicPr>
          <p:cNvPr id="2050" name="Picture 2" descr="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196752"/>
            <a:ext cx="5801643" cy="3965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0958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Element XAML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460648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pl-PL" alt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kno dialogowe z poleceniami przed i po pokazaniem okna</a:t>
            </a:r>
            <a:endParaRPr lang="pl-PL" altLang="pl-PL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467544" y="2204864"/>
            <a:ext cx="8561959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abstract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CommandDialogBox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DialogBox</a:t>
            </a:r>
            <a:endParaRPr lang="pl-PL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pl-PL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//własność - parametr przesyłany do polecenia</a:t>
            </a:r>
            <a:endParaRPr lang="pl-PL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protected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readonly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DependencyProperty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commandParameterProperty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DependencyProperty.Register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nameof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CommandParameter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typeof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typeof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CommandDialogBox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CommandParameter</a:t>
            </a:r>
            <a:endParaRPr lang="pl-PL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{ return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GetValue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commandParameterProperty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 }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set {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SetValue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commandParameterProperty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 }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protected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executeCommand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ICommand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command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endParaRPr lang="pl-PL" sz="1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   </a:t>
            </a:r>
            <a:r>
              <a:rPr lang="pl-PL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lang="pl-PL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commandParameter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command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!=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command.CanExecute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commandParameter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command.Execute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commandParameter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279555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Element XAML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460648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pl-PL" alt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kno dialogowe z poleceniami przed i po pokazaniem okna</a:t>
            </a:r>
            <a:endParaRPr lang="pl-PL" altLang="pl-PL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467544" y="2204864"/>
            <a:ext cx="8024954" cy="46166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abstract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CommandDialogBox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DialogBox</a:t>
            </a:r>
            <a:endParaRPr lang="pl-PL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protected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readonly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DependencyProperty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commandBeforeProperty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DependencyProperty.Register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nameof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CommandBefore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typeof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ICommand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typeof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CommandDialogBox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ICommand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CommandBefore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{ return 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ICommand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GetValue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commandBeforeProperty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 }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set {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SetValue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commandBeforeProperty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 }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DependencyProperty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CommandAfterProperty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...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ICommand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CommandAfter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... //analogicznie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6289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Wiązania (powtórzenie)</a:t>
            </a: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457200" y="1600200"/>
            <a:ext cx="8229600" cy="506916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pl-PL" sz="13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Source={</a:t>
            </a:r>
            <a:r>
              <a:rPr lang="pl-PL" sz="13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StaticResource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źródło}, </a:t>
            </a:r>
            <a:r>
              <a:rPr lang="pl-PL" sz="13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300" i="1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Własność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</a:t>
            </a:r>
            <a:r>
              <a:rPr lang="pl-PL" sz="13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Mode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3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OneWay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Converter={</a:t>
            </a:r>
            <a:r>
              <a:rPr lang="pl-PL" sz="13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StaticResource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i="1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konwerter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</a:t>
            </a:r>
            <a:r>
              <a:rPr lang="pl-PL" sz="13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StringFormat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=Cena (zł): 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{0:C}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</a:t>
            </a:r>
          </a:p>
          <a:p>
            <a:pPr marL="0" indent="0">
              <a:buFontTx/>
              <a:buNone/>
            </a:pPr>
            <a:endParaRPr lang="pl-PL" sz="1300" kern="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pl-PL" sz="18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800" kern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własność </a:t>
            </a: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(zależności) obiektu „dowiązywanego” </a:t>
            </a:r>
            <a:b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(</a:t>
            </a:r>
            <a:r>
              <a:rPr lang="pl-PL" sz="1800" b="1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źródło wiązania</a:t>
            </a: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l-PL" sz="1800" i="1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binding</a:t>
            </a:r>
            <a:r>
              <a:rPr lang="pl-PL" sz="1800" i="1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800" i="1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</a:t>
            </a: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nazwa atrybutu może być pominięta</a:t>
            </a:r>
          </a:p>
          <a:p>
            <a:pPr marL="0" indent="0">
              <a:buNone/>
            </a:pPr>
            <a:r>
              <a:rPr lang="pl-PL" sz="18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Source</a:t>
            </a: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jawne wskazanie na źródło wiązania (np. z zasobów); </a:t>
            </a:r>
            <a:b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domyślnie odczytywany z </a:t>
            </a:r>
            <a:r>
              <a:rPr lang="pl-PL" sz="1800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DataContext</a:t>
            </a:r>
            <a:endParaRPr lang="pl-PL" sz="1800" kern="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18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RelativeSource</a:t>
            </a: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źródło w drzewie widoku np</a:t>
            </a:r>
            <a:r>
              <a:rPr lang="pl-PL" sz="1800" kern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pl-PL" sz="14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pl-PL" sz="14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RelativeSource</a:t>
            </a:r>
            <a:r>
              <a:rPr lang="pl-PL" sz="14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={</a:t>
            </a:r>
            <a:r>
              <a:rPr lang="pl-PL" sz="14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RelativeSource</a:t>
            </a:r>
            <a:r>
              <a:rPr lang="pl-PL" sz="14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pl-PL" sz="14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}, </a:t>
            </a:r>
            <a:r>
              <a:rPr lang="pl-PL" sz="14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4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=Własność}"</a:t>
            </a:r>
            <a:endParaRPr lang="pl-PL" sz="1800" kern="0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pl-PL" sz="18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ElementName</a:t>
            </a: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wskazanie na element XAML/kontrolkę </a:t>
            </a:r>
            <a:b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(zamiast użycia kontekstu danych); wiązanie w obrębie widoku</a:t>
            </a:r>
          </a:p>
          <a:p>
            <a:pPr marL="0" indent="0">
              <a:buNone/>
            </a:pPr>
            <a:r>
              <a:rPr lang="pl-PL" sz="18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Mode</a:t>
            </a: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pl-PL" sz="18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TwoWay</a:t>
            </a:r>
            <a:r>
              <a:rPr lang="pl-PL" sz="1800" kern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(domyślne WPF</a:t>
            </a: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| </a:t>
            </a:r>
            <a:r>
              <a:rPr lang="pl-PL" sz="18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OneWay</a:t>
            </a: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(domyślne UWP) | </a:t>
            </a:r>
            <a:b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pl-PL" sz="18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OneWayToSource</a:t>
            </a: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| </a:t>
            </a:r>
            <a:r>
              <a:rPr lang="pl-PL" sz="18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OneTime</a:t>
            </a:r>
            <a:endParaRPr lang="pl-PL" sz="1800" kern="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pl-PL" sz="18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FallbackValue</a:t>
            </a: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wartość domyślna</a:t>
            </a:r>
          </a:p>
          <a:p>
            <a:pPr marL="0" indent="0">
              <a:buNone/>
            </a:pPr>
            <a:r>
              <a:rPr lang="pl-PL" sz="18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UpdateSourceTrigger</a:t>
            </a: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pl-PL" sz="18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LostFocus</a:t>
            </a:r>
            <a:r>
              <a:rPr lang="pl-PL" sz="1800" kern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 </a:t>
            </a:r>
            <a:r>
              <a:rPr lang="pl-PL" sz="18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PropertyChanged</a:t>
            </a:r>
            <a:r>
              <a:rPr lang="pl-PL" sz="1800" kern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 </a:t>
            </a:r>
            <a:r>
              <a:rPr lang="pl-PL" sz="18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Explicit</a:t>
            </a:r>
            <a:endParaRPr lang="pl-PL" sz="1800" kern="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1800" kern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(tylko w powiadamianiu z widoku do źródła wiązania)</a:t>
            </a:r>
            <a:endParaRPr lang="pl-PL" sz="2400" kern="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endParaRPr lang="pl-PL" sz="1300" kern="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52982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Element XAML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460648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pl-PL" alt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kno dialogowe z poleceniami przed i po pokazaniem okna</a:t>
            </a:r>
            <a:endParaRPr lang="pl-PL" altLang="pl-PL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467544" y="2204864"/>
            <a:ext cx="8024954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abstract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CommandDialogBox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DialogBox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...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override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ICommand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Show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(show ==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show 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RelayCommand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o 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=&gt;</a:t>
            </a: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executeCommand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CommandBefore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CommandParameter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execute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(o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executeCommand</a:t>
            </a:r>
            <a:r>
              <a:rPr lang="pl-PL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CommandAfter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CommandParameter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});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return show;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482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Element XAML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460648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pl-PL" alt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kno dialogowe z poleceniami przed i po pokazaniem okna</a:t>
            </a:r>
            <a:endParaRPr lang="pl-PL" altLang="pl-PL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467544" y="2204864"/>
            <a:ext cx="6736139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NotificationDialogBox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CommandDialogBox</a:t>
            </a:r>
            <a:endParaRPr lang="pl-PL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NotificationDialogBox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execute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o =&gt;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MessageBox.Show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((string)o, 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Caption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MessageBoxButton.OK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MessageBoxImage.Information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};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279555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Element XAML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460648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 w kodzie XAML okna</a:t>
            </a:r>
            <a:endParaRPr lang="pl-PL" altLang="pl-PL" sz="2400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467544" y="2204864"/>
            <a:ext cx="8454559" cy="41857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x:Class="UżycieOkienDialogowych.MainWindow"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x:Name="mainWindow"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...        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DataContext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ElementName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mainWindow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StackPanel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jm:NotificationDialogBox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x:Name="notificationDialogBox" 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Caption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RelativeSource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={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RelativeSource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AncestorType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},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Title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CommandBefore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PolecenieZmianyKoloru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</a:t>
            </a:r>
          </a:p>
          <a:p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CommandAfter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PoleceniePrzywróceniaKoloru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</a:t>
            </a:r>
          </a:p>
          <a:p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CommandParameter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Yellow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/&gt;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&lt;Button Content="Polecenie"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="10"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HorizontalAlignment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="25"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Width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="100"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Command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ElementName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notificationDialogBox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=Show}"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CommandParameter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="Przykład użycia okna dialogowego z poleceniami"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&lt;/Button&gt;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StackPanel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4572000" y="1844824"/>
            <a:ext cx="4313040" cy="830997"/>
          </a:xfrm>
          <a:prstGeom prst="rect">
            <a:avLst/>
          </a:prstGeom>
          <a:solidFill>
            <a:schemeClr val="accent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Modelem widoku jest klasa okna</a:t>
            </a:r>
          </a:p>
          <a:p>
            <a:r>
              <a:rPr lang="pl-PL" sz="2400" dirty="0" smtClean="0">
                <a:cs typeface="Times New Roman" panose="02020603050405020304" pitchFamily="18" charset="0"/>
              </a:rPr>
              <a:t>(</a:t>
            </a:r>
            <a:r>
              <a:rPr lang="pl-PL" sz="2400" i="1" dirty="0" smtClean="0">
                <a:cs typeface="Times New Roman" panose="02020603050405020304" pitchFamily="18" charset="0"/>
              </a:rPr>
              <a:t>anty</a:t>
            </a:r>
            <a:r>
              <a:rPr lang="pl-PL" sz="2400" dirty="0" smtClean="0">
                <a:cs typeface="Times New Roman" panose="02020603050405020304" pitchFamily="18" charset="0"/>
              </a:rPr>
              <a:t>wzorzec </a:t>
            </a:r>
            <a:r>
              <a:rPr lang="pl-PL" sz="2400" i="1" dirty="0" err="1" smtClean="0">
                <a:cs typeface="Times New Roman" panose="02020603050405020304" pitchFamily="18" charset="0"/>
              </a:rPr>
              <a:t>Autonomous</a:t>
            </a:r>
            <a:r>
              <a:rPr lang="pl-PL" sz="2400" i="1" dirty="0" smtClean="0">
                <a:cs typeface="Times New Roman" panose="02020603050405020304" pitchFamily="18" charset="0"/>
              </a:rPr>
              <a:t> </a:t>
            </a:r>
            <a:r>
              <a:rPr lang="pl-PL" sz="2400" i="1" dirty="0" err="1" smtClean="0">
                <a:cs typeface="Times New Roman" panose="02020603050405020304" pitchFamily="18" charset="0"/>
              </a:rPr>
              <a:t>View</a:t>
            </a:r>
            <a:r>
              <a:rPr lang="pl-PL" sz="2400" dirty="0" smtClean="0">
                <a:cs typeface="Times New Roman" panose="02020603050405020304" pitchFamily="18" charset="0"/>
              </a:rPr>
              <a:t>)</a:t>
            </a:r>
          </a:p>
        </p:txBody>
      </p:sp>
      <p:grpSp>
        <p:nvGrpSpPr>
          <p:cNvPr id="8" name="Grupa 7"/>
          <p:cNvGrpSpPr/>
          <p:nvPr/>
        </p:nvGrpSpPr>
        <p:grpSpPr>
          <a:xfrm>
            <a:off x="3491880" y="2564904"/>
            <a:ext cx="1872208" cy="288032"/>
            <a:chOff x="3491880" y="2564904"/>
            <a:chExt cx="1872208" cy="288032"/>
          </a:xfrm>
        </p:grpSpPr>
        <p:cxnSp>
          <p:nvCxnSpPr>
            <p:cNvPr id="3" name="Łącznik prosty ze strzałką 2"/>
            <p:cNvCxnSpPr/>
            <p:nvPr/>
          </p:nvCxnSpPr>
          <p:spPr>
            <a:xfrm flipH="1">
              <a:off x="3491880" y="2564904"/>
              <a:ext cx="1080120" cy="0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Łącznik prosty ze strzałką 4"/>
            <p:cNvCxnSpPr/>
            <p:nvPr/>
          </p:nvCxnSpPr>
          <p:spPr>
            <a:xfrm>
              <a:off x="5364088" y="2675821"/>
              <a:ext cx="0" cy="177115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3" name="Picture 2" descr="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148" y="3321198"/>
            <a:ext cx="4928940" cy="3203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40306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Lokowanie produktu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3917032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Zaawansowane okna dialogowe w skrypcie:</a:t>
            </a:r>
          </a:p>
          <a:p>
            <a:pPr eaLnBrk="1" hangingPunct="1">
              <a:defRPr/>
            </a:pP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przekazywanie parametrów </a:t>
            </a:r>
            <a:b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okna dialogowe </a:t>
            </a:r>
            <a:r>
              <a:rPr lang="pl-PL" altLang="pl-PL" sz="2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MessageBox</a:t>
            </a:r>
            <a:endParaRPr lang="pl-PL" altLang="pl-PL" sz="2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defRPr/>
            </a:pP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warunkowe wyświetlanie </a:t>
            </a:r>
            <a:b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okna dialogowego</a:t>
            </a:r>
          </a:p>
          <a:p>
            <a:pPr eaLnBrk="1" hangingPunct="1">
              <a:defRPr/>
            </a:pP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okna dialogowe wyboru plików</a:t>
            </a:r>
          </a:p>
          <a:p>
            <a:pPr eaLnBrk="1" hangingPunct="1">
              <a:defRPr/>
            </a:pP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łańcuch okien dialogowych</a:t>
            </a:r>
          </a:p>
          <a:p>
            <a:pPr eaLnBrk="1" hangingPunct="1">
              <a:defRPr/>
            </a:pP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okna dialogowe z dowolną </a:t>
            </a:r>
            <a:b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zawartością określaną w XAML</a:t>
            </a:r>
          </a:p>
        </p:txBody>
      </p:sp>
      <p:pic>
        <p:nvPicPr>
          <p:cNvPr id="4098" name="Picture 2" descr="Okładka książki/ebooka Visual Studio 2017. Tworzenie aplikacji Windows w języku C#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3314" y="2348880"/>
            <a:ext cx="2889126" cy="4129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pole tekstowe 10"/>
          <p:cNvSpPr txBox="1"/>
          <p:nvPr/>
        </p:nvSpPr>
        <p:spPr>
          <a:xfrm>
            <a:off x="611560" y="5661248"/>
            <a:ext cx="4080925" cy="830997"/>
          </a:xfrm>
          <a:prstGeom prst="rect">
            <a:avLst/>
          </a:prstGeom>
          <a:solidFill>
            <a:srgbClr val="0070C0"/>
          </a:solidFill>
          <a:ln w="25400"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>
                <a:solidFill>
                  <a:schemeClr val="bg1"/>
                </a:solidFill>
              </a:rPr>
              <a:t>Te zaawansowane zagadnienia </a:t>
            </a:r>
            <a:br>
              <a:rPr lang="pl-PL" sz="2400" dirty="0" smtClean="0">
                <a:solidFill>
                  <a:schemeClr val="bg1"/>
                </a:solidFill>
              </a:rPr>
            </a:br>
            <a:r>
              <a:rPr lang="pl-PL" sz="2400" dirty="0" smtClean="0">
                <a:solidFill>
                  <a:schemeClr val="bg1"/>
                </a:solidFill>
              </a:rPr>
              <a:t>nie są wymagane na egzaminie </a:t>
            </a:r>
            <a:endParaRPr lang="pl-PL" sz="2400" dirty="0" smtClean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13582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Kontrolka 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1396752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Szablon projektu </a:t>
            </a:r>
            <a:r>
              <a:rPr lang="en-US" altLang="pl-P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WPF User Control Library (.NET Framework</a:t>
            </a:r>
            <a:r>
              <a:rPr lang="en-US" altLang="pl-PL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pl-PL" altLang="pl-PL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Postaramy się zgodnie z MVVM (ale się nie uda)</a:t>
            </a:r>
          </a:p>
          <a:p>
            <a:pPr marL="0" indent="0" eaLnBrk="1" hangingPunct="1">
              <a:buNone/>
              <a:defRPr/>
            </a:pPr>
            <a:r>
              <a:rPr lang="pl-PL" altLang="pl-PL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Code-behind</a:t>
            </a:r>
            <a:r>
              <a:rPr lang="pl-PL" alt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potrzebny, żeby zdefiniować własności i zdarzenia</a:t>
            </a:r>
          </a:p>
          <a:p>
            <a:pPr marL="0" indent="0" eaLnBrk="1" hangingPunct="1">
              <a:buNone/>
              <a:defRPr/>
            </a:pPr>
            <a:endParaRPr lang="pl-PL" altLang="pl-PL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Widok: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3632825"/>
            <a:ext cx="8239756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UserControl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x:Class="KontrolkiBiblioteka.Stoper"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="http://schemas.microsoft.com/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winfx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/2006/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xaml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presentation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xmlns:x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="http://schemas.microsoft.com/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winfx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/2006/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xaml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xmlns:mc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="http://schemas.openxmlformats.org/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markup-compatibility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/2006"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="http://schemas.microsoft.com/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expression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/blend/2008"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xmlns:local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clr-namespace:KontrolkiBiblioteka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mc:Ignorable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="d"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d:DesignHeight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="40" d:DesignWidth="120"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DockPanel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&lt;Button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FontSize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="25" Content="00:00:00" 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="0"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Background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="White" /&gt;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DockPanel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UserControl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1026" name="Picture 2" descr="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2863" y="5433025"/>
            <a:ext cx="2484437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81127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uiExpand="1" build="p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Kontrolka </a:t>
            </a:r>
            <a:r>
              <a:rPr lang="pl-PL" altLang="pl-PL" dirty="0">
                <a:latin typeface="Times New Roman" pitchFamily="18" charset="0"/>
              </a:rPr>
              <a:t>MVVM</a:t>
            </a:r>
            <a:endParaRPr lang="pl-PL" altLang="pl-PL" dirty="0" smtClean="0">
              <a:latin typeface="Times New Roman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460648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C00000"/>
                </a:solidFill>
                <a:latin typeface="Times New Roman" pitchFamily="18" charset="0"/>
              </a:rPr>
              <a:t>Model</a:t>
            </a:r>
          </a:p>
        </p:txBody>
      </p:sp>
      <p:sp>
        <p:nvSpPr>
          <p:cNvPr id="2" name="pole tekstowe 1"/>
          <p:cNvSpPr txBox="1"/>
          <p:nvPr/>
        </p:nvSpPr>
        <p:spPr>
          <a:xfrm>
            <a:off x="463542" y="2196147"/>
            <a:ext cx="7487947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using System;</a:t>
            </a:r>
          </a:p>
          <a:p>
            <a:endParaRPr lang="en-GB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namespace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KontrolkiBiblioteka.Model</a:t>
            </a:r>
            <a:endParaRPr lang="en-GB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enum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StanStopera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{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Zatrzymany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Uruchomiony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Wstrzymany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};</a:t>
            </a:r>
          </a:p>
          <a:p>
            <a:endParaRPr lang="en-GB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class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StoperModel</a:t>
            </a:r>
            <a:endParaRPr lang="en-GB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private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DateTime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czasUruchomienia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czasWstrzymania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StanStopera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Stan { get; private set; }</a:t>
            </a:r>
          </a:p>
          <a:p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...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  <a:endParaRPr lang="en-GB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GB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7435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Kontrolka </a:t>
            </a:r>
            <a:r>
              <a:rPr lang="pl-PL" altLang="pl-PL" dirty="0">
                <a:latin typeface="Times New Roman" pitchFamily="18" charset="0"/>
              </a:rPr>
              <a:t>MVVM</a:t>
            </a:r>
            <a:endParaRPr lang="pl-PL" altLang="pl-PL" dirty="0" smtClean="0">
              <a:latin typeface="Times New Roman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460648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C00000"/>
                </a:solidFill>
                <a:latin typeface="Times New Roman" pitchFamily="18" charset="0"/>
              </a:rPr>
              <a:t>Model</a:t>
            </a:r>
          </a:p>
        </p:txBody>
      </p:sp>
      <p:sp>
        <p:nvSpPr>
          <p:cNvPr id="2" name="pole tekstowe 1"/>
          <p:cNvSpPr txBox="1"/>
          <p:nvPr/>
        </p:nvSpPr>
        <p:spPr>
          <a:xfrm>
            <a:off x="463542" y="2196147"/>
            <a:ext cx="7273145" cy="46166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StoperModel</a:t>
            </a:r>
            <a:endParaRPr lang="en-GB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GB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GB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TimeSpan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Czas</a:t>
            </a:r>
            <a:endParaRPr lang="en-GB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GB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endParaRPr lang="en-GB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  <a:endParaRPr lang="en-GB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switch(Stan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  <a:endParaRPr lang="en-GB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default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case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StanStopera.Zatrzymany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TimeSpan.Zero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case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StanStopera.Uruchomiony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DateTime.Now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czasUruchomienia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case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StanStopera.Wstrzymany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czasWstrzymania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czasUruchomienia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}</a:t>
            </a:r>
            <a:endParaRPr lang="en-GB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  <a:endParaRPr lang="en-GB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  <a:endParaRPr lang="en-GB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2762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Kontrolka </a:t>
            </a:r>
            <a:r>
              <a:rPr lang="pl-PL" altLang="pl-PL" dirty="0">
                <a:latin typeface="Times New Roman" pitchFamily="18" charset="0"/>
              </a:rPr>
              <a:t>MVVM</a:t>
            </a:r>
            <a:endParaRPr lang="pl-PL" altLang="pl-PL" dirty="0" smtClean="0">
              <a:latin typeface="Times New Roman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460648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C00000"/>
                </a:solidFill>
                <a:latin typeface="Times New Roman" pitchFamily="18" charset="0"/>
              </a:rPr>
              <a:t>Model</a:t>
            </a:r>
          </a:p>
        </p:txBody>
      </p:sp>
      <p:sp>
        <p:nvSpPr>
          <p:cNvPr id="2" name="pole tekstowe 1"/>
          <p:cNvSpPr txBox="1"/>
          <p:nvPr/>
        </p:nvSpPr>
        <p:spPr>
          <a:xfrm>
            <a:off x="463542" y="2196147"/>
            <a:ext cx="4910319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StoperModel</a:t>
            </a:r>
            <a:endParaRPr lang="en-GB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GB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private void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uruchom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czasUruchomienia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DateTime.Now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Stan =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StanStopera.Uruchomiony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endParaRPr lang="en-GB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private void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wstrzymaj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czasWstrzymania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DateTime.Now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Stan =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StanStopera.Wstrzymany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endParaRPr lang="en-GB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private void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zatrzymaj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Stan =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StanStopera.Zatrzymany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GB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39916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Kontrolka </a:t>
            </a:r>
            <a:r>
              <a:rPr lang="pl-PL" altLang="pl-PL" dirty="0">
                <a:latin typeface="Times New Roman" pitchFamily="18" charset="0"/>
              </a:rPr>
              <a:t>MVVM</a:t>
            </a:r>
            <a:endParaRPr lang="pl-PL" altLang="pl-PL" dirty="0" smtClean="0">
              <a:latin typeface="Times New Roman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460648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C00000"/>
                </a:solidFill>
                <a:latin typeface="Times New Roman" pitchFamily="18" charset="0"/>
              </a:rPr>
              <a:t>Model</a:t>
            </a:r>
          </a:p>
        </p:txBody>
      </p:sp>
      <p:sp>
        <p:nvSpPr>
          <p:cNvPr id="2" name="pole tekstowe 1"/>
          <p:cNvSpPr txBox="1"/>
          <p:nvPr/>
        </p:nvSpPr>
        <p:spPr>
          <a:xfrm>
            <a:off x="463542" y="2196147"/>
            <a:ext cx="7165744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StoperModel</a:t>
            </a:r>
            <a:endParaRPr lang="en-GB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...</a:t>
            </a:r>
          </a:p>
          <a:p>
            <a:endParaRPr lang="en-GB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void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Przełącz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switch(Stan)</a:t>
            </a: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{</a:t>
            </a: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case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StanStopera.Zatrzymany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uruchom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(); break;</a:t>
            </a: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case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StanStopera.Uruchomiony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wstrzymaj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(); break;</a:t>
            </a: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case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StanStopera.Wstrzymany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zatrzymaj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(); break;</a:t>
            </a: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}</a:t>
            </a: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GB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//koniec klasy</a:t>
            </a:r>
          </a:p>
          <a:p>
            <a:endParaRPr lang="en-GB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//koniec przestrzeni nazw</a:t>
            </a:r>
            <a:endParaRPr lang="en-GB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6700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Kontrolka </a:t>
            </a:r>
            <a:r>
              <a:rPr lang="pl-PL" altLang="pl-PL" dirty="0">
                <a:latin typeface="Times New Roman" pitchFamily="18" charset="0"/>
              </a:rPr>
              <a:t>MVVM</a:t>
            </a:r>
            <a:endParaRPr lang="pl-PL" altLang="pl-PL" dirty="0" smtClean="0">
              <a:latin typeface="Times New Roman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460648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682F"/>
                </a:solidFill>
                <a:latin typeface="Times New Roman" pitchFamily="18" charset="0"/>
              </a:rPr>
              <a:t>Model widoku</a:t>
            </a:r>
          </a:p>
        </p:txBody>
      </p:sp>
      <p:sp>
        <p:nvSpPr>
          <p:cNvPr id="2" name="pole tekstowe 1"/>
          <p:cNvSpPr txBox="1"/>
          <p:nvPr/>
        </p:nvSpPr>
        <p:spPr>
          <a:xfrm>
            <a:off x="467544" y="2204864"/>
            <a:ext cx="8132354" cy="46166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namespace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KontrolkiBiblioteka.ModelWidoku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class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StoperModelWidoku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INotifyPropertyChanged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#region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INotifyPropertyChanged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event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PropertyChangedEventHandler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PropertyChanged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private void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onPropertyChanged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string[]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nazwyWłasności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if 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PropertyChanged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!= null)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{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foreach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(string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nazwaWłasności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nazwyWłasności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PropertyChanged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(this, 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new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PropertyChangedEventArgs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nazwaWłasności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}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#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endregion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8712914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24406</TotalTime>
  <Words>2412</Words>
  <Application>Microsoft Office PowerPoint</Application>
  <PresentationFormat>Pokaz na ekranie (4:3)</PresentationFormat>
  <Paragraphs>629</Paragraphs>
  <Slides>33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33</vt:i4>
      </vt:variant>
    </vt:vector>
  </HeadingPairs>
  <TitlesOfParts>
    <vt:vector size="34" baseType="lpstr">
      <vt:lpstr>Projekt domyślny</vt:lpstr>
      <vt:lpstr>Projektowanie kontrolek i elementów XAML</vt:lpstr>
      <vt:lpstr>Warstwy MVVM (powtórzenie)</vt:lpstr>
      <vt:lpstr>Wiązania (powtórzenie)</vt:lpstr>
      <vt:lpstr>Kontrolka MVVM</vt:lpstr>
      <vt:lpstr>Kontrolka MVVM</vt:lpstr>
      <vt:lpstr>Kontrolka MVVM</vt:lpstr>
      <vt:lpstr>Kontrolka MVVM</vt:lpstr>
      <vt:lpstr>Kontrolka MVVM</vt:lpstr>
      <vt:lpstr>Kontrolka MVVM</vt:lpstr>
      <vt:lpstr>Kontrolka MVVM</vt:lpstr>
      <vt:lpstr>Kontrolka MVVM</vt:lpstr>
      <vt:lpstr>Kontrolka MVVM</vt:lpstr>
      <vt:lpstr>Kontrolka MVVM</vt:lpstr>
      <vt:lpstr>Kontrolka MVVM</vt:lpstr>
      <vt:lpstr>Kontrolka MVVM</vt:lpstr>
      <vt:lpstr>Kontrolka MVVM</vt:lpstr>
      <vt:lpstr>Kontrolka MVVM</vt:lpstr>
      <vt:lpstr>Kontrolka MVVM</vt:lpstr>
      <vt:lpstr>Kontrolka MVVM</vt:lpstr>
      <vt:lpstr>Kontrolka MVVM</vt:lpstr>
      <vt:lpstr>Kontrolka MVVM</vt:lpstr>
      <vt:lpstr>Kontrolka MVVM</vt:lpstr>
      <vt:lpstr>Element XAML</vt:lpstr>
      <vt:lpstr>Element XAML</vt:lpstr>
      <vt:lpstr>Element XAML</vt:lpstr>
      <vt:lpstr>Element XAML</vt:lpstr>
      <vt:lpstr>Element XAML</vt:lpstr>
      <vt:lpstr>Element XAML</vt:lpstr>
      <vt:lpstr>Element XAML</vt:lpstr>
      <vt:lpstr>Element XAML</vt:lpstr>
      <vt:lpstr>Element XAML</vt:lpstr>
      <vt:lpstr>Element XAML</vt:lpstr>
      <vt:lpstr>Lokowanie produktu</vt:lpstr>
    </vt:vector>
  </TitlesOfParts>
  <Company>UMK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Programowanie Windows (Win32)</dc:title>
  <dc:creator>Jacek Matulewski</dc:creator>
  <cp:lastModifiedBy>Jacek Matulewski</cp:lastModifiedBy>
  <cp:revision>212</cp:revision>
  <dcterms:created xsi:type="dcterms:W3CDTF">2012-09-13T13:08:12Z</dcterms:created>
  <dcterms:modified xsi:type="dcterms:W3CDTF">2019-11-13T12:53:34Z</dcterms:modified>
</cp:coreProperties>
</file>