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89" r:id="rId2"/>
    <p:sldId id="328" r:id="rId3"/>
    <p:sldId id="280" r:id="rId4"/>
    <p:sldId id="439" r:id="rId5"/>
    <p:sldId id="440" r:id="rId6"/>
    <p:sldId id="441" r:id="rId7"/>
    <p:sldId id="344" r:id="rId8"/>
    <p:sldId id="457" r:id="rId9"/>
    <p:sldId id="458" r:id="rId10"/>
    <p:sldId id="433" r:id="rId11"/>
    <p:sldId id="434" r:id="rId12"/>
    <p:sldId id="435" r:id="rId13"/>
    <p:sldId id="426" r:id="rId14"/>
    <p:sldId id="463" r:id="rId15"/>
    <p:sldId id="464" r:id="rId16"/>
    <p:sldId id="422" r:id="rId17"/>
    <p:sldId id="438" r:id="rId18"/>
    <p:sldId id="445" r:id="rId19"/>
    <p:sldId id="446" r:id="rId20"/>
    <p:sldId id="448" r:id="rId21"/>
    <p:sldId id="449" r:id="rId22"/>
    <p:sldId id="454" r:id="rId23"/>
    <p:sldId id="427" r:id="rId24"/>
    <p:sldId id="465" r:id="rId25"/>
    <p:sldId id="428" r:id="rId26"/>
    <p:sldId id="450" r:id="rId27"/>
    <p:sldId id="429" r:id="rId28"/>
    <p:sldId id="460" r:id="rId29"/>
    <p:sldId id="461" r:id="rId30"/>
    <p:sldId id="462" r:id="rId31"/>
    <p:sldId id="451" r:id="rId32"/>
    <p:sldId id="431" r:id="rId33"/>
    <p:sldId id="418" r:id="rId34"/>
    <p:sldId id="452" r:id="rId35"/>
    <p:sldId id="459" r:id="rId36"/>
    <p:sldId id="453" r:id="rId37"/>
    <p:sldId id="455" r:id="rId38"/>
    <p:sldId id="456" r:id="rId39"/>
    <p:sldId id="332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C4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9" autoAdjust="0"/>
  </p:normalViewPr>
  <p:slideViewPr>
    <p:cSldViewPr>
      <p:cViewPr>
        <p:scale>
          <a:sx n="75" d="100"/>
          <a:sy n="75" d="100"/>
        </p:scale>
        <p:origin x="-1555" y="-5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AB39C-95B8-4BFC-A045-CE9E04C02EC7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998A-A3D1-4DF5-BABD-26A5AD7C16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25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7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02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74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19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55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43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59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89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99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14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44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132E-B4AE-4A6A-8195-1F320E1AA775}" type="datetimeFigureOut">
              <a:rPr lang="pl-PL" smtClean="0"/>
              <a:pPr/>
              <a:t>26.04.2019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AEC6-43AA-4B2C-AD4E-745E76C183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4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2"/>
          <p:cNvSpPr txBox="1">
            <a:spLocks/>
          </p:cNvSpPr>
          <p:nvPr/>
        </p:nvSpPr>
        <p:spPr>
          <a:xfrm>
            <a:off x="96380" y="4365104"/>
            <a:ext cx="8928991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chemeClr val="bg1"/>
                </a:solidFill>
              </a:rPr>
              <a:t>Zakład Mechaniki Kwantowej</a:t>
            </a:r>
            <a:endParaRPr lang="en-US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Instytut Fizyki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Wydział Fizyki, Astronomii i Informatyki Stosowanej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chemeClr val="bg1"/>
                </a:solidFill>
              </a:rPr>
              <a:t>Uniwersytet Mikołaja Kopernika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Toruniu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35567" y="3903439"/>
            <a:ext cx="236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Jacek Matulewski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267744" y="405825"/>
            <a:ext cx="4959861" cy="1268598"/>
            <a:chOff x="2051720" y="216186"/>
            <a:chExt cx="4959861" cy="1268598"/>
          </a:xfrm>
        </p:grpSpPr>
        <p:pic>
          <p:nvPicPr>
            <p:cNvPr id="9" name="Picture 2" descr="N:\www\gamelab\html\galeria\gamelab_logo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1720" y="260648"/>
              <a:ext cx="1151368" cy="115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az 9" descr="wfaiis_czar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260648"/>
              <a:ext cx="1152128" cy="1152128"/>
            </a:xfrm>
            <a:prstGeom prst="rect">
              <a:avLst/>
            </a:prstGeom>
          </p:spPr>
        </p:pic>
        <p:pic>
          <p:nvPicPr>
            <p:cNvPr id="12" name="Obraz 11" descr="um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152" y="260648"/>
              <a:ext cx="1071429" cy="1157144"/>
            </a:xfrm>
            <a:prstGeom prst="rect">
              <a:avLst/>
            </a:prstGeom>
          </p:spPr>
        </p:pic>
        <p:pic>
          <p:nvPicPr>
            <p:cNvPr id="13" name="Obraz 12" descr="icnt.tif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017" y="216186"/>
              <a:ext cx="1080120" cy="1268598"/>
            </a:xfrm>
            <a:prstGeom prst="rect">
              <a:avLst/>
            </a:prstGeom>
          </p:spPr>
        </p:pic>
      </p:grpSp>
      <p:sp>
        <p:nvSpPr>
          <p:cNvPr id="6" name="pole tekstowe 5"/>
          <p:cNvSpPr txBox="1"/>
          <p:nvPr/>
        </p:nvSpPr>
        <p:spPr>
          <a:xfrm>
            <a:off x="2147790" y="1557953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GameLab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93089" y="6021288"/>
            <a:ext cx="360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Toruński Festiwal Nauki i Sztuki 2019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107071" y="2420888"/>
            <a:ext cx="6929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Terapeutyczna gra miejska dla </a:t>
            </a:r>
            <a:b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pl-PL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wysokofunkcjonujących</a:t>
            </a:r>
            <a: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dzieci z ASD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4877986" y="6237312"/>
            <a:ext cx="4158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Mental Disorders and Disabilities Among Low-Income Children (2015)</a:t>
            </a:r>
          </a:p>
          <a:p>
            <a:pPr algn="r"/>
            <a:r>
              <a:rPr lang="en-US" sz="1100" b="1" dirty="0"/>
              <a:t>Chapter:</a:t>
            </a:r>
            <a:r>
              <a:rPr lang="en-US" sz="1100" dirty="0"/>
              <a:t> 14 Prevalence of Autism Spectrum </a:t>
            </a:r>
            <a:r>
              <a:rPr lang="en-US" sz="1100" dirty="0" smtClean="0"/>
              <a:t>Disorder</a:t>
            </a:r>
            <a:endParaRPr lang="pl-PL" sz="11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Epidemia?</a:t>
            </a:r>
            <a:endParaRPr lang="pl-PL" dirty="0"/>
          </a:p>
        </p:txBody>
      </p:sp>
      <p:pic>
        <p:nvPicPr>
          <p:cNvPr id="5122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59" y="1844824"/>
            <a:ext cx="6730280" cy="35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www.nap.edu/cover/21780/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92796"/>
            <a:ext cx="1858529" cy="27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2896384" y="2008396"/>
            <a:ext cx="236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różne kryteria diagnozy</a:t>
            </a:r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3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5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Epidemia?</a:t>
            </a:r>
            <a:endParaRPr lang="pl-PL" dirty="0"/>
          </a:p>
        </p:txBody>
      </p:sp>
      <p:pic>
        <p:nvPicPr>
          <p:cNvPr id="6152" name="Picture 8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6" y="1802646"/>
            <a:ext cx="5026062" cy="40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698449" y="6237312"/>
            <a:ext cx="4338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dirty="0" smtClean="0"/>
              <a:t>za: </a:t>
            </a:r>
            <a:r>
              <a:rPr lang="en-US" sz="1100" dirty="0" smtClean="0"/>
              <a:t>Mental </a:t>
            </a:r>
            <a:r>
              <a:rPr lang="en-US" sz="1100" dirty="0"/>
              <a:t>Disorders and Disabilities Among Low-Income Children (2015)</a:t>
            </a:r>
          </a:p>
          <a:p>
            <a:pPr algn="r"/>
            <a:r>
              <a:rPr lang="en-US" sz="1100" b="1" dirty="0"/>
              <a:t>Chapter:</a:t>
            </a:r>
            <a:r>
              <a:rPr lang="en-US" sz="1100" dirty="0"/>
              <a:t> 14 Prevalence of Autism Spectrum </a:t>
            </a:r>
            <a:r>
              <a:rPr lang="en-US" sz="1100" dirty="0" smtClean="0"/>
              <a:t>Disorder</a:t>
            </a:r>
            <a:endParaRPr lang="pl-PL" sz="1100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6012160" y="1772816"/>
            <a:ext cx="2407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kumulatywny procent </a:t>
            </a:r>
            <a:br>
              <a:rPr lang="pl-PL" dirty="0" smtClean="0"/>
            </a:br>
            <a:r>
              <a:rPr lang="pl-PL" dirty="0" smtClean="0"/>
              <a:t>dzieci z zaburzeniami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autyzm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opóźnienie umysłowe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padaczka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porażenie mózgowe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517965" y="6047710"/>
            <a:ext cx="7590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Cavagnaro</a:t>
            </a:r>
            <a:r>
              <a:rPr lang="en-US" sz="1100" dirty="0"/>
              <a:t>, A. 2007. </a:t>
            </a:r>
            <a:r>
              <a:rPr lang="en-US" sz="1100" i="1" dirty="0"/>
              <a:t>Autistic spectrum disorders: Changes in the California </a:t>
            </a:r>
            <a:r>
              <a:rPr lang="en-US" sz="1100" i="1" dirty="0" smtClean="0"/>
              <a:t>caseload</a:t>
            </a:r>
            <a:r>
              <a:rPr lang="en-US" sz="1100" dirty="0" smtClean="0"/>
              <a:t>. </a:t>
            </a:r>
            <a:r>
              <a:rPr lang="en-US" sz="1100" dirty="0"/>
              <a:t>California Health and Human Services </a:t>
            </a:r>
            <a:r>
              <a:rPr lang="en-US" sz="1100" dirty="0" smtClean="0"/>
              <a:t>Agency</a:t>
            </a:r>
            <a:endParaRPr lang="pl-PL" sz="11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1403648" y="3429000"/>
            <a:ext cx="2299414" cy="1942475"/>
            <a:chOff x="1763688" y="2782669"/>
            <a:chExt cx="2299414" cy="1942475"/>
          </a:xfrm>
        </p:grpSpPr>
        <p:cxnSp>
          <p:nvCxnSpPr>
            <p:cNvPr id="13" name="Łącznik prosty ze strzałką 12"/>
            <p:cNvCxnSpPr/>
            <p:nvPr/>
          </p:nvCxnSpPr>
          <p:spPr>
            <a:xfrm flipH="1">
              <a:off x="1763688" y="3429000"/>
              <a:ext cx="288032" cy="129614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1907704" y="2782669"/>
              <a:ext cx="215539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 smtClean="0"/>
                <a:t>premiera </a:t>
              </a:r>
              <a:r>
                <a:rPr lang="pl-PL" dirty="0" err="1" smtClean="0"/>
                <a:t>Rain</a:t>
              </a:r>
              <a:r>
                <a:rPr lang="pl-PL" dirty="0" smtClean="0"/>
                <a:t> Mana </a:t>
              </a:r>
              <a:br>
                <a:rPr lang="pl-PL" dirty="0" smtClean="0"/>
              </a:br>
              <a:r>
                <a:rPr lang="pl-PL" dirty="0" smtClean="0"/>
                <a:t>(„efekt </a:t>
              </a:r>
              <a:r>
                <a:rPr lang="pl-PL" dirty="0" err="1" smtClean="0"/>
                <a:t>Rain</a:t>
              </a:r>
              <a:r>
                <a:rPr lang="pl-PL" dirty="0" smtClean="0"/>
                <a:t> Mana”?)</a:t>
              </a:r>
              <a:endParaRPr lang="pl-PL" dirty="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6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Epidemia?</a:t>
            </a:r>
            <a:endParaRPr lang="pl-PL" dirty="0"/>
          </a:p>
        </p:txBody>
      </p:sp>
      <p:pic>
        <p:nvPicPr>
          <p:cNvPr id="614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16" y="2420888"/>
            <a:ext cx="699866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355355" y="1810286"/>
            <a:ext cx="307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smtClean="0"/>
              <a:t>autyzm u chłopców i dziewcząt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98449" y="6237312"/>
            <a:ext cx="4338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dirty="0" smtClean="0"/>
              <a:t>za: </a:t>
            </a:r>
            <a:r>
              <a:rPr lang="en-US" sz="1100" dirty="0" smtClean="0"/>
              <a:t>Mental </a:t>
            </a:r>
            <a:r>
              <a:rPr lang="en-US" sz="1100" dirty="0"/>
              <a:t>Disorders and Disabilities Among Low-Income Children (2015)</a:t>
            </a:r>
          </a:p>
          <a:p>
            <a:pPr algn="r"/>
            <a:r>
              <a:rPr lang="en-US" sz="1100" b="1" dirty="0"/>
              <a:t>Chapter:</a:t>
            </a:r>
            <a:r>
              <a:rPr lang="en-US" sz="1100" dirty="0"/>
              <a:t> 14 Prevalence of Autism Spectrum </a:t>
            </a:r>
            <a:r>
              <a:rPr lang="en-US" sz="1100" dirty="0" smtClean="0"/>
              <a:t>Disorder</a:t>
            </a:r>
            <a:endParaRPr lang="pl-PL" sz="1100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3275856" y="6047710"/>
            <a:ext cx="5790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ADDM Network ASD prevalence reports published in </a:t>
            </a:r>
            <a:r>
              <a:rPr lang="en-US" sz="1100" i="1" dirty="0"/>
              <a:t>Morbidity and Mortality</a:t>
            </a:r>
            <a:r>
              <a:rPr lang="en-US" sz="1100" dirty="0"/>
              <a:t> Reports, 2007–2014</a:t>
            </a:r>
            <a:endParaRPr lang="pl-PL" sz="11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2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3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Epidemia?</a:t>
            </a:r>
            <a:endParaRPr lang="pl-PL" dirty="0"/>
          </a:p>
        </p:txBody>
      </p:sp>
      <p:pic>
        <p:nvPicPr>
          <p:cNvPr id="7170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57955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4448382" y="6047710"/>
            <a:ext cx="4588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U.S. Census Bureau, 2011, 2015a; U.S. Department of Education, 2013, </a:t>
            </a:r>
            <a:r>
              <a:rPr lang="en-US" sz="1100" dirty="0" smtClean="0"/>
              <a:t>2014</a:t>
            </a:r>
            <a:endParaRPr lang="pl-PL" sz="1100" dirty="0" smtClean="0"/>
          </a:p>
        </p:txBody>
      </p:sp>
      <p:sp>
        <p:nvSpPr>
          <p:cNvPr id="14" name="pole tekstowe 13"/>
          <p:cNvSpPr txBox="1"/>
          <p:nvPr/>
        </p:nvSpPr>
        <p:spPr>
          <a:xfrm>
            <a:off x="4684022" y="6237312"/>
            <a:ext cx="4352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dirty="0" smtClean="0"/>
              <a:t>za : </a:t>
            </a:r>
            <a:r>
              <a:rPr lang="en-US" sz="1100" dirty="0" smtClean="0"/>
              <a:t>Mental </a:t>
            </a:r>
            <a:r>
              <a:rPr lang="en-US" sz="1100" dirty="0"/>
              <a:t>Disorders and Disabilities Among Low-Income Children (2015)</a:t>
            </a:r>
          </a:p>
          <a:p>
            <a:pPr algn="r"/>
            <a:r>
              <a:rPr lang="en-US" sz="1100" b="1" dirty="0"/>
              <a:t>Chapter:</a:t>
            </a:r>
            <a:r>
              <a:rPr lang="en-US" sz="1100" dirty="0"/>
              <a:t> 14 Prevalence of Autism Spectrum </a:t>
            </a:r>
            <a:r>
              <a:rPr lang="en-US" sz="1100" dirty="0" smtClean="0"/>
              <a:t>Disorder</a:t>
            </a:r>
            <a:endParaRPr lang="pl-PL" sz="1100" dirty="0" smtClean="0"/>
          </a:p>
        </p:txBody>
      </p:sp>
      <p:sp>
        <p:nvSpPr>
          <p:cNvPr id="15" name="pole tekstowe 14"/>
          <p:cNvSpPr txBox="1"/>
          <p:nvPr/>
        </p:nvSpPr>
        <p:spPr>
          <a:xfrm>
            <a:off x="3782271" y="1628800"/>
            <a:ext cx="458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smtClean="0"/>
              <a:t>„transfer” diagnozy z upośledzenia do autyzmu</a:t>
            </a:r>
            <a:endParaRPr lang="pl-PL" dirty="0"/>
          </a:p>
        </p:txBody>
      </p:sp>
      <p:grpSp>
        <p:nvGrpSpPr>
          <p:cNvPr id="21" name="Grupa 20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22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9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Poszukiwanie genu autyzmu</a:t>
            </a:r>
            <a:br>
              <a:rPr lang="pl-PL" dirty="0" smtClean="0"/>
            </a:br>
            <a:r>
              <a:rPr lang="pl-PL" dirty="0" smtClean="0"/>
              <a:t>(mutacje </a:t>
            </a:r>
            <a:r>
              <a:rPr lang="pl-PL" i="1" dirty="0" smtClean="0"/>
              <a:t>de </a:t>
            </a:r>
            <a:r>
              <a:rPr lang="pl-PL" i="1" dirty="0" err="1" smtClean="0"/>
              <a:t>novo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18402" y="6093296"/>
            <a:ext cx="70310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dirty="0" smtClean="0"/>
              <a:t>N. </a:t>
            </a:r>
            <a:r>
              <a:rPr lang="pl-PL" sz="1100" dirty="0" err="1" smtClean="0"/>
              <a:t>Krumm</a:t>
            </a:r>
            <a:r>
              <a:rPr lang="pl-PL" sz="1100" dirty="0" smtClean="0"/>
              <a:t>, B. J. </a:t>
            </a:r>
            <a:r>
              <a:rPr lang="pl-PL" sz="1100" dirty="0" err="1" smtClean="0"/>
              <a:t>O'Roak</a:t>
            </a:r>
            <a:r>
              <a:rPr lang="pl-PL" sz="1100" dirty="0" smtClean="0"/>
              <a:t>, E. </a:t>
            </a:r>
            <a:r>
              <a:rPr lang="pl-PL" sz="1100" dirty="0" err="1" smtClean="0"/>
              <a:t>Karakoc</a:t>
            </a:r>
            <a:r>
              <a:rPr lang="pl-PL" sz="1100" dirty="0" smtClean="0"/>
              <a:t>, K. </a:t>
            </a:r>
            <a:r>
              <a:rPr lang="pl-PL" sz="1100" dirty="0" err="1" smtClean="0"/>
              <a:t>Mohajeri</a:t>
            </a:r>
            <a:r>
              <a:rPr lang="pl-PL" sz="1100" dirty="0" smtClean="0"/>
              <a:t>, B. Nelson, L. </a:t>
            </a:r>
            <a:r>
              <a:rPr lang="pl-PL" sz="1100" dirty="0" err="1" smtClean="0"/>
              <a:t>Vives</a:t>
            </a:r>
            <a:r>
              <a:rPr lang="pl-PL" sz="1100" dirty="0" smtClean="0"/>
              <a:t>, S. </a:t>
            </a:r>
            <a:r>
              <a:rPr lang="pl-PL" sz="1100" dirty="0" err="1" smtClean="0"/>
              <a:t>Jacquemont</a:t>
            </a:r>
            <a:r>
              <a:rPr lang="pl-PL" sz="1100" dirty="0" smtClean="0"/>
              <a:t>, J. Munson, R. </a:t>
            </a:r>
            <a:r>
              <a:rPr lang="pl-PL" sz="1100" dirty="0" err="1" smtClean="0"/>
              <a:t>Bernier</a:t>
            </a:r>
            <a:r>
              <a:rPr lang="pl-PL" sz="1100" dirty="0" smtClean="0"/>
              <a:t>, E.E. Eichler</a:t>
            </a:r>
          </a:p>
          <a:p>
            <a:pPr algn="r"/>
            <a:r>
              <a:rPr lang="pl-PL" sz="1100" dirty="0" err="1" smtClean="0"/>
              <a:t>Transmission</a:t>
            </a:r>
            <a:r>
              <a:rPr lang="pl-PL" sz="1100" dirty="0" smtClean="0"/>
              <a:t> </a:t>
            </a:r>
            <a:r>
              <a:rPr lang="pl-PL" sz="1100" dirty="0" err="1"/>
              <a:t>disequilibrium</a:t>
            </a:r>
            <a:r>
              <a:rPr lang="pl-PL" sz="1100" dirty="0"/>
              <a:t> of small </a:t>
            </a:r>
            <a:r>
              <a:rPr lang="pl-PL" sz="1100" dirty="0" err="1"/>
              <a:t>CNVs</a:t>
            </a:r>
            <a:r>
              <a:rPr lang="pl-PL" sz="1100" dirty="0"/>
              <a:t> in </a:t>
            </a:r>
            <a:r>
              <a:rPr lang="pl-PL" sz="1100" dirty="0" err="1"/>
              <a:t>simplex</a:t>
            </a:r>
            <a:r>
              <a:rPr lang="pl-PL" sz="1100" dirty="0"/>
              <a:t> </a:t>
            </a:r>
            <a:r>
              <a:rPr lang="pl-PL" sz="1100" dirty="0" err="1"/>
              <a:t>autism</a:t>
            </a:r>
            <a:r>
              <a:rPr lang="pl-PL" sz="1100" dirty="0"/>
              <a:t>.</a:t>
            </a:r>
          </a:p>
          <a:p>
            <a:pPr algn="r"/>
            <a:r>
              <a:rPr lang="pl-PL" sz="1100" dirty="0" smtClean="0"/>
              <a:t>Am </a:t>
            </a:r>
            <a:r>
              <a:rPr lang="pl-PL" sz="1100" dirty="0"/>
              <a:t>J Hum Genet. 2013 </a:t>
            </a:r>
            <a:r>
              <a:rPr lang="pl-PL" sz="1100" dirty="0" err="1"/>
              <a:t>Oct</a:t>
            </a:r>
            <a:r>
              <a:rPr lang="pl-PL" sz="1100" dirty="0"/>
              <a:t> 3;93(4):595-606. doi: 10.1016/j.ajhg.2013.07.024. </a:t>
            </a:r>
            <a:r>
              <a:rPr lang="pl-PL" sz="1100" dirty="0" err="1"/>
              <a:t>Epub</a:t>
            </a:r>
            <a:r>
              <a:rPr lang="pl-PL" sz="1100" dirty="0"/>
              <a:t> 2013 Sep 12</a:t>
            </a:r>
            <a:r>
              <a:rPr lang="pl-PL" sz="1100" dirty="0" smtClean="0"/>
              <a:t>.</a:t>
            </a:r>
            <a:endParaRPr lang="pl-PL" sz="1100" dirty="0"/>
          </a:p>
        </p:txBody>
      </p:sp>
      <p:grpSp>
        <p:nvGrpSpPr>
          <p:cNvPr id="10" name="Grupa 9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1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14" y="2132856"/>
            <a:ext cx="6552854" cy="377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Poszukiwanie genu autyzmu</a:t>
            </a:r>
            <a:br>
              <a:rPr lang="pl-PL" dirty="0" smtClean="0"/>
            </a:br>
            <a:r>
              <a:rPr lang="pl-PL" dirty="0" smtClean="0"/>
              <a:t>(mutacje </a:t>
            </a:r>
            <a:r>
              <a:rPr lang="pl-PL" i="1" dirty="0" smtClean="0"/>
              <a:t>de </a:t>
            </a:r>
            <a:r>
              <a:rPr lang="pl-PL" i="1" dirty="0" err="1" smtClean="0"/>
              <a:t>novo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471207" y="6382489"/>
            <a:ext cx="35782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dirty="0" err="1" smtClean="0">
                <a:solidFill>
                  <a:srgbClr val="0070C0"/>
                </a:solidFill>
              </a:rPr>
              <a:t>Simons</a:t>
            </a:r>
            <a:r>
              <a:rPr lang="pl-PL" sz="1100" dirty="0" smtClean="0">
                <a:solidFill>
                  <a:srgbClr val="0070C0"/>
                </a:solidFill>
              </a:rPr>
              <a:t> </a:t>
            </a:r>
            <a:r>
              <a:rPr lang="pl-PL" sz="1100" dirty="0" err="1" smtClean="0">
                <a:solidFill>
                  <a:srgbClr val="0070C0"/>
                </a:solidFill>
              </a:rPr>
              <a:t>Simplex</a:t>
            </a:r>
            <a:r>
              <a:rPr lang="pl-PL" sz="1100" dirty="0" smtClean="0">
                <a:solidFill>
                  <a:srgbClr val="0070C0"/>
                </a:solidFill>
              </a:rPr>
              <a:t> Collection (kilkaset rodzin)</a:t>
            </a:r>
          </a:p>
          <a:p>
            <a:pPr algn="r"/>
            <a:r>
              <a:rPr lang="pl-PL" sz="1100" dirty="0" smtClean="0"/>
              <a:t>https</a:t>
            </a:r>
            <a:r>
              <a:rPr lang="pl-PL" sz="1100" dirty="0"/>
              <a:t>://www.sfari.org/resource/simons-simplex-collection/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1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8" name="pole tekstowe 7"/>
          <p:cNvSpPr txBox="1"/>
          <p:nvPr/>
        </p:nvSpPr>
        <p:spPr>
          <a:xfrm>
            <a:off x="539552" y="5963964"/>
            <a:ext cx="8509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 err="1" smtClean="0"/>
              <a:t>G.D.Fischbach</a:t>
            </a:r>
            <a:r>
              <a:rPr lang="pl-PL" sz="1100" dirty="0" smtClean="0"/>
              <a:t>, C. Lord </a:t>
            </a:r>
            <a:r>
              <a:rPr lang="en-US" sz="1100" i="1" dirty="0" smtClean="0"/>
              <a:t>The </a:t>
            </a:r>
            <a:r>
              <a:rPr lang="en-US" sz="1100" i="1" dirty="0"/>
              <a:t>Simons Simplex Collection: A Resource for Identification of Autism Genetic Risk </a:t>
            </a:r>
            <a:r>
              <a:rPr lang="en-US" sz="1100" i="1" dirty="0" smtClean="0"/>
              <a:t>Factors</a:t>
            </a:r>
            <a:r>
              <a:rPr lang="pl-PL" sz="1100" dirty="0" smtClean="0"/>
              <a:t>, </a:t>
            </a:r>
            <a:br>
              <a:rPr lang="pl-PL" sz="1100" dirty="0" smtClean="0"/>
            </a:br>
            <a:r>
              <a:rPr lang="fr-FR" sz="1100" dirty="0" smtClean="0"/>
              <a:t>Neuron</a:t>
            </a:r>
            <a:r>
              <a:rPr lang="pl-PL" sz="1100" dirty="0" smtClean="0"/>
              <a:t>, </a:t>
            </a:r>
            <a:r>
              <a:rPr lang="fr-FR" sz="1100" dirty="0" smtClean="0"/>
              <a:t>Volume 68, Issue 2, 21 October 2010, Pages 192-195</a:t>
            </a:r>
            <a:endParaRPr lang="fr-FR" sz="11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88024" y="5662409"/>
            <a:ext cx="4264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Wendy </a:t>
            </a:r>
            <a:r>
              <a:rPr lang="pl-PL" sz="1100" dirty="0" err="1" smtClean="0"/>
              <a:t>Chung</a:t>
            </a:r>
            <a:r>
              <a:rPr lang="pl-PL" sz="1100" dirty="0" smtClean="0"/>
              <a:t>, TED, https</a:t>
            </a:r>
            <a:r>
              <a:rPr lang="pl-PL" sz="1100" dirty="0"/>
              <a:t>://www.youtube.com/watch?v=wKlMcLTqRLs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24701" y="2060848"/>
            <a:ext cx="4895571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600" dirty="0" smtClean="0"/>
              <a:t>25%</a:t>
            </a:r>
          </a:p>
          <a:p>
            <a:pPr algn="ctr"/>
            <a:r>
              <a:rPr lang="pl-PL" dirty="0" smtClean="0"/>
              <a:t>tylko w tylu przypadkach udało się zidentyfikować </a:t>
            </a:r>
            <a:br>
              <a:rPr lang="pl-PL" dirty="0" smtClean="0"/>
            </a:br>
            <a:r>
              <a:rPr lang="pl-PL" dirty="0" smtClean="0"/>
              <a:t>nowo zmutowany gen odpowiedzialny za ASD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1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3295845" y="5374377"/>
            <a:ext cx="5179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dirty="0" smtClean="0"/>
              <a:t>S. Collins, Lancet Psychiatry, </a:t>
            </a:r>
            <a:r>
              <a:rPr lang="en-US" sz="1100" dirty="0" smtClean="0"/>
              <a:t>Volume 1, issue 2, p142-147, </a:t>
            </a:r>
            <a:r>
              <a:rPr lang="en-US" sz="1100" dirty="0" err="1" smtClean="0"/>
              <a:t>july</a:t>
            </a:r>
            <a:r>
              <a:rPr lang="en-US" sz="1100" dirty="0" smtClean="0"/>
              <a:t> 01, 2014</a:t>
            </a:r>
            <a:endParaRPr lang="pl-PL" sz="1100" dirty="0" smtClean="0"/>
          </a:p>
          <a:p>
            <a:pPr algn="r"/>
            <a:r>
              <a:rPr lang="pl-PL" sz="1100" dirty="0"/>
              <a:t>https://www.thelancet.com/journals/lanpsy/article/PIIS2215-0366(14)70248-2/fulltext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„Powikłania”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52687" y="4159954"/>
            <a:ext cx="769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Samobójstwa: 66% myśli samobójcze vs 17% w populacji</a:t>
            </a:r>
          </a:p>
          <a:p>
            <a:r>
              <a:rPr lang="pl-PL" dirty="0" smtClean="0"/>
              <a:t>35% podejmuje rzeczywistą próbę (9x więcej niż w populacji, u </a:t>
            </a:r>
            <a:r>
              <a:rPr lang="pl-PL" dirty="0" smtClean="0">
                <a:solidFill>
                  <a:srgbClr val="0070C0"/>
                </a:solidFill>
              </a:rPr>
              <a:t>dzieci 28x więcej</a:t>
            </a:r>
            <a:r>
              <a:rPr lang="pl-PL" dirty="0" smtClean="0"/>
              <a:t>)</a:t>
            </a:r>
          </a:p>
          <a:p>
            <a:r>
              <a:rPr lang="pl-PL" dirty="0"/>
              <a:t>N</a:t>
            </a:r>
            <a:r>
              <a:rPr lang="pl-PL" dirty="0" smtClean="0"/>
              <a:t>ajczęstsza przyczyna przedwczesnej śmierci wśród ASD</a:t>
            </a:r>
          </a:p>
          <a:p>
            <a:r>
              <a:rPr lang="pl-PL" dirty="0" smtClean="0"/>
              <a:t>(</a:t>
            </a:r>
            <a:r>
              <a:rPr lang="pl-PL" dirty="0"/>
              <a:t>→ </a:t>
            </a:r>
            <a:r>
              <a:rPr lang="pl-PL" dirty="0" smtClean="0"/>
              <a:t>podtrzymywanie poczucia własnej wartości)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2184" y="5939988"/>
            <a:ext cx="796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Szkoła: wypadnięcie z tzw. normalnej ścieżki edukacyjnej → wpływ na życie dorosłe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6301" y="6237312"/>
            <a:ext cx="517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Brak związków (przy jednoczesnej potrzebie bliskości)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9648" y="1877353"/>
            <a:ext cx="795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Bezpośrednie konsekwencje: ryzyko depresji, zwiększony niepokój, funkcjonowanie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41512" y="2165385"/>
            <a:ext cx="800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→ Choroby </a:t>
            </a:r>
            <a:r>
              <a:rPr lang="pl-PL" dirty="0"/>
              <a:t>autoimmunologiczne </a:t>
            </a:r>
            <a:r>
              <a:rPr lang="pl-PL" dirty="0" smtClean="0"/>
              <a:t>: MIZS, zapalenia jelit, alergie skórne i pokarmowe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83335" y="3743454"/>
            <a:ext cx="5995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Smalley SL. </a:t>
            </a:r>
            <a:r>
              <a:rPr lang="en-US" sz="1100" i="1" dirty="0"/>
              <a:t>Autism and tuberous sclerosis</a:t>
            </a:r>
            <a:r>
              <a:rPr lang="en-US" sz="1100" dirty="0"/>
              <a:t>. „J Autism Dev </a:t>
            </a:r>
            <a:r>
              <a:rPr lang="en-US" sz="1100" dirty="0" err="1"/>
              <a:t>Disord</a:t>
            </a:r>
            <a:r>
              <a:rPr lang="en-US" sz="1100" dirty="0"/>
              <a:t>”. 5, s. 407-414, 1998. PMID: 9813776</a:t>
            </a:r>
            <a:endParaRPr lang="pl-PL" sz="11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39552" y="3124345"/>
            <a:ext cx="6235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Związek autyzmu i różnych chorób np. stwardnienia guzowatego </a:t>
            </a:r>
            <a:br>
              <a:rPr lang="pl-PL" dirty="0" smtClean="0"/>
            </a:br>
            <a:r>
              <a:rPr lang="pl-PL" dirty="0" smtClean="0"/>
              <a:t>(dowody tylko statystyczne, nie ustalono zw. p-s.)</a:t>
            </a:r>
            <a:endParaRPr lang="pl-PL" dirty="0"/>
          </a:p>
        </p:txBody>
      </p:sp>
      <p:grpSp>
        <p:nvGrpSpPr>
          <p:cNvPr id="15" name="Grupa 14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6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18" name="pole tekstowe 17"/>
          <p:cNvSpPr txBox="1"/>
          <p:nvPr/>
        </p:nvSpPr>
        <p:spPr>
          <a:xfrm>
            <a:off x="2366623" y="2494057"/>
            <a:ext cx="6184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/>
              <a:t>P</a:t>
            </a:r>
            <a:r>
              <a:rPr lang="pl-PL" sz="1100" dirty="0" smtClean="0"/>
              <a:t>.</a:t>
            </a:r>
            <a:r>
              <a:rPr lang="en-US" sz="1100" dirty="0" smtClean="0"/>
              <a:t> </a:t>
            </a:r>
            <a:r>
              <a:rPr lang="en-US" sz="1100" dirty="0" err="1" smtClean="0"/>
              <a:t>Ashwood</a:t>
            </a:r>
            <a:r>
              <a:rPr lang="pl-PL" sz="1100" dirty="0" smtClean="0"/>
              <a:t>,</a:t>
            </a:r>
            <a:r>
              <a:rPr lang="en-US" sz="1100" dirty="0" smtClean="0"/>
              <a:t> S</a:t>
            </a:r>
            <a:r>
              <a:rPr lang="pl-PL" sz="1100" dirty="0" smtClean="0"/>
              <a:t>.</a:t>
            </a:r>
            <a:r>
              <a:rPr lang="en-US" sz="1100" dirty="0" smtClean="0"/>
              <a:t> Wills</a:t>
            </a:r>
            <a:r>
              <a:rPr lang="pl-PL" sz="1100" dirty="0" smtClean="0"/>
              <a:t>,</a:t>
            </a:r>
            <a:r>
              <a:rPr lang="en-US" sz="1100" dirty="0" smtClean="0"/>
              <a:t> J</a:t>
            </a:r>
            <a:r>
              <a:rPr lang="pl-PL" sz="1100" dirty="0" smtClean="0"/>
              <a:t>.</a:t>
            </a:r>
            <a:r>
              <a:rPr lang="en-US" sz="1100" dirty="0" smtClean="0"/>
              <a:t> Van de Water </a:t>
            </a:r>
            <a:r>
              <a:rPr lang="en-US" sz="1100" i="1" dirty="0"/>
              <a:t>The immune response in autism: a new frontier for autism research</a:t>
            </a:r>
            <a:r>
              <a:rPr lang="en-US" sz="1100" dirty="0" smtClean="0"/>
              <a:t> </a:t>
            </a:r>
            <a:r>
              <a:rPr lang="pl-PL" sz="1100" dirty="0"/>
              <a:t/>
            </a:r>
            <a:br>
              <a:rPr lang="pl-PL" sz="1100" dirty="0"/>
            </a:br>
            <a:r>
              <a:rPr lang="pl-PL" sz="1100" dirty="0" err="1" smtClean="0"/>
              <a:t>Journal</a:t>
            </a:r>
            <a:r>
              <a:rPr lang="pl-PL" sz="1100" dirty="0" smtClean="0"/>
              <a:t> of </a:t>
            </a:r>
            <a:r>
              <a:rPr lang="pl-PL" sz="1100" dirty="0" err="1" smtClean="0"/>
              <a:t>Leucocyte</a:t>
            </a:r>
            <a:r>
              <a:rPr lang="pl-PL" sz="1100" dirty="0" smtClean="0"/>
              <a:t> </a:t>
            </a:r>
            <a:r>
              <a:rPr lang="pl-PL" sz="1100" dirty="0" err="1" smtClean="0"/>
              <a:t>Biology</a:t>
            </a:r>
            <a:r>
              <a:rPr lang="pl-PL" sz="1100" dirty="0" smtClean="0"/>
              <a:t> 80</a:t>
            </a:r>
            <a:r>
              <a:rPr lang="en-US" sz="1100" dirty="0" smtClean="0"/>
              <a:t>, s. </a:t>
            </a:r>
            <a:r>
              <a:rPr lang="pl-PL" sz="1100" dirty="0"/>
              <a:t>1</a:t>
            </a:r>
            <a:r>
              <a:rPr lang="en-US" sz="1100" dirty="0" smtClean="0"/>
              <a:t>-</a:t>
            </a:r>
            <a:r>
              <a:rPr lang="pl-PL" sz="1100" dirty="0" smtClean="0"/>
              <a:t>15</a:t>
            </a:r>
            <a:r>
              <a:rPr lang="en-US" sz="1100" dirty="0" smtClean="0"/>
              <a:t>, </a:t>
            </a:r>
            <a:r>
              <a:rPr lang="pl-PL" sz="1100" dirty="0" smtClean="0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0937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4" grpId="0"/>
      <p:bldP spid="5" grpId="0"/>
      <p:bldP spid="12" grpId="0"/>
      <p:bldP spid="7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Znane osoby z diagnozą autyzmu</a:t>
            </a:r>
            <a:endParaRPr lang="pl-PL" dirty="0"/>
          </a:p>
        </p:txBody>
      </p:sp>
      <p:pic>
        <p:nvPicPr>
          <p:cNvPr id="21506" name="Picture 2" descr="Dan Aykro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3524"/>
            <a:ext cx="806489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95536" y="5877272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Dan </a:t>
            </a:r>
            <a:r>
              <a:rPr lang="pl-PL" dirty="0" err="1" smtClean="0"/>
              <a:t>Aykroyd</a:t>
            </a:r>
            <a:endParaRPr lang="pl-PL" dirty="0"/>
          </a:p>
        </p:txBody>
      </p:sp>
      <p:grpSp>
        <p:nvGrpSpPr>
          <p:cNvPr id="23" name="Grupa 22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24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1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Znane osoby z diagnozą autyzmu</a:t>
            </a:r>
            <a:endParaRPr lang="pl-PL" dirty="0"/>
          </a:p>
        </p:txBody>
      </p:sp>
      <p:pic>
        <p:nvPicPr>
          <p:cNvPr id="21510" name="Picture 6" descr="Temple Gran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3362"/>
            <a:ext cx="7848872" cy="39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395536" y="5867980"/>
            <a:ext cx="166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Temple</a:t>
            </a:r>
            <a:r>
              <a:rPr lang="pl-PL" dirty="0" smtClean="0"/>
              <a:t> </a:t>
            </a:r>
            <a:r>
              <a:rPr lang="pl-PL" dirty="0" err="1" smtClean="0"/>
              <a:t>Grandin</a:t>
            </a:r>
            <a:endParaRPr lang="pl-PL" dirty="0"/>
          </a:p>
        </p:txBody>
      </p:sp>
      <p:pic>
        <p:nvPicPr>
          <p:cNvPr id="21516" name="Picture 12" descr="https://ssl-gfx.filmweb.pl/po/13/84/491384/7403049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63" y="2287958"/>
            <a:ext cx="2008023" cy="28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a 15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7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2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Znane osoby z diagnozą autyzmu</a:t>
            </a:r>
            <a:endParaRPr lang="pl-PL" dirty="0"/>
          </a:p>
        </p:txBody>
      </p:sp>
      <p:pic>
        <p:nvPicPr>
          <p:cNvPr id="21518" name="Picture 14" descr="Satoshi_Taji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128792" cy="40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95536" y="5908630"/>
            <a:ext cx="135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Satoshi</a:t>
            </a:r>
            <a:r>
              <a:rPr lang="pl-PL" dirty="0"/>
              <a:t> </a:t>
            </a:r>
            <a:r>
              <a:rPr lang="pl-PL" dirty="0" err="1"/>
              <a:t>Tajiri</a:t>
            </a:r>
            <a:endParaRPr lang="pl-PL" dirty="0"/>
          </a:p>
        </p:txBody>
      </p:sp>
      <p:grpSp>
        <p:nvGrpSpPr>
          <p:cNvPr id="16" name="Grupa 15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7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2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2"/>
          <p:cNvSpPr txBox="1">
            <a:spLocks/>
          </p:cNvSpPr>
          <p:nvPr/>
        </p:nvSpPr>
        <p:spPr>
          <a:xfrm>
            <a:off x="96380" y="4365104"/>
            <a:ext cx="8928991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chemeClr val="bg1"/>
                </a:solidFill>
              </a:rPr>
              <a:t>Pracownia Gier Terapeutycznych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GameLab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Laboratorium </a:t>
            </a:r>
            <a:r>
              <a:rPr lang="pl-PL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Neurokognitywne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l-PL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Interdyscyplinarne Centrum Nowoczesnych Technologii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l-PL" dirty="0">
                <a:solidFill>
                  <a:schemeClr val="bg1"/>
                </a:solidFill>
              </a:rPr>
              <a:t>Uniwersytet Mikołaja Kopernika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Toruniu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335567" y="3903439"/>
            <a:ext cx="236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Jacek Matulewski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267744" y="405825"/>
            <a:ext cx="4959861" cy="1268598"/>
            <a:chOff x="2051720" y="216186"/>
            <a:chExt cx="4959861" cy="1268598"/>
          </a:xfrm>
        </p:grpSpPr>
        <p:pic>
          <p:nvPicPr>
            <p:cNvPr id="9" name="Picture 2" descr="N:\www\gamelab\html\galeria\gamelab_logo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1720" y="260648"/>
              <a:ext cx="1151368" cy="115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az 9" descr="wfaiis_czar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260648"/>
              <a:ext cx="1152128" cy="1152128"/>
            </a:xfrm>
            <a:prstGeom prst="rect">
              <a:avLst/>
            </a:prstGeom>
          </p:spPr>
        </p:pic>
        <p:pic>
          <p:nvPicPr>
            <p:cNvPr id="12" name="Obraz 11" descr="um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152" y="260648"/>
              <a:ext cx="1071429" cy="1157144"/>
            </a:xfrm>
            <a:prstGeom prst="rect">
              <a:avLst/>
            </a:prstGeom>
          </p:spPr>
        </p:pic>
        <p:pic>
          <p:nvPicPr>
            <p:cNvPr id="13" name="Obraz 12" descr="icnt.tif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017" y="216186"/>
              <a:ext cx="1080120" cy="1268598"/>
            </a:xfrm>
            <a:prstGeom prst="rect">
              <a:avLst/>
            </a:prstGeom>
          </p:spPr>
        </p:pic>
      </p:grpSp>
      <p:sp>
        <p:nvSpPr>
          <p:cNvPr id="6" name="pole tekstowe 5"/>
          <p:cNvSpPr txBox="1"/>
          <p:nvPr/>
        </p:nvSpPr>
        <p:spPr>
          <a:xfrm>
            <a:off x="2147790" y="1557953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GameLab</a:t>
            </a:r>
            <a:endParaRPr lang="en-US" sz="2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107071" y="2420888"/>
            <a:ext cx="6929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Terapeutyczna gra miejska dla </a:t>
            </a:r>
            <a:b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pl-PL" sz="36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wysokofunkcjonujących</a:t>
            </a:r>
            <a:r>
              <a:rPr lang="pl-PL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dzieci z ASD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693089" y="6021288"/>
            <a:ext cx="360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Toruński Festiwal Nauki i Sztuki 2019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/>
        </p:nvCxnSpPr>
        <p:spPr>
          <a:xfrm flipH="1">
            <a:off x="3455876" y="1124744"/>
            <a:ext cx="36004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H="1">
            <a:off x="5458094" y="1124744"/>
            <a:ext cx="2199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1691680" y="2564904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1651431" y="4293096"/>
            <a:ext cx="3806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043608" y="6271294"/>
            <a:ext cx="695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głębokość (zaburzenie rozpoznawania sytuacji społecznych, komunikacji)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 rot="16200000">
            <a:off x="-626814" y="3316342"/>
            <a:ext cx="29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funkcjonowanie (inteligencja)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066832" y="165803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norma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522360" y="1412776"/>
            <a:ext cx="19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z</a:t>
            </a:r>
            <a:r>
              <a:rPr lang="pl-PL" dirty="0" smtClean="0">
                <a:solidFill>
                  <a:srgbClr val="0070C0"/>
                </a:solidFill>
              </a:rPr>
              <a:t>espół Aspergera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i inne postaci ASD</a:t>
            </a:r>
          </a:p>
          <a:p>
            <a:pPr algn="ctr"/>
            <a:r>
              <a:rPr lang="pl-PL" dirty="0" err="1" smtClean="0">
                <a:solidFill>
                  <a:srgbClr val="0070C0"/>
                </a:solidFill>
              </a:rPr>
              <a:t>wysokofunkcjon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  <a:endParaRPr lang="pl-PL" dirty="0">
              <a:solidFill>
                <a:srgbClr val="0070C0"/>
              </a:solidFill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2678975" y="6165304"/>
            <a:ext cx="360040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1259632" y="1772816"/>
            <a:ext cx="0" cy="338437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1721167" y="4834026"/>
            <a:ext cx="142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upośledzenie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umysłowe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724128" y="1412776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np. zdolności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wysepkowe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(10%, 50%)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066832" y="313167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norma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2994949" y="2376436"/>
            <a:ext cx="99386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osoby z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cechami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autyzmu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512049" y="4649686"/>
            <a:ext cx="182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m.in. autyzm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wczesnodziecięcy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656130" y="3070701"/>
            <a:ext cx="16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autyzm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„umiarkowany”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4593959" y="721053"/>
            <a:ext cx="43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Inna ważna zmienna: poziom rozwoju mowy</a:t>
            </a:r>
          </a:p>
        </p:txBody>
      </p:sp>
      <p:pic>
        <p:nvPicPr>
          <p:cNvPr id="26628" name="Picture 4" descr="Tom Cruise and Dustin Hoffman in Rain Man (198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97" y="1264256"/>
            <a:ext cx="1219300" cy="19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s://ssl-gfx.filmweb.pl/po/13/84/491384/7403049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26" y="1061286"/>
            <a:ext cx="1143743" cy="16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Znalezione obrazy dla zapytania strasznie gÅoÅno niesamowicie blis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40" y="1076537"/>
            <a:ext cx="1141270" cy="16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upa 38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40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3" y="846058"/>
            <a:ext cx="1082897" cy="16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Znalezione obrazy dla zapytania atypow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96" y="2223255"/>
            <a:ext cx="1140394" cy="15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Znalezione obrazy dla zapytania Åniegowe ciastk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04" y="3336108"/>
            <a:ext cx="1155408" cy="16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Znalezione obrazy dla zapytania sÅowo na 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36" y="3336108"/>
            <a:ext cx="1155408" cy="16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/>
        </p:nvCxnSpPr>
        <p:spPr>
          <a:xfrm flipH="1">
            <a:off x="3455876" y="1124744"/>
            <a:ext cx="36004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H="1">
            <a:off x="5458094" y="1124744"/>
            <a:ext cx="2199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1691680" y="2564904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1651431" y="4293096"/>
            <a:ext cx="3806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043608" y="6271294"/>
            <a:ext cx="695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głębokość (zaburzenie rozpoznawania sytuacji społecznych, komunikacji)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 rot="16200000">
            <a:off x="-626814" y="3316342"/>
            <a:ext cx="29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funkcjonowanie (inteligencja)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066832" y="165803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norma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522360" y="1412776"/>
            <a:ext cx="19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z</a:t>
            </a:r>
            <a:r>
              <a:rPr lang="pl-PL" dirty="0" smtClean="0">
                <a:solidFill>
                  <a:srgbClr val="0070C0"/>
                </a:solidFill>
              </a:rPr>
              <a:t>espół Aspergera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i inne postaci ASD</a:t>
            </a:r>
          </a:p>
          <a:p>
            <a:pPr algn="ctr"/>
            <a:r>
              <a:rPr lang="pl-PL" dirty="0" err="1" smtClean="0">
                <a:solidFill>
                  <a:srgbClr val="0070C0"/>
                </a:solidFill>
              </a:rPr>
              <a:t>wysokofunkcjon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  <a:endParaRPr lang="pl-PL" dirty="0">
              <a:solidFill>
                <a:srgbClr val="0070C0"/>
              </a:solidFill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2678975" y="6165304"/>
            <a:ext cx="360040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1259632" y="1772816"/>
            <a:ext cx="0" cy="338437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1721167" y="4834026"/>
            <a:ext cx="142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upośledzenie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umysłowe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724128" y="1412776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np. zdolności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wysepkowe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(10%, 50%)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066832" y="313167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norma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2994949" y="2376436"/>
            <a:ext cx="99386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osoby z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cechami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autyzmu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512049" y="4649686"/>
            <a:ext cx="182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m.in. autyzm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wczesnodziecięcy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656130" y="3070701"/>
            <a:ext cx="16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autyzm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„umiarkowany”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4593959" y="721053"/>
            <a:ext cx="43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Inna ważna zmienna: poziom rozwoju mowy</a:t>
            </a:r>
          </a:p>
        </p:txBody>
      </p:sp>
      <p:sp>
        <p:nvSpPr>
          <p:cNvPr id="2" name="Elipsa 1"/>
          <p:cNvSpPr/>
          <p:nvPr/>
        </p:nvSpPr>
        <p:spPr>
          <a:xfrm>
            <a:off x="3142966" y="1090221"/>
            <a:ext cx="4957426" cy="49309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49817" y="4649686"/>
            <a:ext cx="8444363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l-PL" sz="3600" dirty="0"/>
              <a:t>r</a:t>
            </a:r>
            <a:r>
              <a:rPr lang="pl-PL" sz="3600" dirty="0" smtClean="0"/>
              <a:t>óżnorodność objawów, nieznana przyczyna</a:t>
            </a:r>
          </a:p>
          <a:p>
            <a:r>
              <a:rPr lang="pl-PL" sz="3600" dirty="0" smtClean="0"/>
              <a:t>→ zaburzenia ze spektrum autyzmu (ASD)</a:t>
            </a:r>
            <a:endParaRPr lang="pl-PL" sz="3600" dirty="0"/>
          </a:p>
        </p:txBody>
      </p:sp>
      <p:grpSp>
        <p:nvGrpSpPr>
          <p:cNvPr id="32" name="Grupa 31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34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8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/>
        </p:nvCxnSpPr>
        <p:spPr>
          <a:xfrm flipH="1">
            <a:off x="3455876" y="1124744"/>
            <a:ext cx="36004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H="1">
            <a:off x="5458094" y="1124744"/>
            <a:ext cx="2199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1691680" y="2564904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1651431" y="4293096"/>
            <a:ext cx="3806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043608" y="6271294"/>
            <a:ext cx="695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głębokość (zaburzenie rozpoznawania sytuacji społecznych, komunikacji)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 rot="16200000">
            <a:off x="-626814" y="3316342"/>
            <a:ext cx="294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funkcjonowanie (inteligencja)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066832" y="165803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norma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522360" y="1412776"/>
            <a:ext cx="19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z</a:t>
            </a:r>
            <a:r>
              <a:rPr lang="pl-PL" dirty="0" smtClean="0">
                <a:solidFill>
                  <a:srgbClr val="0070C0"/>
                </a:solidFill>
              </a:rPr>
              <a:t>espół Aspergera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i inne postaci ASD</a:t>
            </a:r>
          </a:p>
          <a:p>
            <a:pPr algn="ctr"/>
            <a:r>
              <a:rPr lang="pl-PL" dirty="0" err="1" smtClean="0">
                <a:solidFill>
                  <a:srgbClr val="0070C0"/>
                </a:solidFill>
              </a:rPr>
              <a:t>wysokofunkcjon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  <a:endParaRPr lang="pl-PL" dirty="0">
              <a:solidFill>
                <a:srgbClr val="0070C0"/>
              </a:solidFill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2678975" y="6165304"/>
            <a:ext cx="360040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1259632" y="1772816"/>
            <a:ext cx="0" cy="338437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1721167" y="4834026"/>
            <a:ext cx="1421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upośledzenie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umysłowe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724128" y="1412776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np. zdolności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wysepkowe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(10%, 50%)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066832" y="313167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norma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2994949" y="2376436"/>
            <a:ext cx="99386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osoby z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cechami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autyzmu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512049" y="4649686"/>
            <a:ext cx="182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m.in. autyzm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wczesnodziecięcy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656130" y="3070701"/>
            <a:ext cx="16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autyzm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„umiarkowany”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4593959" y="721053"/>
            <a:ext cx="43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Inna ważna zmienna: poziom rozwoju mowy</a:t>
            </a:r>
          </a:p>
        </p:txBody>
      </p:sp>
      <p:grpSp>
        <p:nvGrpSpPr>
          <p:cNvPr id="32" name="Grupa 31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34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Elipsa 2"/>
          <p:cNvSpPr/>
          <p:nvPr/>
        </p:nvSpPr>
        <p:spPr>
          <a:xfrm rot="2565866">
            <a:off x="2935621" y="885160"/>
            <a:ext cx="2212444" cy="42546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5636058" y="2804187"/>
            <a:ext cx="238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00B050"/>
                </a:solidFill>
              </a:rPr>
              <a:t>„target” gry</a:t>
            </a:r>
          </a:p>
        </p:txBody>
      </p:sp>
    </p:spTree>
    <p:extLst>
      <p:ext uri="{BB962C8B-B14F-4D97-AF65-F5344CB8AC3E}">
        <p14:creationId xmlns:p14="http://schemas.microsoft.com/office/powerpoint/2010/main" val="7862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263886" y="1697901"/>
            <a:ext cx="684052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Pomysł: </a:t>
            </a:r>
            <a:endParaRPr lang="pl-PL" b="1" dirty="0" smtClean="0"/>
          </a:p>
          <a:p>
            <a:pPr marL="182563" indent="-182563">
              <a:buFontTx/>
              <a:buChar char="-"/>
            </a:pPr>
            <a:r>
              <a:rPr lang="pl-PL" dirty="0" smtClean="0"/>
              <a:t>skrypty </a:t>
            </a:r>
            <a:r>
              <a:rPr lang="pl-PL" dirty="0"/>
              <a:t>dla wyżej funkcjonujących dzieci/młodzieży z </a:t>
            </a:r>
            <a:r>
              <a:rPr lang="pl-PL" dirty="0" smtClean="0"/>
              <a:t>ASD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wykorzystanie smartfonów </a:t>
            </a:r>
          </a:p>
          <a:p>
            <a:pPr marL="639763" lvl="1" indent="-182563">
              <a:buFontTx/>
              <a:buChar char="-"/>
            </a:pPr>
            <a:r>
              <a:rPr lang="pl-PL" dirty="0" smtClean="0"/>
              <a:t>mapy / lokalizacja / komunikacja miejska / nadzór</a:t>
            </a:r>
          </a:p>
          <a:p>
            <a:pPr marL="639763" lvl="1" indent="-182563">
              <a:buFontTx/>
              <a:buChar char="-"/>
            </a:pPr>
            <a:r>
              <a:rPr lang="pl-PL" dirty="0" smtClean="0"/>
              <a:t>kalendarz, listy zakupów, instrukcje</a:t>
            </a:r>
          </a:p>
          <a:p>
            <a:pPr marL="639763" lvl="1" indent="-182563">
              <a:buFontTx/>
              <a:buChar char="-"/>
            </a:pPr>
            <a:r>
              <a:rPr lang="pl-PL" dirty="0" smtClean="0"/>
              <a:t>grywalizacja</a:t>
            </a:r>
          </a:p>
          <a:p>
            <a:endParaRPr lang="pl-PL" sz="1000" dirty="0" smtClean="0"/>
          </a:p>
          <a:p>
            <a:r>
              <a:rPr lang="pl-PL" b="1" dirty="0" smtClean="0"/>
              <a:t>Inspiracja: 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stosowana analiza zachowania (skrypty do prostych czynności, IWRD)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gry językowe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8" y="4725146"/>
            <a:ext cx="2372423" cy="17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42" y="4725144"/>
            <a:ext cx="2292455" cy="17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2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6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2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pic>
        <p:nvPicPr>
          <p:cNvPr id="1026" name="Picture 2" descr="T:\ICNT\logo\neurodio\zdjęcia\FB_IMG_15270145175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2" y="1844823"/>
            <a:ext cx="6768752" cy="38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ICNT\logo\neurodio\LOGO-RGB-SAFESPACE@2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7" y="3490832"/>
            <a:ext cx="3927782" cy="336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5348771" y="6309320"/>
            <a:ext cx="366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smtClean="0"/>
              <a:t>Projekt graficzny: Weronika Pniewska</a:t>
            </a:r>
            <a:endParaRPr lang="pl-PL" dirty="0"/>
          </a:p>
        </p:txBody>
      </p:sp>
      <p:pic>
        <p:nvPicPr>
          <p:cNvPr id="9221" name="Picture 5" descr="T:\Publikacje_ICNT\Wystąpienia\2018-10 Seminarium ASD\05 OKLADKA nr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187470" cy="38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:\Publikacje_ICNT\Wystąpienia\2018-10 Seminarium ASD\12 HE_POWIADOMIENIE O NOWYM ZADANI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92" y="1844825"/>
            <a:ext cx="2189313" cy="38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T:\Publikacje_ICNT\Wystąpienia\2018-10 Seminarium ASD\EKRAN NAGROD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5"/>
            <a:ext cx="2191944" cy="38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  <p:grpSp>
        <p:nvGrpSpPr>
          <p:cNvPr id="21" name="Grupa 20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22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3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Publikacje_ICNT\Wystąpienia\2018-10 Seminarium ASD\POSILKI_nagro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192211" cy="38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T:\Publikacje_ICNT\Wystąpienia\2018-10 Seminarium ASD\SPRZATANIE_nagro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3894"/>
            <a:ext cx="2204797" cy="39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:\Publikacje_ICNT\Wystąpienia\2018-10 Seminarium ASD\FRYZJER_nagro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38" y="1844824"/>
            <a:ext cx="2193083" cy="38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  <p:grpSp>
        <p:nvGrpSpPr>
          <p:cNvPr id="21" name="Grupa 20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22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14" name="pole tekstowe 13"/>
          <p:cNvSpPr txBox="1"/>
          <p:nvPr/>
        </p:nvSpPr>
        <p:spPr>
          <a:xfrm>
            <a:off x="5348772" y="6309320"/>
            <a:ext cx="366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smtClean="0"/>
              <a:t>Projekt graficzny: Weronika Pniewska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561256" y="2133957"/>
            <a:ext cx="8259216" cy="3074710"/>
            <a:chOff x="0" y="0"/>
            <a:chExt cx="7864475" cy="2693035"/>
          </a:xfrm>
        </p:grpSpPr>
        <p:cxnSp>
          <p:nvCxnSpPr>
            <p:cNvPr id="9" name="Łącznik prosty ze strzałką 8"/>
            <p:cNvCxnSpPr/>
            <p:nvPr/>
          </p:nvCxnSpPr>
          <p:spPr>
            <a:xfrm flipH="1">
              <a:off x="5073650" y="952500"/>
              <a:ext cx="1687830" cy="14478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>
              <a:off x="4908550" y="342900"/>
              <a:ext cx="0" cy="205613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>
              <a:off x="2438400" y="1009650"/>
              <a:ext cx="1981200" cy="138811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>
              <a:off x="1016000" y="1663700"/>
              <a:ext cx="3405505" cy="884555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flipH="1">
              <a:off x="3855720" y="946150"/>
              <a:ext cx="473075" cy="8909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>
              <a:off x="5080000" y="311150"/>
              <a:ext cx="497840" cy="908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2"/>
            <p:cNvSpPr txBox="1">
              <a:spLocks noChangeArrowheads="1"/>
            </p:cNvSpPr>
            <p:nvPr/>
          </p:nvSpPr>
          <p:spPr bwMode="auto">
            <a:xfrm>
              <a:off x="5518150" y="0"/>
              <a:ext cx="762000" cy="339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Mapy</a:t>
              </a:r>
            </a:p>
          </p:txBody>
        </p:sp>
        <p:sp>
          <p:nvSpPr>
            <p:cNvPr id="17" name="Pole tekstowe 360"/>
            <p:cNvSpPr txBox="1">
              <a:spLocks noChangeArrowheads="1"/>
            </p:cNvSpPr>
            <p:nvPr/>
          </p:nvSpPr>
          <p:spPr bwMode="auto">
            <a:xfrm>
              <a:off x="4318000" y="0"/>
              <a:ext cx="762000" cy="339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 dirty="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Kalendarz</a:t>
              </a:r>
            </a:p>
          </p:txBody>
        </p:sp>
        <p:sp>
          <p:nvSpPr>
            <p:cNvPr id="18" name="Pole tekstowe 361"/>
            <p:cNvSpPr txBox="1">
              <a:spLocks noChangeArrowheads="1"/>
            </p:cNvSpPr>
            <p:nvPr/>
          </p:nvSpPr>
          <p:spPr bwMode="auto">
            <a:xfrm>
              <a:off x="4318000" y="666750"/>
              <a:ext cx="2068195" cy="2813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Komunikacja miejska</a:t>
              </a:r>
            </a:p>
          </p:txBody>
        </p:sp>
        <p:sp>
          <p:nvSpPr>
            <p:cNvPr id="19" name="Pole tekstowe 362"/>
            <p:cNvSpPr txBox="1">
              <a:spLocks noChangeArrowheads="1"/>
            </p:cNvSpPr>
            <p:nvPr/>
          </p:nvSpPr>
          <p:spPr bwMode="auto">
            <a:xfrm>
              <a:off x="4311650" y="1219200"/>
              <a:ext cx="960755" cy="5035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Fryzjer</a:t>
              </a:r>
              <a:b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Kosmetyczka</a:t>
              </a:r>
            </a:p>
          </p:txBody>
        </p:sp>
        <p:cxnSp>
          <p:nvCxnSpPr>
            <p:cNvPr id="20" name="Łącznik prosty ze strzałką 19"/>
            <p:cNvCxnSpPr/>
            <p:nvPr/>
          </p:nvCxnSpPr>
          <p:spPr>
            <a:xfrm>
              <a:off x="5899150" y="342900"/>
              <a:ext cx="11430" cy="3225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/>
            <p:nvPr/>
          </p:nvCxnSpPr>
          <p:spPr>
            <a:xfrm>
              <a:off x="4705350" y="342900"/>
              <a:ext cx="0" cy="3219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/>
            <p:nvPr/>
          </p:nvCxnSpPr>
          <p:spPr>
            <a:xfrm>
              <a:off x="4781550" y="946150"/>
              <a:ext cx="0" cy="2749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 flipH="1">
              <a:off x="3873500" y="342900"/>
              <a:ext cx="439420" cy="3276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 flipH="1">
              <a:off x="3873500" y="806450"/>
              <a:ext cx="439420" cy="22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"/>
            <p:cNvSpPr txBox="1">
              <a:spLocks noChangeArrowheads="1"/>
            </p:cNvSpPr>
            <p:nvPr/>
          </p:nvSpPr>
          <p:spPr bwMode="auto">
            <a:xfrm>
              <a:off x="1536700" y="514350"/>
              <a:ext cx="902335" cy="4921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Zakupy</a:t>
              </a:r>
              <a:b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codzienne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 </a:t>
              </a:r>
            </a:p>
          </p:txBody>
        </p:sp>
        <p:sp>
          <p:nvSpPr>
            <p:cNvPr id="26" name="Pole tekstowe 2"/>
            <p:cNvSpPr txBox="1">
              <a:spLocks noChangeArrowheads="1"/>
            </p:cNvSpPr>
            <p:nvPr/>
          </p:nvSpPr>
          <p:spPr bwMode="auto">
            <a:xfrm>
              <a:off x="1479550" y="1479550"/>
              <a:ext cx="1031240" cy="492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Supermarket</a:t>
              </a:r>
              <a:b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Zakupy chem.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 </a:t>
              </a:r>
            </a:p>
          </p:txBody>
        </p:sp>
        <p:cxnSp>
          <p:nvCxnSpPr>
            <p:cNvPr id="27" name="Łącznik prosty ze strzałką 26"/>
            <p:cNvCxnSpPr/>
            <p:nvPr/>
          </p:nvCxnSpPr>
          <p:spPr>
            <a:xfrm flipH="1">
              <a:off x="2508250" y="171450"/>
              <a:ext cx="1805305" cy="13068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>
              <a:off x="1987550" y="1009650"/>
              <a:ext cx="0" cy="468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372"/>
            <p:cNvSpPr txBox="1">
              <a:spLocks noChangeArrowheads="1"/>
            </p:cNvSpPr>
            <p:nvPr/>
          </p:nvSpPr>
          <p:spPr bwMode="auto">
            <a:xfrm>
              <a:off x="3111500" y="666750"/>
              <a:ext cx="762000" cy="339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Kino</a:t>
              </a:r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 flipH="1">
              <a:off x="2508250" y="946150"/>
              <a:ext cx="1805305" cy="784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2"/>
            <p:cNvSpPr txBox="1">
              <a:spLocks noChangeArrowheads="1"/>
            </p:cNvSpPr>
            <p:nvPr/>
          </p:nvSpPr>
          <p:spPr bwMode="auto">
            <a:xfrm>
              <a:off x="6762750" y="628650"/>
              <a:ext cx="1101725" cy="3105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Prace domowe</a:t>
              </a:r>
            </a:p>
          </p:txBody>
        </p:sp>
        <p:sp>
          <p:nvSpPr>
            <p:cNvPr id="32" name="Pole tekstowe 2"/>
            <p:cNvSpPr txBox="1">
              <a:spLocks noChangeArrowheads="1"/>
            </p:cNvSpPr>
            <p:nvPr/>
          </p:nvSpPr>
          <p:spPr bwMode="auto">
            <a:xfrm>
              <a:off x="5575300" y="1219200"/>
              <a:ext cx="808355" cy="287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Pizza</a:t>
              </a:r>
            </a:p>
          </p:txBody>
        </p:sp>
        <p:cxnSp>
          <p:nvCxnSpPr>
            <p:cNvPr id="33" name="Łącznik prosty ze strzałką 32"/>
            <p:cNvCxnSpPr/>
            <p:nvPr/>
          </p:nvCxnSpPr>
          <p:spPr>
            <a:xfrm>
              <a:off x="5981700" y="952500"/>
              <a:ext cx="5715" cy="2686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2"/>
            <p:cNvSpPr txBox="1">
              <a:spLocks noChangeArrowheads="1"/>
            </p:cNvSpPr>
            <p:nvPr/>
          </p:nvSpPr>
          <p:spPr bwMode="auto">
            <a:xfrm>
              <a:off x="88900" y="698500"/>
              <a:ext cx="884555" cy="3105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Posiłki</a:t>
              </a:r>
            </a:p>
          </p:txBody>
        </p:sp>
        <p:sp>
          <p:nvSpPr>
            <p:cNvPr id="35" name="Pole tekstowe 2"/>
            <p:cNvSpPr txBox="1">
              <a:spLocks noChangeArrowheads="1"/>
            </p:cNvSpPr>
            <p:nvPr/>
          </p:nvSpPr>
          <p:spPr bwMode="auto">
            <a:xfrm>
              <a:off x="0" y="1352550"/>
              <a:ext cx="1013460" cy="310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Bananowiec</a:t>
              </a:r>
            </a:p>
          </p:txBody>
        </p:sp>
        <p:cxnSp>
          <p:nvCxnSpPr>
            <p:cNvPr id="36" name="Łącznik prosty ze strzałką 35"/>
            <p:cNvCxnSpPr/>
            <p:nvPr/>
          </p:nvCxnSpPr>
          <p:spPr>
            <a:xfrm flipH="1">
              <a:off x="527050" y="1009650"/>
              <a:ext cx="5715" cy="3454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ze strzałką 36"/>
            <p:cNvCxnSpPr/>
            <p:nvPr/>
          </p:nvCxnSpPr>
          <p:spPr>
            <a:xfrm flipH="1">
              <a:off x="1016000" y="1009650"/>
              <a:ext cx="521970" cy="3454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2"/>
            <p:cNvSpPr txBox="1">
              <a:spLocks noChangeArrowheads="1"/>
            </p:cNvSpPr>
            <p:nvPr/>
          </p:nvSpPr>
          <p:spPr bwMode="auto">
            <a:xfrm>
              <a:off x="3111500" y="1837055"/>
              <a:ext cx="744220" cy="310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Prezenty</a:t>
              </a:r>
            </a:p>
          </p:txBody>
        </p:sp>
        <p:sp>
          <p:nvSpPr>
            <p:cNvPr id="39" name="Pole tekstowe 2"/>
            <p:cNvSpPr txBox="1">
              <a:spLocks noChangeArrowheads="1"/>
            </p:cNvSpPr>
            <p:nvPr/>
          </p:nvSpPr>
          <p:spPr bwMode="auto">
            <a:xfrm>
              <a:off x="5981700" y="1758950"/>
              <a:ext cx="597535" cy="310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SMS</a:t>
              </a:r>
            </a:p>
          </p:txBody>
        </p:sp>
        <p:sp>
          <p:nvSpPr>
            <p:cNvPr id="40" name="Pole tekstowe 2"/>
            <p:cNvSpPr txBox="1">
              <a:spLocks noChangeArrowheads="1"/>
            </p:cNvSpPr>
            <p:nvPr/>
          </p:nvSpPr>
          <p:spPr bwMode="auto">
            <a:xfrm>
              <a:off x="4419600" y="2400300"/>
              <a:ext cx="914400" cy="2927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Finał (uczta)</a:t>
              </a:r>
            </a:p>
          </p:txBody>
        </p:sp>
        <p:cxnSp>
          <p:nvCxnSpPr>
            <p:cNvPr id="41" name="Łącznik prosty ze strzałką 40"/>
            <p:cNvCxnSpPr/>
            <p:nvPr/>
          </p:nvCxnSpPr>
          <p:spPr>
            <a:xfrm flipH="1">
              <a:off x="5334000" y="2070100"/>
              <a:ext cx="650240" cy="328295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a 41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43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4" name="Obraz 4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47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4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Zadania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323528" y="1556792"/>
            <a:ext cx="7538859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Zadanie KM4: Spotkanie </a:t>
            </a:r>
            <a:r>
              <a:rPr lang="pl-PL" sz="2400" b="1" dirty="0" smtClean="0">
                <a:solidFill>
                  <a:srgbClr val="0070C0"/>
                </a:solidFill>
              </a:rPr>
              <a:t>agentów</a:t>
            </a:r>
          </a:p>
          <a:p>
            <a:endParaRPr lang="pl-PL" sz="1200" b="1" dirty="0"/>
          </a:p>
          <a:p>
            <a:r>
              <a:rPr lang="pl-PL" b="1" dirty="0"/>
              <a:t>Liczba powtórzeń:</a:t>
            </a:r>
            <a:r>
              <a:rPr lang="pl-PL" dirty="0"/>
              <a:t> 3 (różne pary z drużyny</a:t>
            </a:r>
            <a:r>
              <a:rPr lang="pl-PL" dirty="0" smtClean="0"/>
              <a:t>)</a:t>
            </a:r>
          </a:p>
          <a:p>
            <a:endParaRPr lang="pl-PL" sz="1000" dirty="0"/>
          </a:p>
          <a:p>
            <a:r>
              <a:rPr lang="pl-PL" b="1" dirty="0"/>
              <a:t>Uwagi: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Dwaj gracze dostają to zadanie jednocześnie.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Opiekunowie obu graczy muszą zaakceptować miejsce spotkanie.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Dojazd bez przesiadki.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Na ekranie widoczna jest cały czas odległość w metrach do drugiego gracza.</a:t>
            </a:r>
          </a:p>
          <a:p>
            <a:endParaRPr lang="pl-PL" sz="1000" b="1" dirty="0" smtClean="0"/>
          </a:p>
          <a:p>
            <a:r>
              <a:rPr lang="pl-PL" b="1" dirty="0" smtClean="0"/>
              <a:t>Wymagania</a:t>
            </a:r>
            <a:r>
              <a:rPr lang="pl-PL" b="1" dirty="0"/>
              <a:t>: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Zaliczone zadanie KM3 (wszystkie 3 razy)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Wymagane wykonanie zadań z serii „Kalendarz”</a:t>
            </a:r>
          </a:p>
          <a:p>
            <a:endParaRPr lang="pl-PL" sz="1000" b="1" dirty="0" smtClean="0"/>
          </a:p>
          <a:p>
            <a:r>
              <a:rPr lang="pl-PL" b="1" dirty="0" smtClean="0"/>
              <a:t>Sposób </a:t>
            </a:r>
            <a:r>
              <a:rPr lang="pl-PL" b="1" dirty="0"/>
              <a:t>prezentacji:</a:t>
            </a:r>
            <a:r>
              <a:rPr lang="pl-PL" dirty="0"/>
              <a:t> bloki punktów na stronie (przewijanie w poziomie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9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Zadania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323528" y="1556792"/>
            <a:ext cx="8534003" cy="4962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Zadanie KM4: Spotkanie </a:t>
            </a:r>
            <a:r>
              <a:rPr lang="pl-PL" sz="2400" b="1" dirty="0" smtClean="0">
                <a:solidFill>
                  <a:srgbClr val="0070C0"/>
                </a:solidFill>
              </a:rPr>
              <a:t>„agentów”</a:t>
            </a:r>
            <a:endParaRPr lang="pl-PL" b="1" dirty="0">
              <a:solidFill>
                <a:srgbClr val="0070C0"/>
              </a:solidFill>
            </a:endParaRPr>
          </a:p>
          <a:p>
            <a:endParaRPr lang="pl-PL" sz="1200" b="1" dirty="0" smtClean="0"/>
          </a:p>
          <a:p>
            <a:r>
              <a:rPr lang="pl-PL" b="1" dirty="0" smtClean="0"/>
              <a:t>Skrypt</a:t>
            </a:r>
            <a:r>
              <a:rPr lang="pl-PL" b="1" dirty="0"/>
              <a:t>:</a:t>
            </a:r>
            <a:endParaRPr lang="pl-PL" dirty="0"/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Gracz dostaje </a:t>
            </a:r>
            <a:r>
              <a:rPr lang="pl-PL" dirty="0"/>
              <a:t>komunikat: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/>
              <a:t>Nowa misja: staw się na spotkaniu o godzinie 11:37 w sobotę [data]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[miejscu] w celu wymiany haseł”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Zapisz termin spotkania w </a:t>
            </a:r>
            <a:r>
              <a:rPr lang="pl-PL" dirty="0" smtClean="0"/>
              <a:t>kalendarzu </a:t>
            </a:r>
            <a:endParaRPr lang="pl-PL" dirty="0"/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Korzystając z aplikacji ustal sposób </a:t>
            </a:r>
            <a:r>
              <a:rPr lang="pl-PL" dirty="0" smtClean="0"/>
              <a:t>dojazdu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Powiedz </a:t>
            </a:r>
            <a:r>
              <a:rPr lang="pl-PL" dirty="0"/>
              <a:t>opiekunowi o wyjeździe i </a:t>
            </a:r>
            <a:r>
              <a:rPr lang="pl-PL" dirty="0" smtClean="0"/>
              <a:t>sposobie dojazdu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Idź </a:t>
            </a:r>
            <a:r>
              <a:rPr lang="pl-PL" dirty="0"/>
              <a:t>na przystanek i dojedź do [miejsca] </a:t>
            </a:r>
            <a:endParaRPr lang="pl-PL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Prześlij </a:t>
            </a:r>
            <a:r>
              <a:rPr lang="pl-PL" dirty="0"/>
              <a:t>(przez aplikację) zdjęcie selfie </a:t>
            </a:r>
            <a:r>
              <a:rPr lang="pl-PL" dirty="0" smtClean="0"/>
              <a:t>do [drugi gracz], </a:t>
            </a:r>
            <a:r>
              <a:rPr lang="pl-PL" dirty="0"/>
              <a:t>żebyście mogli się </a:t>
            </a:r>
            <a:r>
              <a:rPr lang="pl-PL" dirty="0" smtClean="0"/>
              <a:t>rozpoznać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Wymiana </a:t>
            </a:r>
            <a:r>
              <a:rPr lang="pl-PL" dirty="0"/>
              <a:t>haseł (np. losowe cyfry)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[</a:t>
            </a:r>
            <a:r>
              <a:rPr lang="pl-PL" dirty="0"/>
              <a:t>paczka z nagrodą specjalną do odblokowania po powrocie do domu</a:t>
            </a:r>
            <a:r>
              <a:rPr lang="pl-PL" dirty="0" smtClean="0"/>
              <a:t>].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Zadzwoń do [opiekuna], że wracasz</a:t>
            </a:r>
            <a:r>
              <a:rPr lang="pl-P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Wróć do domu</a:t>
            </a:r>
            <a:r>
              <a:rPr lang="pl-PL" dirty="0" smtClean="0"/>
              <a:t>.</a:t>
            </a:r>
            <a:endParaRPr lang="pl-PL" dirty="0"/>
          </a:p>
          <a:p>
            <a:endParaRPr lang="pl-PL" sz="1050" b="1" dirty="0" smtClean="0"/>
          </a:p>
          <a:p>
            <a:r>
              <a:rPr lang="pl-PL" b="1" dirty="0" smtClean="0"/>
              <a:t>Uwaga</a:t>
            </a:r>
            <a:r>
              <a:rPr lang="pl-PL" b="1" dirty="0"/>
              <a:t>!</a:t>
            </a:r>
            <a:r>
              <a:rPr lang="pl-PL" dirty="0"/>
              <a:t> Hasła pojawiają się dopiero gdy </a:t>
            </a:r>
            <a:r>
              <a:rPr lang="pl-PL" dirty="0" smtClean="0"/>
              <a:t>telefony graczy są </a:t>
            </a:r>
            <a:r>
              <a:rPr lang="pl-PL" dirty="0"/>
              <a:t>blisko w określonym terminie,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żeby </a:t>
            </a:r>
            <a:r>
              <a:rPr lang="pl-PL" dirty="0"/>
              <a:t>nie mogli oszukać gry dzwoniąc do siebie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949180" y="2132856"/>
            <a:ext cx="394979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Zaawansowane zadanie</a:t>
            </a:r>
          </a:p>
          <a:p>
            <a:r>
              <a:rPr lang="pl-PL" dirty="0" smtClean="0"/>
              <a:t>→ nie ma szczegółowych skryptów</a:t>
            </a:r>
            <a:br>
              <a:rPr lang="pl-PL" dirty="0" smtClean="0"/>
            </a:br>
            <a:r>
              <a:rPr lang="pl-PL" dirty="0" smtClean="0"/>
              <a:t>     dla kalendarza i komunikacji miejskiej</a:t>
            </a:r>
            <a:br>
              <a:rPr lang="pl-PL" dirty="0" smtClean="0"/>
            </a:br>
            <a:r>
              <a:rPr lang="pl-PL" dirty="0" smtClean="0"/>
              <a:t>     (repozytorium informacji)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703808" y="3819520"/>
            <a:ext cx="216024" cy="2492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8601167" y="4365104"/>
            <a:ext cx="216024" cy="2492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232367" y="5188064"/>
            <a:ext cx="216024" cy="2492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592288" cy="49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tytuł 2"/>
          <p:cNvSpPr txBox="1">
            <a:spLocks/>
          </p:cNvSpPr>
          <p:nvPr/>
        </p:nvSpPr>
        <p:spPr>
          <a:xfrm>
            <a:off x="467544" y="4045023"/>
            <a:ext cx="4831120" cy="204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pl-PL" sz="3600" dirty="0">
                <a:solidFill>
                  <a:schemeClr val="bg1"/>
                </a:solidFill>
              </a:rPr>
              <a:t>Plan:</a:t>
            </a:r>
            <a:endParaRPr kumimoji="0" lang="pl-PL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 </a:t>
            </a: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Zaburzenia ze </a:t>
            </a:r>
            <a:r>
              <a:rPr kumimoji="0" lang="pl-P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spektru</a:t>
            </a:r>
            <a:r>
              <a:rPr lang="pl-PL" sz="2400" dirty="0" smtClean="0">
                <a:solidFill>
                  <a:schemeClr val="bg1"/>
                </a:solidFill>
              </a:rPr>
              <a:t>m autyzmu</a:t>
            </a:r>
            <a:endParaRPr kumimoji="0" lang="pl-PL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 </a:t>
            </a:r>
            <a:r>
              <a:rPr lang="pl-PL" sz="2400" dirty="0" smtClean="0">
                <a:solidFill>
                  <a:schemeClr val="bg1"/>
                </a:solidFill>
              </a:rPr>
              <a:t>Halo Ziemia!</a:t>
            </a:r>
            <a:endParaRPr kumimoji="0" lang="pl-PL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 Planowane badania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1043608" y="188640"/>
            <a:ext cx="3672408" cy="907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GameLab</a:t>
            </a:r>
            <a:endParaRPr lang="pl-PL" sz="6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2" descr="N:\www\gamelab\html\galeria\gamelab_logo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7543" y="1484784"/>
            <a:ext cx="8352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Autorzy: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Koncepcja</a:t>
            </a:r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  <a:r>
              <a:rPr lang="pl-PL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Jacek Matulewski, Katarzyna </a:t>
            </a:r>
            <a:r>
              <a:rPr lang="pl-PL" sz="2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Matulewska</a:t>
            </a:r>
            <a:endParaRPr lang="pl-PL" sz="26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pl-PL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Autorzy zadań: </a:t>
            </a:r>
            <a:r>
              <a:rPr lang="pl-PL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JM, KM, Barbara </a:t>
            </a:r>
            <a:r>
              <a:rPr lang="pl-PL" sz="2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Golasik</a:t>
            </a:r>
            <a:r>
              <a:rPr lang="pl-PL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(terapeuta </a:t>
            </a:r>
            <a:r>
              <a:rPr lang="pl-PL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ASPI)</a:t>
            </a:r>
            <a:endParaRPr lang="pl-PL" sz="2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pl-PL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Weryfikacja zadań: prof. Ewa Pisula (UW)</a:t>
            </a:r>
          </a:p>
          <a:p>
            <a:r>
              <a:rPr lang="pl-PL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Procedura badawcza: </a:t>
            </a:r>
            <a:r>
              <a:rPr lang="pl-PL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EP, </a:t>
            </a:r>
            <a:r>
              <a:rPr lang="pl-PL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JM</a:t>
            </a:r>
            <a:endParaRPr lang="en-US" sz="26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72" name="Picture 8" descr="Znalezione obrazy dla zapytania autism 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353919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Zadania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323528" y="1556792"/>
            <a:ext cx="75099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Zadanie KM4: Spotkanie </a:t>
            </a:r>
            <a:r>
              <a:rPr lang="pl-PL" sz="2400" b="1" dirty="0" smtClean="0">
                <a:solidFill>
                  <a:srgbClr val="0070C0"/>
                </a:solidFill>
              </a:rPr>
              <a:t>„agentów”</a:t>
            </a:r>
            <a:endParaRPr lang="pl-PL" b="1" dirty="0">
              <a:solidFill>
                <a:srgbClr val="0070C0"/>
              </a:solidFill>
            </a:endParaRPr>
          </a:p>
          <a:p>
            <a:endParaRPr lang="pl-PL" sz="1200" b="1" dirty="0" smtClean="0"/>
          </a:p>
          <a:p>
            <a:r>
              <a:rPr lang="pl-PL" b="1" dirty="0" smtClean="0"/>
              <a:t>Warunki </a:t>
            </a:r>
            <a:r>
              <a:rPr lang="pl-PL" b="1" dirty="0"/>
              <a:t>zaliczenia: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	GPS – śledzenie trasy + dwa telefony były blisko siebie</a:t>
            </a:r>
          </a:p>
          <a:p>
            <a:endParaRPr lang="pl-PL" sz="1000" b="1" dirty="0" smtClean="0"/>
          </a:p>
          <a:p>
            <a:r>
              <a:rPr lang="pl-PL" b="1" dirty="0" smtClean="0"/>
              <a:t>Trudności </a:t>
            </a:r>
            <a:r>
              <a:rPr lang="pl-PL" b="1" dirty="0"/>
              <a:t>(ćwiczone umiejętności, cele zadania):</a:t>
            </a:r>
            <a:r>
              <a:rPr lang="pl-PL" dirty="0"/>
              <a:t> IRS 3, KW 3, E 1, MPS 2, FC </a:t>
            </a:r>
            <a:r>
              <a:rPr lang="pl-PL" dirty="0" smtClean="0"/>
              <a:t>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03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82621"/>
              </p:ext>
            </p:extLst>
          </p:nvPr>
        </p:nvGraphicFramePr>
        <p:xfrm>
          <a:off x="539552" y="2492896"/>
          <a:ext cx="8064896" cy="35283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6964"/>
                <a:gridCol w="7257932"/>
              </a:tblGrid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Kod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Opis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IRS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Interakcje i relacje społeczne (w tym współpraca, konfrontacje, wyrażanie emocji)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KW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Komunikacja werbalna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KNW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Komunikacja niewerbalna (gesty, mimika twarzy</a:t>
                      </a:r>
                      <a:r>
                        <a:rPr lang="pl-PL" sz="1600" b="0" dirty="0" smtClean="0">
                          <a:effectLst/>
                        </a:rPr>
                        <a:t>)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0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E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Świadomość własnych emocji i odczytywanie ich u </a:t>
                      </a:r>
                      <a:r>
                        <a:rPr lang="pl-PL" sz="1600" b="0" dirty="0" smtClean="0">
                          <a:effectLst/>
                        </a:rPr>
                        <a:t>innych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TU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Teoria umysłu, empatia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MPS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Myślenie </a:t>
                      </a:r>
                      <a:r>
                        <a:rPr lang="pl-PL" sz="1600" b="0" dirty="0" err="1">
                          <a:effectLst/>
                        </a:rPr>
                        <a:t>przyczynowo-skutkowe</a:t>
                      </a:r>
                      <a:r>
                        <a:rPr lang="pl-PL" sz="1600" b="0" dirty="0">
                          <a:effectLst/>
                        </a:rPr>
                        <a:t> w sytuacjach codziennych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</a:rPr>
                        <a:t>FC</a:t>
                      </a:r>
                      <a:endParaRPr lang="pl-PL" sz="16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Funkcjonowanie codzienne, samodzielność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RSZ</a:t>
                      </a:r>
                      <a:endParaRPr lang="pl-PL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strike="noStrike" baseline="0" dirty="0">
                          <a:effectLst/>
                        </a:rPr>
                        <a:t>Radzenie sobie ze zmianami, stresem i </a:t>
                      </a:r>
                      <a:r>
                        <a:rPr lang="pl-PL" sz="1600" b="0" strike="noStrike" baseline="0" dirty="0" smtClean="0">
                          <a:effectLst/>
                        </a:rPr>
                        <a:t>niepowodzeniami  - użycie aktorów</a:t>
                      </a:r>
                      <a:endParaRPr lang="pl-PL" sz="1600" b="0" strike="sngStrike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1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1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1876182"/>
            <a:ext cx="749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Trenowane umiejętności / kategorie / punktacje → algorytm dobierania zadań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30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44755"/>
              </p:ext>
            </p:extLst>
          </p:nvPr>
        </p:nvGraphicFramePr>
        <p:xfrm>
          <a:off x="539552" y="2492896"/>
          <a:ext cx="8064896" cy="35283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6964"/>
                <a:gridCol w="7257932"/>
              </a:tblGrid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Kod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Opis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IRS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Interakcje i relacje społeczne (w tym współpraca, konfrontacje, wyrażanie emocji)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KW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Komunikacja werbalna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KNW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Komunikacja niewerbalna (gesty, mimika twarzy</a:t>
                      </a:r>
                      <a:r>
                        <a:rPr lang="pl-PL" sz="1600" dirty="0" smtClean="0">
                          <a:effectLst/>
                        </a:rPr>
                        <a:t>) – </a:t>
                      </a:r>
                      <a:r>
                        <a:rPr lang="pl-PL" sz="1600" b="1" dirty="0" smtClean="0">
                          <a:effectLst/>
                        </a:rPr>
                        <a:t>nie rozliczane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0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Świadomość własnych emocji i odczytywanie ich u </a:t>
                      </a:r>
                      <a:r>
                        <a:rPr lang="pl-PL" sz="1600" dirty="0" smtClean="0">
                          <a:effectLst/>
                        </a:rPr>
                        <a:t>innych</a:t>
                      </a:r>
                      <a:r>
                        <a:rPr lang="pl-PL" sz="1600" baseline="0" dirty="0" smtClean="0">
                          <a:effectLst/>
                        </a:rPr>
                        <a:t> </a:t>
                      </a:r>
                      <a:r>
                        <a:rPr lang="pl-PL" sz="1600" dirty="0" smtClean="0">
                          <a:effectLst/>
                        </a:rPr>
                        <a:t>– </a:t>
                      </a:r>
                      <a:r>
                        <a:rPr lang="pl-PL" sz="1600" b="1" dirty="0" smtClean="0">
                          <a:effectLst/>
                        </a:rPr>
                        <a:t>nie rozliczane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TU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Teoria umysłu, empatia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MPS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Myślenie </a:t>
                      </a:r>
                      <a:r>
                        <a:rPr lang="pl-PL" sz="1600" b="1" dirty="0" err="1">
                          <a:effectLst/>
                        </a:rPr>
                        <a:t>przyczynowo-skutkowe</a:t>
                      </a:r>
                      <a:r>
                        <a:rPr lang="pl-PL" sz="1600" b="1" dirty="0">
                          <a:effectLst/>
                        </a:rPr>
                        <a:t> w sytuacjach codziennych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8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FC</a:t>
                      </a:r>
                      <a:endParaRPr lang="pl-PL" sz="1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Funkcjonowanie codzienne, samodzielność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RSZ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strike="sngStrike" baseline="0" dirty="0">
                          <a:effectLst/>
                        </a:rPr>
                        <a:t>Radzenie sobie ze zmianami, stresem i </a:t>
                      </a:r>
                      <a:r>
                        <a:rPr lang="pl-PL" sz="1600" strike="sngStrike" baseline="0" dirty="0" smtClean="0">
                          <a:effectLst/>
                        </a:rPr>
                        <a:t>niepowodzeniami </a:t>
                      </a:r>
                      <a:r>
                        <a:rPr lang="pl-PL" sz="1600" strike="noStrike" baseline="0" dirty="0" smtClean="0">
                          <a:effectLst/>
                        </a:rPr>
                        <a:t> - </a:t>
                      </a:r>
                      <a:r>
                        <a:rPr lang="pl-PL" sz="1600" b="1" strike="noStrike" baseline="0" dirty="0" smtClean="0">
                          <a:effectLst/>
                        </a:rPr>
                        <a:t>użycie aktorów</a:t>
                      </a:r>
                      <a:endParaRPr lang="pl-PL" sz="1600" b="1" strike="sngStrike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1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1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7584" y="1876182"/>
            <a:ext cx="749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Trenowane umiejętności / kategorie / punktacje → algorytm dobierania zadań</a:t>
            </a:r>
            <a:endParaRPr lang="pl-PL" dirty="0"/>
          </a:p>
        </p:txBody>
      </p:sp>
      <p:grpSp>
        <p:nvGrpSpPr>
          <p:cNvPr id="15" name="Grupa 14"/>
          <p:cNvGrpSpPr/>
          <p:nvPr/>
        </p:nvGrpSpPr>
        <p:grpSpPr>
          <a:xfrm>
            <a:off x="2699792" y="2322086"/>
            <a:ext cx="923714" cy="602858"/>
            <a:chOff x="2699792" y="2322086"/>
            <a:chExt cx="923714" cy="602858"/>
          </a:xfrm>
        </p:grpSpPr>
        <p:sp>
          <p:nvSpPr>
            <p:cNvPr id="6" name="pole tekstowe 5"/>
            <p:cNvSpPr txBox="1"/>
            <p:nvPr/>
          </p:nvSpPr>
          <p:spPr>
            <a:xfrm>
              <a:off x="2699792" y="2322086"/>
              <a:ext cx="923714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drużyny</a:t>
              </a:r>
              <a:endParaRPr lang="pl-PL" dirty="0"/>
            </a:p>
          </p:txBody>
        </p:sp>
        <p:cxnSp>
          <p:nvCxnSpPr>
            <p:cNvPr id="14" name="Łącznik prosty ze strzałką 13"/>
            <p:cNvCxnSpPr/>
            <p:nvPr/>
          </p:nvCxnSpPr>
          <p:spPr>
            <a:xfrm flipH="1">
              <a:off x="2771800" y="2691418"/>
              <a:ext cx="72008" cy="23352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8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Procedura badań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323528" y="1556792"/>
            <a:ext cx="840646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dirty="0"/>
              <a:t>Rekrutacja - kryteria doboru uczestników</a:t>
            </a:r>
          </a:p>
          <a:p>
            <a:r>
              <a:rPr lang="pl-PL" dirty="0"/>
              <a:t>Badanych będzie około 40-60 dzieci z orzeczeniem zaburzeń ze spektrum autyzmu,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które </a:t>
            </a:r>
            <a:r>
              <a:rPr lang="pl-PL" dirty="0"/>
              <a:t>spełnią wszystkie z poniższych kryteriów doboru uczestników:</a:t>
            </a:r>
          </a:p>
          <a:p>
            <a:pPr marL="285750" lvl="0" indent="-285750">
              <a:buFontTx/>
              <a:buChar char="-"/>
            </a:pPr>
            <a:r>
              <a:rPr lang="pl-PL" dirty="0" smtClean="0"/>
              <a:t>wiek </a:t>
            </a:r>
            <a:r>
              <a:rPr lang="pl-PL" b="1" dirty="0"/>
              <a:t>od 12 do 16 </a:t>
            </a:r>
            <a:r>
              <a:rPr lang="pl-PL" b="1" dirty="0" smtClean="0"/>
              <a:t>lat</a:t>
            </a:r>
            <a:r>
              <a:rPr lang="pl-PL" dirty="0" smtClean="0"/>
              <a:t>,</a:t>
            </a:r>
          </a:p>
          <a:p>
            <a:pPr marL="285750" lvl="0" indent="-285750">
              <a:buFontTx/>
              <a:buChar char="-"/>
            </a:pPr>
            <a:r>
              <a:rPr lang="pl-PL" dirty="0" smtClean="0"/>
              <a:t>diagnoza </a:t>
            </a:r>
            <a:r>
              <a:rPr lang="pl-PL" dirty="0"/>
              <a:t>psychiatryczna całościowego zaburzenia rozwoju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ICD F84.0, F84.1, F84.5, F84.8, </a:t>
            </a:r>
            <a:r>
              <a:rPr lang="pl-PL" dirty="0" smtClean="0"/>
              <a:t>F84.9),</a:t>
            </a:r>
          </a:p>
          <a:p>
            <a:pPr marL="285750" lvl="0" indent="-285750">
              <a:buFontTx/>
              <a:buChar char="-"/>
            </a:pPr>
            <a:r>
              <a:rPr lang="pl-PL" b="1" dirty="0" smtClean="0"/>
              <a:t>chłopcy</a:t>
            </a:r>
            <a:r>
              <a:rPr lang="pl-PL" dirty="0" smtClean="0"/>
              <a:t>,</a:t>
            </a:r>
            <a:endParaRPr lang="pl-PL" dirty="0"/>
          </a:p>
          <a:p>
            <a:pPr marL="285750" lvl="0" indent="-285750">
              <a:buFontTx/>
              <a:buChar char="-"/>
            </a:pPr>
            <a:r>
              <a:rPr lang="pl-PL" dirty="0" smtClean="0"/>
              <a:t>nauka </a:t>
            </a:r>
            <a:r>
              <a:rPr lang="pl-PL" dirty="0"/>
              <a:t>w szkole; w klasie nie ma nauczyciela wspomagającego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nauczyciela-asystenta, nauczyciela-specjalisty, ani tzw. cienia</a:t>
            </a:r>
            <a:r>
              <a:rPr lang="pl-PL" dirty="0" smtClean="0"/>
              <a:t>),</a:t>
            </a:r>
          </a:p>
          <a:p>
            <a:pPr marL="285750" lvl="0" indent="-285750">
              <a:buFontTx/>
              <a:buChar char="-"/>
            </a:pPr>
            <a:r>
              <a:rPr lang="pl-PL" b="1" dirty="0" smtClean="0"/>
              <a:t>inteligencja </a:t>
            </a:r>
            <a:r>
              <a:rPr lang="pl-PL" b="1" dirty="0"/>
              <a:t>przeciętna lub powyżej przeciętnej</a:t>
            </a:r>
            <a:r>
              <a:rPr lang="pl-PL" dirty="0"/>
              <a:t> tj. iloraz inteligencji od 84 do 132 </a:t>
            </a:r>
            <a:r>
              <a:rPr lang="pl-PL" dirty="0" smtClean="0"/>
              <a:t>pkt,</a:t>
            </a:r>
            <a:endParaRPr lang="pl-PL" dirty="0"/>
          </a:p>
          <a:p>
            <a:pPr marL="285750" lvl="0" indent="-285750">
              <a:buFontTx/>
              <a:buChar char="-"/>
            </a:pPr>
            <a:r>
              <a:rPr lang="pl-PL" dirty="0" smtClean="0"/>
              <a:t>uczestniczenie </a:t>
            </a:r>
            <a:r>
              <a:rPr lang="pl-PL" dirty="0"/>
              <a:t>w zajęciach grupowych poza szkołą min. 3 godz. </a:t>
            </a:r>
            <a:r>
              <a:rPr lang="pl-PL" dirty="0" smtClean="0"/>
              <a:t>tygodniowo</a:t>
            </a:r>
            <a:br>
              <a:rPr lang="pl-PL" dirty="0" smtClean="0"/>
            </a:br>
            <a:r>
              <a:rPr lang="pl-PL" dirty="0" smtClean="0"/>
              <a:t>(wymagane </a:t>
            </a:r>
            <a:r>
              <a:rPr lang="pl-PL" dirty="0"/>
              <a:t>ze względu na zadania „drużynowe</a:t>
            </a:r>
            <a:r>
              <a:rPr lang="pl-PL" dirty="0" smtClean="0"/>
              <a:t>”),</a:t>
            </a:r>
            <a:endParaRPr lang="pl-PL" dirty="0"/>
          </a:p>
          <a:p>
            <a:pPr marL="285750" lvl="0" indent="-285750">
              <a:buFontTx/>
              <a:buChar char="-"/>
            </a:pPr>
            <a:r>
              <a:rPr lang="pl-PL" b="1" dirty="0" smtClean="0"/>
              <a:t>mowa </a:t>
            </a:r>
            <a:r>
              <a:rPr lang="pl-PL" b="1" dirty="0"/>
              <a:t>płynna</a:t>
            </a:r>
            <a:r>
              <a:rPr lang="pl-PL" dirty="0"/>
              <a:t>, zdaniowa, umożliwiająca swobodną konwersację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kwalifikacja przez terapeutę</a:t>
            </a:r>
            <a:r>
              <a:rPr lang="pl-PL" dirty="0" smtClean="0"/>
              <a:t>).</a:t>
            </a:r>
            <a:endParaRPr lang="pl-PL" dirty="0"/>
          </a:p>
          <a:p>
            <a:endParaRPr lang="pl-PL" sz="1200" dirty="0" smtClean="0"/>
          </a:p>
          <a:p>
            <a:r>
              <a:rPr lang="pl-PL" dirty="0" smtClean="0"/>
              <a:t>Osoby </a:t>
            </a:r>
            <a:r>
              <a:rPr lang="pl-PL" dirty="0"/>
              <a:t>badane zostaną losowo podzielone na dwie grupy: badawczą i kontrolną. </a:t>
            </a:r>
            <a:br>
              <a:rPr lang="pl-PL" dirty="0"/>
            </a:br>
            <a:r>
              <a:rPr lang="pl-PL" dirty="0"/>
              <a:t>Przydział do jednej z tych grup będzie dotyczył całych grup terapeutycznych.</a:t>
            </a:r>
          </a:p>
          <a:p>
            <a:r>
              <a:rPr lang="pl-PL" dirty="0"/>
              <a:t>Wszyscy zakwalifikowani użytkownicy przejdą trening korzystania ze smartfonu 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123728" y="3501008"/>
            <a:ext cx="43924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Procedura badań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323528" y="1556792"/>
            <a:ext cx="828919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l-PL" b="1" dirty="0"/>
              <a:t>Badania przed treningiem (</a:t>
            </a:r>
            <a:r>
              <a:rPr lang="pl-PL" b="1" dirty="0" err="1"/>
              <a:t>pretest</a:t>
            </a:r>
            <a:r>
              <a:rPr lang="pl-PL" b="1" dirty="0"/>
              <a:t>)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/>
              <a:t>Przeprowadzane badania: </a:t>
            </a:r>
          </a:p>
          <a:p>
            <a:pPr lvl="1"/>
            <a:r>
              <a:rPr lang="pl-PL" dirty="0"/>
              <a:t>Stanford </a:t>
            </a:r>
            <a:r>
              <a:rPr lang="pl-PL" dirty="0" err="1"/>
              <a:t>Binet</a:t>
            </a:r>
            <a:r>
              <a:rPr lang="pl-PL" dirty="0"/>
              <a:t> 5,</a:t>
            </a:r>
          </a:p>
          <a:p>
            <a:pPr lvl="1"/>
            <a:r>
              <a:rPr lang="pl-PL" dirty="0"/>
              <a:t>ASRS (pełna wersja, zamiast ADOS-3),</a:t>
            </a:r>
          </a:p>
          <a:p>
            <a:pPr lvl="1"/>
            <a:r>
              <a:rPr lang="pl-PL" dirty="0"/>
              <a:t>SCQ,</a:t>
            </a:r>
          </a:p>
          <a:p>
            <a:pPr lvl="1"/>
            <a:r>
              <a:rPr lang="pl-PL" dirty="0"/>
              <a:t>Skala do pomiaru </a:t>
            </a:r>
            <a:r>
              <a:rPr lang="pl-PL" dirty="0" err="1"/>
              <a:t>zachowań</a:t>
            </a:r>
            <a:r>
              <a:rPr lang="pl-PL" dirty="0"/>
              <a:t> adaptacyjnych ABAS-3 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   (wypełniana </a:t>
            </a:r>
            <a:r>
              <a:rPr lang="pl-PL" dirty="0"/>
              <a:t>przez opiekuna i ewentualnie </a:t>
            </a:r>
            <a:r>
              <a:rPr lang="pl-PL" dirty="0" smtClean="0"/>
              <a:t>terapeutę),</a:t>
            </a:r>
            <a:endParaRPr lang="pl-PL" dirty="0"/>
          </a:p>
          <a:p>
            <a:pPr lvl="1"/>
            <a:r>
              <a:rPr lang="pl-PL" dirty="0" err="1"/>
              <a:t>Conners</a:t>
            </a:r>
            <a:r>
              <a:rPr lang="pl-PL" dirty="0"/>
              <a:t> 3 i CBCL (kontrola innych zaburzeń).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/>
              <a:t>Przedstawienie </a:t>
            </a:r>
            <a:r>
              <a:rPr lang="pl-PL" dirty="0" smtClean="0"/>
              <a:t>badanemu i opiekunowi </a:t>
            </a:r>
            <a:r>
              <a:rPr lang="pl-PL" dirty="0"/>
              <a:t>informacji </a:t>
            </a:r>
            <a:r>
              <a:rPr lang="pl-PL" dirty="0" smtClean="0"/>
              <a:t>nt. badania. 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 smtClean="0"/>
              <a:t>Uzyskanie </a:t>
            </a:r>
            <a:r>
              <a:rPr lang="pl-PL" dirty="0"/>
              <a:t>zgody badanego (osoba niepełnosprawna) i opiekuna na </a:t>
            </a:r>
            <a:r>
              <a:rPr lang="pl-PL" dirty="0" smtClean="0"/>
              <a:t>badanie. </a:t>
            </a:r>
            <a:endParaRPr lang="pl-PL" dirty="0"/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 smtClean="0"/>
              <a:t>Wypełnienie </a:t>
            </a:r>
            <a:r>
              <a:rPr lang="pl-PL" dirty="0"/>
              <a:t>przez opiekuna ankiety </a:t>
            </a:r>
            <a:r>
              <a:rPr lang="pl-PL" dirty="0" smtClean="0"/>
              <a:t>demograficznej.</a:t>
            </a:r>
            <a:endParaRPr lang="pl-PL" dirty="0"/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 smtClean="0"/>
              <a:t>Instalacja </a:t>
            </a:r>
            <a:r>
              <a:rPr lang="pl-PL" dirty="0"/>
              <a:t>aplikacji na smartfonie opiekuna, założenie konta dla opiekuna i dla </a:t>
            </a:r>
            <a:r>
              <a:rPr lang="pl-PL" dirty="0" smtClean="0"/>
              <a:t>gracza.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 smtClean="0"/>
              <a:t>Opiekun </a:t>
            </a:r>
            <a:r>
              <a:rPr lang="pl-PL" dirty="0"/>
              <a:t>wypełnia w aplikacji ankietę dotycząca informacji potrzebnych w </a:t>
            </a:r>
            <a:r>
              <a:rPr lang="pl-PL" dirty="0" smtClean="0"/>
              <a:t>grze.</a:t>
            </a:r>
            <a:endParaRPr lang="pl-PL" dirty="0"/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 smtClean="0"/>
              <a:t>Dziecko </a:t>
            </a:r>
            <a:r>
              <a:rPr lang="pl-PL" dirty="0"/>
              <a:t>i opiekun wypełniają arkusz umiejętności „potrafię/nie potrafię</a:t>
            </a:r>
            <a:r>
              <a:rPr lang="pl-PL" dirty="0" smtClean="0"/>
              <a:t>”.</a:t>
            </a:r>
            <a:endParaRPr lang="pl-PL" dirty="0"/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 smtClean="0"/>
              <a:t>Uzyskanie </a:t>
            </a:r>
            <a:r>
              <a:rPr lang="pl-PL" dirty="0"/>
              <a:t>oceny funkcjonowania codziennego i interakcji społecznych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 </a:t>
            </a:r>
            <a:r>
              <a:rPr lang="pl-PL" dirty="0"/>
              <a:t>terapeuty grupy, </a:t>
            </a:r>
            <a:r>
              <a:rPr lang="pl-PL" dirty="0" smtClean="0"/>
              <a:t>do </a:t>
            </a:r>
            <a:r>
              <a:rPr lang="pl-PL" dirty="0"/>
              <a:t>której należy </a:t>
            </a:r>
            <a:r>
              <a:rPr lang="pl-PL" dirty="0" smtClean="0"/>
              <a:t>chłopiec.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pl-PL" dirty="0" smtClean="0"/>
              <a:t>Przeprowadzenie </a:t>
            </a:r>
            <a:r>
              <a:rPr lang="pl-PL" dirty="0"/>
              <a:t>wywiadu psychologicznego z opiekunem dziecka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nt</a:t>
            </a:r>
            <a:r>
              <a:rPr lang="pl-PL" dirty="0"/>
              <a:t>. funkcjonowania dziecka w domu i w szkole.</a:t>
            </a:r>
          </a:p>
        </p:txBody>
      </p:sp>
    </p:spTree>
    <p:extLst>
      <p:ext uri="{BB962C8B-B14F-4D97-AF65-F5344CB8AC3E}">
        <p14:creationId xmlns:p14="http://schemas.microsoft.com/office/powerpoint/2010/main" val="112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Procedura badań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70" y="1547068"/>
            <a:ext cx="5683250" cy="519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Procedura badań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323528" y="1556792"/>
            <a:ext cx="85107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Postępowanie w trakcie </a:t>
            </a:r>
            <a:r>
              <a:rPr lang="pl-PL" b="1" dirty="0" smtClean="0"/>
              <a:t>treningu</a:t>
            </a:r>
            <a:r>
              <a:rPr lang="pl-PL" b="1" dirty="0"/>
              <a:t> </a:t>
            </a:r>
            <a:r>
              <a:rPr lang="pl-PL" b="1" dirty="0" smtClean="0"/>
              <a:t>(przez </a:t>
            </a:r>
            <a:r>
              <a:rPr lang="pl-PL" b="1" dirty="0"/>
              <a:t>ok. 3 miesiące, tylko grupa badawcza)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Aplikacja mobilna dla graczy we współpracy z aplikacją internetową na serwerze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automatycznie </a:t>
            </a:r>
            <a:r>
              <a:rPr lang="pl-PL" b="1" dirty="0"/>
              <a:t>rejestrują dane</a:t>
            </a:r>
            <a:r>
              <a:rPr lang="pl-PL" dirty="0"/>
              <a:t> pozwalające na ocenę rozwoju </a:t>
            </a:r>
            <a:r>
              <a:rPr lang="pl-PL" dirty="0" err="1"/>
              <a:t>zachowań</a:t>
            </a:r>
            <a:r>
              <a:rPr lang="pl-PL" dirty="0"/>
              <a:t> społecznych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badanych </a:t>
            </a:r>
            <a:r>
              <a:rPr lang="pl-PL" dirty="0"/>
              <a:t>w trakcie </a:t>
            </a:r>
            <a:r>
              <a:rPr lang="pl-PL" dirty="0" smtClean="0"/>
              <a:t>treningu.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Po </a:t>
            </a:r>
            <a:r>
              <a:rPr lang="pl-PL" dirty="0"/>
              <a:t>każdym zadaniu opiekun wypełnia ankietę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zbierającą </a:t>
            </a:r>
            <a:r>
              <a:rPr lang="pl-PL" dirty="0"/>
              <a:t>dodatkowe informacje o </a:t>
            </a:r>
            <a:r>
              <a:rPr lang="pl-PL" dirty="0" smtClean="0"/>
              <a:t>graczu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W </a:t>
            </a:r>
            <a:r>
              <a:rPr lang="pl-PL" dirty="0"/>
              <a:t>połowie czasu treningu następuje tzw. </a:t>
            </a:r>
            <a:r>
              <a:rPr lang="pl-PL" b="1" dirty="0"/>
              <a:t>punkt kontrolny</a:t>
            </a:r>
            <a:r>
              <a:rPr lang="pl-PL" dirty="0"/>
              <a:t>, w ramach którego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gracze </a:t>
            </a:r>
            <a:r>
              <a:rPr lang="pl-PL" dirty="0"/>
              <a:t>i ich opiekunowie wypełniają arkusze umiejętności „</a:t>
            </a:r>
            <a:r>
              <a:rPr lang="pl-PL" dirty="0" err="1"/>
              <a:t>potafię</a:t>
            </a:r>
            <a:r>
              <a:rPr lang="pl-PL" dirty="0"/>
              <a:t>/nie </a:t>
            </a:r>
            <a:r>
              <a:rPr lang="pl-PL" dirty="0" smtClean="0"/>
              <a:t>potrafię”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Rodzice/Opiekunowie </a:t>
            </a:r>
            <a:r>
              <a:rPr lang="pl-PL" dirty="0"/>
              <a:t>dziecka są zachęcani do notowania i zbierania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systematyczne i bogate notatki) informacji na temat realizacji zadań przez gracza. </a:t>
            </a:r>
          </a:p>
        </p:txBody>
      </p:sp>
    </p:spTree>
    <p:extLst>
      <p:ext uri="{BB962C8B-B14F-4D97-AF65-F5344CB8AC3E}">
        <p14:creationId xmlns:p14="http://schemas.microsoft.com/office/powerpoint/2010/main" val="4805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Procedura badań</a:t>
            </a:r>
            <a:endParaRPr lang="en-US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3" name="pole tekstowe 2"/>
          <p:cNvSpPr txBox="1"/>
          <p:nvPr/>
        </p:nvSpPr>
        <p:spPr>
          <a:xfrm>
            <a:off x="323528" y="1556792"/>
            <a:ext cx="86446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Badania po treningu (post-testy)</a:t>
            </a:r>
          </a:p>
          <a:p>
            <a:pPr lvl="0"/>
            <a:r>
              <a:rPr lang="pl-PL" dirty="0"/>
              <a:t>Przeprowadzone badania:</a:t>
            </a:r>
          </a:p>
          <a:p>
            <a:pPr lvl="1"/>
            <a:r>
              <a:rPr lang="pl-PL" dirty="0"/>
              <a:t>skala do pomiaru </a:t>
            </a:r>
            <a:r>
              <a:rPr lang="pl-PL" dirty="0" err="1"/>
              <a:t>zachowań</a:t>
            </a:r>
            <a:r>
              <a:rPr lang="pl-PL" dirty="0"/>
              <a:t> adaptacyjnych ABAS-3 </a:t>
            </a:r>
            <a:r>
              <a:rPr lang="pl-PL" dirty="0" smtClean="0"/>
              <a:t>wypełniana </a:t>
            </a:r>
            <a:r>
              <a:rPr lang="pl-PL" dirty="0"/>
              <a:t>przez opiekuna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(i </a:t>
            </a:r>
            <a:r>
              <a:rPr lang="pl-PL" dirty="0"/>
              <a:t>ewentualnie  </a:t>
            </a:r>
            <a:r>
              <a:rPr lang="pl-PL" dirty="0" smtClean="0"/>
              <a:t>terapeutę),</a:t>
            </a:r>
            <a:endParaRPr lang="pl-PL" dirty="0"/>
          </a:p>
          <a:p>
            <a:pPr lvl="1"/>
            <a:r>
              <a:rPr lang="pl-PL" dirty="0"/>
              <a:t>kwestionariusz </a:t>
            </a:r>
            <a:r>
              <a:rPr lang="pl-PL" dirty="0" smtClean="0"/>
              <a:t>SCQ,</a:t>
            </a:r>
            <a:endParaRPr lang="pl-PL" dirty="0"/>
          </a:p>
          <a:p>
            <a:pPr lvl="1"/>
            <a:r>
              <a:rPr lang="pl-PL" dirty="0"/>
              <a:t>arkusz umiejętności „potrafię/nie potrafię” </a:t>
            </a:r>
            <a:r>
              <a:rPr lang="pl-PL" dirty="0" smtClean="0"/>
              <a:t>wypełniany </a:t>
            </a:r>
            <a:r>
              <a:rPr lang="pl-PL" dirty="0"/>
              <a:t>przez dziecko i </a:t>
            </a:r>
            <a:r>
              <a:rPr lang="pl-PL" dirty="0" smtClean="0"/>
              <a:t>opiekuna</a:t>
            </a:r>
          </a:p>
          <a:p>
            <a:pPr marL="0" lvl="1"/>
            <a:r>
              <a:rPr lang="pl-PL" dirty="0" smtClean="0"/>
              <a:t>Ankieta </a:t>
            </a:r>
            <a:r>
              <a:rPr lang="pl-PL" dirty="0"/>
              <a:t>oceny programu (pomysł na grę, techniczna - błędy, </a:t>
            </a:r>
            <a:r>
              <a:rPr lang="pl-PL" dirty="0" smtClean="0"/>
              <a:t>estetyczna </a:t>
            </a:r>
            <a:r>
              <a:rPr lang="pl-PL" dirty="0"/>
              <a:t>– grafiki, </a:t>
            </a:r>
            <a:r>
              <a:rPr lang="pl-PL" dirty="0" smtClean="0"/>
              <a:t>stylistyka)</a:t>
            </a:r>
          </a:p>
          <a:p>
            <a:pPr marL="0" lvl="1"/>
            <a:r>
              <a:rPr lang="pl-PL" dirty="0" err="1" smtClean="0"/>
              <a:t>Kwstionariusze</a:t>
            </a:r>
            <a:r>
              <a:rPr lang="pl-PL" dirty="0" smtClean="0"/>
              <a:t> UX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3528" y="4077072"/>
            <a:ext cx="466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 tym grupa kontrolna uzyskuje dostęp do gry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443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Gra terapeutyczna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27584" y="1549236"/>
            <a:ext cx="748457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Zalety: 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uzupełnienie tradycyjnej terapii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diady</a:t>
            </a:r>
            <a:r>
              <a:rPr lang="pl-PL" dirty="0" smtClean="0"/>
              <a:t>, zajęcia w salach/grupy, trening umiejętności społecznych)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wyjście z domu → zwiększenie samodzielności (b. ważne), bezpieczeństwo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wykorzystanie smartfonów (atrakcyjne)</a:t>
            </a:r>
          </a:p>
          <a:p>
            <a:pPr marL="639763" lvl="1" indent="-182563">
              <a:buFontTx/>
              <a:buChar char="-"/>
            </a:pPr>
            <a:r>
              <a:rPr lang="pl-PL" dirty="0" smtClean="0"/>
              <a:t>mapy / lokalizacja / komunikacja miejska / nadzór</a:t>
            </a:r>
          </a:p>
          <a:p>
            <a:pPr marL="639763" lvl="1" indent="-182563">
              <a:buFontTx/>
              <a:buChar char="-"/>
            </a:pPr>
            <a:r>
              <a:rPr lang="pl-PL" dirty="0" smtClean="0"/>
              <a:t>kalendarz, listy zakupów, instrukcje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grywalizacja terapii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standaryzacja terapii (uniezależnienie od umiejętności terapeutów)</a:t>
            </a:r>
          </a:p>
          <a:p>
            <a:endParaRPr lang="pl-PL" sz="1000" dirty="0" smtClean="0"/>
          </a:p>
          <a:p>
            <a:r>
              <a:rPr lang="pl-PL" b="1" dirty="0" smtClean="0"/>
              <a:t>Wady: 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uzależnienie funkcjonowania od smartfonu (bateria, zasięg)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poprawia funkcjonowanie, </a:t>
            </a:r>
            <a:br>
              <a:rPr lang="pl-PL" dirty="0" smtClean="0"/>
            </a:br>
            <a:r>
              <a:rPr lang="pl-PL" dirty="0" smtClean="0"/>
              <a:t>ale czy poprawia umiejętności komunikacji, rozumienie emocji</a:t>
            </a:r>
            <a:r>
              <a:rPr lang="pl-PL" dirty="0"/>
              <a:t> → </a:t>
            </a:r>
            <a:r>
              <a:rPr lang="pl-PL" dirty="0" smtClean="0"/>
              <a:t>badania</a:t>
            </a:r>
          </a:p>
          <a:p>
            <a:endParaRPr lang="pl-PL" sz="1000" dirty="0"/>
          </a:p>
          <a:p>
            <a:r>
              <a:rPr lang="pl-PL" b="1" dirty="0" smtClean="0"/>
              <a:t>Wyzwanie - plany: </a:t>
            </a:r>
            <a:endParaRPr lang="pl-PL" b="1" dirty="0"/>
          </a:p>
          <a:p>
            <a:pPr marL="182563" indent="-182563">
              <a:buFontTx/>
              <a:buChar char="-"/>
            </a:pPr>
            <a:r>
              <a:rPr lang="pl-PL" dirty="0" smtClean="0"/>
              <a:t>trening radzenia sobie ze stresem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gra wymagająca większej współpracy (wymuszenie interakcji)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trening elastyczności poznawczej/neuronalnej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2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/>
          <p:cNvSpPr txBox="1">
            <a:spLocks/>
          </p:cNvSpPr>
          <p:nvPr/>
        </p:nvSpPr>
        <p:spPr>
          <a:xfrm>
            <a:off x="1043608" y="144950"/>
            <a:ext cx="3672408" cy="907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GameLab</a:t>
            </a:r>
            <a:endParaRPr lang="pl-PL" sz="6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2" descr="N:\www\gamelab\html\galeria\gamelab_logo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1268760"/>
            <a:ext cx="69766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Jacek </a:t>
            </a:r>
            <a:r>
              <a:rPr lang="en-US" sz="3200" dirty="0" err="1" smtClean="0">
                <a:solidFill>
                  <a:schemeClr val="bg1"/>
                </a:solidFill>
              </a:rPr>
              <a:t>Matulewski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ZMK, Instytut Fizyki UMK</a:t>
            </a:r>
            <a:endParaRPr lang="en-US" sz="32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pl-PL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GameLab</a:t>
            </a:r>
            <a:r>
              <a:rPr lang="pl-P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LNK, ICNT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UMK</a:t>
            </a:r>
            <a:endParaRPr lang="en-US" sz="32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e-mail: 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jacek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pl-PL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phys.uni.torun</a:t>
            </a:r>
            <a:r>
              <a:rPr lang="pl-P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pl</a:t>
            </a:r>
            <a:endParaRPr lang="pl-PL" sz="32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WWW:</a:t>
            </a:r>
            <a:r>
              <a:rPr lang="pl-PL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http://www.fizyka.umk.pl/~jacek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4069521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This work was partially supported by Academic Business Incubator of the Nicolaus Copernicus University as part of the project “Incubator of Innovation+” of the Ministry of Science and Higher Education financed as part of the systemic project “Increasing the human resources potential of the R &amp; D sector in OP IR", in Action 4.4 PO IR.</a:t>
            </a:r>
            <a:endParaRPr lang="pl-PL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Autyzm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1484784"/>
            <a:ext cx="8164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Definicja:</a:t>
            </a:r>
            <a:r>
              <a:rPr lang="pl-PL" dirty="0" smtClean="0"/>
              <a:t> </a:t>
            </a:r>
          </a:p>
          <a:p>
            <a:r>
              <a:rPr lang="pl-PL" dirty="0" smtClean="0"/>
              <a:t>Zaburzenia ze spektrum autyzmu (ASD) to zaburzenie kształtowania funkcji mózgu </a:t>
            </a:r>
            <a:br>
              <a:rPr lang="pl-PL" dirty="0" smtClean="0"/>
            </a:br>
            <a:r>
              <a:rPr lang="pl-PL" dirty="0" smtClean="0"/>
              <a:t>(bez znaczącej zmiany jego struktury) w zakresie odbierania i przetwarzania bodźców </a:t>
            </a:r>
          </a:p>
          <a:p>
            <a:r>
              <a:rPr lang="pl-PL" dirty="0" smtClean="0"/>
              <a:t>zmysłowych, a potem w zakresie rozpoznawania sytuacji społecznych i komunikacji.</a:t>
            </a:r>
            <a:endParaRPr lang="pl-PL" dirty="0"/>
          </a:p>
        </p:txBody>
      </p:sp>
      <p:pic>
        <p:nvPicPr>
          <p:cNvPr id="15" name="Picture 2" descr="https://upload.wikimedia.org/wikipedia/commons/0/0d/Autistic-sweetiepie-boy-with-ducksina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075179" cy="30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a 15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7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2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d/Autistic-sweetiepie-boy-with-ducksina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075179" cy="30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Autyzm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1484784"/>
            <a:ext cx="8164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Definicja:</a:t>
            </a:r>
            <a:r>
              <a:rPr lang="pl-PL" dirty="0" smtClean="0"/>
              <a:t> </a:t>
            </a:r>
          </a:p>
          <a:p>
            <a:r>
              <a:rPr lang="pl-PL" dirty="0" smtClean="0"/>
              <a:t>Zaburzenia ze spektrum autyzmu (ASD) to zaburzenie kształtowania funkcji mózgu </a:t>
            </a:r>
            <a:br>
              <a:rPr lang="pl-PL" dirty="0" smtClean="0"/>
            </a:br>
            <a:r>
              <a:rPr lang="pl-PL" dirty="0" smtClean="0"/>
              <a:t>(bez znaczącej zmiany jego struktury) </a:t>
            </a:r>
            <a:r>
              <a:rPr lang="pl-PL" dirty="0" smtClean="0">
                <a:solidFill>
                  <a:srgbClr val="0070C0"/>
                </a:solidFill>
              </a:rPr>
              <a:t>w zakresie odbierania i przetwarzania bodźców 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zmysłowych</a:t>
            </a:r>
            <a:r>
              <a:rPr lang="pl-PL" dirty="0" smtClean="0"/>
              <a:t>, a potem w zakresie rozpoznawania sytuacji społecznych i komunikacji.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644008" y="2996952"/>
            <a:ext cx="43440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Brak </a:t>
            </a:r>
            <a:r>
              <a:rPr lang="pl-PL" b="1" dirty="0"/>
              <a:t>reakcji na silne bodźce </a:t>
            </a:r>
            <a:r>
              <a:rPr lang="pl-PL" b="1" dirty="0" smtClean="0"/>
              <a:t>dźwiękowe</a:t>
            </a:r>
          </a:p>
          <a:p>
            <a:r>
              <a:rPr lang="pl-PL" dirty="0" smtClean="0"/>
              <a:t>(przy jednoczesnym reagowaniu np. na imię,</a:t>
            </a:r>
            <a:br>
              <a:rPr lang="pl-PL" dirty="0" smtClean="0"/>
            </a:br>
            <a:r>
              <a:rPr lang="pl-PL" dirty="0" smtClean="0"/>
              <a:t>nazwy posiłków lub ulubionych czynności)</a:t>
            </a:r>
          </a:p>
          <a:p>
            <a:r>
              <a:rPr lang="pl-PL" dirty="0" smtClean="0"/>
              <a:t>Jednocześnie </a:t>
            </a:r>
            <a:r>
              <a:rPr lang="pl-PL" b="1" dirty="0" smtClean="0"/>
              <a:t>nadwrażliwość</a:t>
            </a:r>
            <a:r>
              <a:rPr lang="pl-PL" dirty="0" smtClean="0"/>
              <a:t> na dźwięki,</a:t>
            </a:r>
          </a:p>
          <a:p>
            <a:r>
              <a:rPr lang="pl-PL" dirty="0" smtClean="0"/>
              <a:t>światło, tłum, faktury przedmiotów.</a:t>
            </a:r>
          </a:p>
          <a:p>
            <a:r>
              <a:rPr lang="pl-PL" dirty="0" smtClean="0"/>
              <a:t>Efektem nadwrażliwości może być </a:t>
            </a:r>
            <a:br>
              <a:rPr lang="pl-PL" dirty="0" smtClean="0"/>
            </a:br>
            <a:r>
              <a:rPr lang="pl-PL" dirty="0" smtClean="0"/>
              <a:t>m.in. selektywność żywieniowa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0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0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d/Autistic-sweetiepie-boy-with-ducksina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075179" cy="30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Autyzm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1484784"/>
            <a:ext cx="8164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Definicja:</a:t>
            </a:r>
            <a:r>
              <a:rPr lang="pl-PL" dirty="0" smtClean="0"/>
              <a:t> </a:t>
            </a:r>
          </a:p>
          <a:p>
            <a:r>
              <a:rPr lang="pl-PL" dirty="0" smtClean="0"/>
              <a:t>Zaburzenia ze spektrum autyzmu (ASD) to zaburzenie kształtowania funkcji mózgu </a:t>
            </a:r>
            <a:br>
              <a:rPr lang="pl-PL" dirty="0" smtClean="0"/>
            </a:br>
            <a:r>
              <a:rPr lang="pl-PL" dirty="0" smtClean="0"/>
              <a:t>(bez znaczącej zmiany jego struktury) w zakresie odbierania i przetwarzania bodźców </a:t>
            </a:r>
          </a:p>
          <a:p>
            <a:r>
              <a:rPr lang="pl-PL" dirty="0" smtClean="0"/>
              <a:t>zmysłowych, a potem </a:t>
            </a:r>
            <a:r>
              <a:rPr lang="pl-PL" dirty="0" smtClean="0">
                <a:solidFill>
                  <a:srgbClr val="0070C0"/>
                </a:solidFill>
              </a:rPr>
              <a:t>w zakresie rozpoznawania sytuacji społecznych i komunikacji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644008" y="2996952"/>
            <a:ext cx="44171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Typowy przebieg/objawy:</a:t>
            </a:r>
          </a:p>
          <a:p>
            <a:r>
              <a:rPr lang="pl-PL" dirty="0" smtClean="0"/>
              <a:t>1 </a:t>
            </a:r>
            <a:r>
              <a:rPr lang="pl-PL" dirty="0"/>
              <a:t>rok - brak uwspólniania uwagi, </a:t>
            </a:r>
            <a:endParaRPr lang="pl-PL" dirty="0" smtClean="0"/>
          </a:p>
          <a:p>
            <a:r>
              <a:rPr lang="pl-PL" dirty="0" smtClean="0"/>
              <a:t>2 </a:t>
            </a:r>
            <a:r>
              <a:rPr lang="pl-PL" dirty="0"/>
              <a:t>rok - brak zainteresowania innymi </a:t>
            </a:r>
            <a:r>
              <a:rPr lang="pl-PL" dirty="0" smtClean="0"/>
              <a:t>dziećmi</a:t>
            </a:r>
          </a:p>
          <a:p>
            <a:r>
              <a:rPr lang="pl-PL" dirty="0"/>
              <a:t> </a:t>
            </a:r>
            <a:r>
              <a:rPr lang="pl-PL" dirty="0" smtClean="0"/>
              <a:t>           (szczególnie widoczne w przedszkolu)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 brak </a:t>
            </a:r>
            <a:r>
              <a:rPr lang="pl-PL" dirty="0"/>
              <a:t>zabaw tematycznych</a:t>
            </a:r>
            <a:endParaRPr lang="pl-PL" dirty="0" smtClean="0"/>
          </a:p>
          <a:p>
            <a:r>
              <a:rPr lang="pl-PL" dirty="0" smtClean="0"/>
              <a:t>3 </a:t>
            </a:r>
            <a:r>
              <a:rPr lang="pl-PL" dirty="0"/>
              <a:t>rok – cofnięcie rozwoju mowy, stereotypie, </a:t>
            </a:r>
            <a:endParaRPr lang="pl-PL" dirty="0" smtClean="0"/>
          </a:p>
          <a:p>
            <a:r>
              <a:rPr lang="pl-PL" dirty="0" smtClean="0"/>
              <a:t>starsze dzieci – także napady agresji</a:t>
            </a:r>
            <a:br>
              <a:rPr lang="pl-PL" dirty="0" smtClean="0"/>
            </a:br>
            <a:r>
              <a:rPr lang="pl-PL" dirty="0" smtClean="0"/>
              <a:t>                           (efekt </a:t>
            </a:r>
            <a:r>
              <a:rPr lang="pl-PL" dirty="0"/>
              <a:t>przeciążenia </a:t>
            </a:r>
            <a:r>
              <a:rPr lang="pl-PL" dirty="0" smtClean="0"/>
              <a:t>jak w </a:t>
            </a:r>
            <a:r>
              <a:rPr lang="pl-PL" dirty="0" err="1" smtClean="0"/>
              <a:t>DoS</a:t>
            </a:r>
            <a:r>
              <a:rPr lang="pl-PL" dirty="0"/>
              <a:t>)</a:t>
            </a:r>
          </a:p>
          <a:p>
            <a:endParaRPr lang="pl-PL" dirty="0" smtClean="0"/>
          </a:p>
          <a:p>
            <a:r>
              <a:rPr lang="pl-PL" dirty="0" smtClean="0"/>
              <a:t>Niejednolity </a:t>
            </a:r>
            <a:r>
              <a:rPr lang="pl-PL" dirty="0"/>
              <a:t>obraz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10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4" name="pole tekstowe 3"/>
          <p:cNvSpPr txBox="1"/>
          <p:nvPr/>
        </p:nvSpPr>
        <p:spPr>
          <a:xfrm>
            <a:off x="4644008" y="6041558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Teoria umysłu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44008" y="6042476"/>
            <a:ext cx="161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Teoria umysłu?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387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Epidemiologia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92038" y="2780928"/>
            <a:ext cx="6075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Przyczyna:</a:t>
            </a:r>
            <a:r>
              <a:rPr lang="pl-PL" dirty="0" smtClean="0"/>
              <a:t> nie ma jednoznacznie zidentyfikowanej przyczyny</a:t>
            </a:r>
          </a:p>
          <a:p>
            <a:r>
              <a:rPr lang="pl-PL" dirty="0" smtClean="0"/>
              <a:t>Wskazuje się na: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czynniki wpływające na rozwój płodu </a:t>
            </a:r>
            <a:r>
              <a:rPr lang="pl-PL" dirty="0"/>
              <a:t>(</a:t>
            </a:r>
            <a:r>
              <a:rPr lang="pl-PL" dirty="0" smtClean="0"/>
              <a:t>infekcje, s. toksyczne), </a:t>
            </a:r>
            <a:endParaRPr lang="pl-PL" dirty="0"/>
          </a:p>
          <a:p>
            <a:pPr marL="182563" indent="-182563">
              <a:buFontTx/>
              <a:buChar char="-"/>
            </a:pPr>
            <a:r>
              <a:rPr lang="pl-PL" dirty="0" smtClean="0"/>
              <a:t>zaburzenia okołoporodowe (wcześniactwo → 25%), </a:t>
            </a:r>
            <a:endParaRPr lang="pl-PL" dirty="0"/>
          </a:p>
          <a:p>
            <a:pPr marL="182563" indent="-182563">
              <a:buFontTx/>
              <a:buChar char="-"/>
            </a:pPr>
            <a:r>
              <a:rPr lang="pl-PL" dirty="0" smtClean="0"/>
              <a:t>uwarunkowania genetyczne, 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wiek rodziców,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czynniki środowiskowe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23528" y="1508591"/>
            <a:ext cx="534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Częstość:</a:t>
            </a:r>
            <a:r>
              <a:rPr lang="pl-PL" dirty="0" smtClean="0"/>
              <a:t> </a:t>
            </a:r>
          </a:p>
          <a:p>
            <a:r>
              <a:rPr lang="pl-PL" dirty="0" smtClean="0"/>
              <a:t>Świat: 2017</a:t>
            </a:r>
            <a:r>
              <a:rPr lang="pl-PL" dirty="0"/>
              <a:t> </a:t>
            </a:r>
            <a:r>
              <a:rPr lang="pl-PL" dirty="0" smtClean="0"/>
              <a:t>– 1.5-3% (80s – 0.4%)</a:t>
            </a:r>
          </a:p>
          <a:p>
            <a:r>
              <a:rPr lang="pl-PL" dirty="0" smtClean="0"/>
              <a:t>Europa: 5 mln. osób, Polska: </a:t>
            </a:r>
            <a:r>
              <a:rPr lang="pl-PL" b="1" dirty="0" smtClean="0"/>
              <a:t>co najmniej 60 tys. osób</a:t>
            </a:r>
          </a:p>
          <a:p>
            <a:r>
              <a:rPr lang="pl-PL" b="1" dirty="0" smtClean="0"/>
              <a:t>Płeć:</a:t>
            </a:r>
            <a:r>
              <a:rPr lang="pl-PL" dirty="0" smtClean="0"/>
              <a:t> chłopcy (4:1), u dziewcząt łagodniejszy przebieg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4941168"/>
            <a:ext cx="8564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Najbardziej widoczne objawy (nie </a:t>
            </a:r>
            <a:r>
              <a:rPr lang="pl-PL" b="1" dirty="0"/>
              <a:t>są specyficzne dla autyzmu</a:t>
            </a:r>
            <a:r>
              <a:rPr lang="pl-PL" b="1" dirty="0" smtClean="0"/>
              <a:t>!)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unikanie </a:t>
            </a:r>
            <a:r>
              <a:rPr lang="pl-PL" dirty="0"/>
              <a:t>kontaktu </a:t>
            </a:r>
            <a:r>
              <a:rPr lang="pl-PL" dirty="0" smtClean="0"/>
              <a:t>wzrokowego = jedna ze strategii </a:t>
            </a:r>
            <a:r>
              <a:rPr lang="pl-PL" dirty="0"/>
              <a:t>przetrwania przy </a:t>
            </a:r>
            <a:r>
              <a:rPr lang="pl-PL" dirty="0" smtClean="0"/>
              <a:t>nadwrażliwościach 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stereotypie = rozładowywanie napięcia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agresja = efekt kłopotów w komunikacji (trudności wyrażania potrzeb)</a:t>
            </a:r>
            <a:endParaRPr lang="pl-PL" dirty="0"/>
          </a:p>
        </p:txBody>
      </p:sp>
      <p:grpSp>
        <p:nvGrpSpPr>
          <p:cNvPr id="26" name="Grupa 25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27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>
            <a:off x="292038" y="4941167"/>
            <a:ext cx="8757456" cy="1799039"/>
            <a:chOff x="292038" y="4941167"/>
            <a:chExt cx="8757456" cy="1799039"/>
          </a:xfrm>
        </p:grpSpPr>
        <p:sp>
          <p:nvSpPr>
            <p:cNvPr id="29" name="pole tekstowe 28"/>
            <p:cNvSpPr txBox="1"/>
            <p:nvPr/>
          </p:nvSpPr>
          <p:spPr>
            <a:xfrm>
              <a:off x="4039789" y="6309319"/>
              <a:ext cx="50097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Barry M. </a:t>
              </a:r>
              <a:r>
                <a:rPr lang="en-US" sz="1100" dirty="0" err="1"/>
                <a:t>Prizant</a:t>
              </a:r>
              <a:r>
                <a:rPr lang="en-US" sz="1100" dirty="0"/>
                <a:t>, Tom </a:t>
              </a:r>
              <a:r>
                <a:rPr lang="en-US" sz="1100" dirty="0" smtClean="0"/>
                <a:t>Fields-Meyer</a:t>
              </a:r>
              <a:r>
                <a:rPr lang="pl-PL" sz="1100" dirty="0"/>
                <a:t> </a:t>
              </a:r>
              <a:r>
                <a:rPr lang="pl-PL" sz="1100" i="1" dirty="0" smtClean="0"/>
                <a:t>Niezwyczajni </a:t>
              </a:r>
              <a:r>
                <a:rPr lang="pl-PL" sz="1100" i="1" dirty="0"/>
                <a:t>ludzie. Nowe spojrzenie na </a:t>
              </a:r>
              <a:r>
                <a:rPr lang="pl-PL" sz="1100" i="1" dirty="0" smtClean="0"/>
                <a:t>autyzm</a:t>
              </a:r>
              <a:r>
                <a:rPr lang="pl-PL" sz="1100" dirty="0" smtClean="0"/>
                <a:t> </a:t>
              </a:r>
            </a:p>
            <a:p>
              <a:pPr algn="r"/>
              <a:r>
                <a:rPr lang="pl-PL" sz="1100" dirty="0" smtClean="0"/>
                <a:t>Wydawnictwo </a:t>
              </a:r>
              <a:r>
                <a:rPr lang="pl-PL" sz="1100" dirty="0"/>
                <a:t>Uniwersytetu </a:t>
              </a:r>
              <a:r>
                <a:rPr lang="pl-PL" sz="1100" dirty="0" smtClean="0"/>
                <a:t>Jagiellońskiego 2017</a:t>
              </a:r>
              <a:endParaRPr lang="pl-PL" sz="1100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92038" y="4941167"/>
              <a:ext cx="8606941" cy="12003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28" name="Picture 4" descr="OkÅadka ksiÄÅ¼ki Niezwyczajni ludzie. Nowe spojrzenie na autyz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47" y="1508590"/>
            <a:ext cx="2290752" cy="32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2631336" y="4561095"/>
            <a:ext cx="594066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3600" dirty="0" smtClean="0"/>
              <a:t>→ zmiana paradygmatu terapii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153338" y="5356373"/>
            <a:ext cx="5418663" cy="138499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Ważniejsze od tłumienia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nietypowych schematów </a:t>
            </a:r>
            <a:r>
              <a:rPr lang="pl-PL" sz="2800" dirty="0" err="1" smtClean="0">
                <a:solidFill>
                  <a:schemeClr val="bg1"/>
                </a:solidFill>
              </a:rPr>
              <a:t>zachowań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jest szukanie ich motywacji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„Nowy” paradygmat</a:t>
            </a:r>
            <a:endParaRPr lang="pl-PL" dirty="0"/>
          </a:p>
        </p:txBody>
      </p:sp>
      <p:grpSp>
        <p:nvGrpSpPr>
          <p:cNvPr id="26" name="Grupa 25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27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15" name="pole tekstowe 14"/>
          <p:cNvSpPr txBox="1"/>
          <p:nvPr/>
        </p:nvSpPr>
        <p:spPr>
          <a:xfrm>
            <a:off x="318592" y="2700209"/>
            <a:ext cx="64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Labilność emocjonalna </a:t>
            </a:r>
            <a:r>
              <a:rPr lang="pl-PL" dirty="0" smtClean="0"/>
              <a:t>spowodowana jest odmiennym działaniem </a:t>
            </a:r>
            <a:br>
              <a:rPr lang="pl-PL" dirty="0" smtClean="0"/>
            </a:br>
            <a:r>
              <a:rPr lang="pl-PL" dirty="0" smtClean="0"/>
              <a:t>neurotransmiterów w mózgu osób autystycznych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389542" y="3307631"/>
            <a:ext cx="6285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  wiele prac, jedna z pierwszych:</a:t>
            </a:r>
          </a:p>
          <a:p>
            <a:pPr algn="r"/>
            <a:r>
              <a:rPr lang="pl-PL" sz="1100" dirty="0" err="1" smtClean="0"/>
              <a:t>Blatt</a:t>
            </a:r>
            <a:r>
              <a:rPr lang="pl-PL" sz="1100" dirty="0"/>
              <a:t>, G.J., Fitzgerald, C.M., </a:t>
            </a:r>
            <a:r>
              <a:rPr lang="pl-PL" sz="1100" dirty="0" err="1"/>
              <a:t>Guptill</a:t>
            </a:r>
            <a:r>
              <a:rPr lang="pl-PL" sz="1100" dirty="0"/>
              <a:t>, J.T. et al</a:t>
            </a:r>
            <a:r>
              <a:rPr lang="pl-PL" sz="1100" dirty="0" smtClean="0"/>
              <a:t>. </a:t>
            </a:r>
            <a:r>
              <a:rPr lang="en-US" sz="1100" dirty="0" smtClean="0"/>
              <a:t> 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en-US" sz="1100" i="1" dirty="0" smtClean="0"/>
              <a:t>Density </a:t>
            </a:r>
            <a:r>
              <a:rPr lang="en-US" sz="1100" i="1" dirty="0"/>
              <a:t>and Distribution of Hippocampal Neurotransmitter Receptors in Autism: An </a:t>
            </a:r>
            <a:r>
              <a:rPr lang="en-US" sz="1100" i="1" dirty="0" err="1"/>
              <a:t>Autoradiographic</a:t>
            </a:r>
            <a:r>
              <a:rPr lang="en-US" sz="1100" i="1" dirty="0"/>
              <a:t> </a:t>
            </a:r>
            <a:r>
              <a:rPr lang="en-US" sz="1100" i="1" dirty="0" smtClean="0"/>
              <a:t>Study</a:t>
            </a: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1100" dirty="0" smtClean="0"/>
              <a:t>J </a:t>
            </a:r>
            <a:r>
              <a:rPr lang="pl-PL" sz="1100" dirty="0" err="1"/>
              <a:t>Autism</a:t>
            </a:r>
            <a:r>
              <a:rPr lang="pl-PL" sz="1100" dirty="0"/>
              <a:t> </a:t>
            </a:r>
            <a:r>
              <a:rPr lang="pl-PL" sz="1100" dirty="0" err="1"/>
              <a:t>Dev</a:t>
            </a:r>
            <a:r>
              <a:rPr lang="pl-PL" sz="1100" dirty="0"/>
              <a:t> </a:t>
            </a:r>
            <a:r>
              <a:rPr lang="pl-PL" sz="1100" dirty="0" err="1"/>
              <a:t>Disord</a:t>
            </a:r>
            <a:r>
              <a:rPr lang="pl-PL" sz="1100" dirty="0"/>
              <a:t> (2001) 31: 537. https://doi.org/10.1023/A:1013238809666</a:t>
            </a:r>
            <a:endParaRPr lang="pl-PL" sz="1100" dirty="0" smtClean="0"/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4221088"/>
            <a:ext cx="83874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Labilność emocjonalna jest definiującą cechą autyzmu</a:t>
            </a:r>
            <a:r>
              <a:rPr lang="pl-PL" dirty="0" smtClean="0"/>
              <a:t> (nie zachowania)</a:t>
            </a:r>
            <a:br>
              <a:rPr lang="pl-PL" dirty="0" smtClean="0"/>
            </a:br>
            <a:r>
              <a:rPr lang="pl-PL" dirty="0" smtClean="0"/>
              <a:t>→</a:t>
            </a:r>
            <a:r>
              <a:rPr lang="pl-PL" b="1" dirty="0" smtClean="0"/>
              <a:t> trudności w nauce radzenia sobie </a:t>
            </a:r>
            <a:r>
              <a:rPr lang="pl-PL" b="1" dirty="0"/>
              <a:t>z </a:t>
            </a:r>
            <a:r>
              <a:rPr lang="pl-PL" b="1" dirty="0" smtClean="0"/>
              <a:t>emocjami</a:t>
            </a:r>
            <a:endParaRPr lang="pl-PL" dirty="0" smtClean="0"/>
          </a:p>
          <a:p>
            <a:r>
              <a:rPr lang="pl-PL" dirty="0" smtClean="0"/>
              <a:t>→ trudność w radzeniu sobie z wyzwaniami</a:t>
            </a:r>
          </a:p>
          <a:p>
            <a:r>
              <a:rPr lang="pl-PL" dirty="0"/>
              <a:t>→ </a:t>
            </a:r>
            <a:r>
              <a:rPr lang="pl-PL" dirty="0" smtClean="0"/>
              <a:t>wycofanie z relacji społecznych (czasem tylko poza domem)</a:t>
            </a:r>
          </a:p>
          <a:p>
            <a:r>
              <a:rPr lang="pl-PL" dirty="0" smtClean="0"/>
              <a:t>→ napięcie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→ różne „całościowe” </a:t>
            </a:r>
            <a:r>
              <a:rPr lang="pl-PL" b="1" dirty="0" smtClean="0"/>
              <a:t>strategie</a:t>
            </a:r>
            <a:r>
              <a:rPr lang="pl-PL" dirty="0" smtClean="0"/>
              <a:t> obniżające napięcie („typowe” zachowania autystyczne)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43536" y="1628800"/>
            <a:ext cx="6097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Stary paradygmat: </a:t>
            </a:r>
            <a:br>
              <a:rPr lang="pl-PL" dirty="0" smtClean="0"/>
            </a:br>
            <a:r>
              <a:rPr lang="pl-PL" dirty="0" smtClean="0"/>
              <a:t>dzieci przejawiające dziwne zachowania, „nie przytulające się”, </a:t>
            </a:r>
            <a:br>
              <a:rPr lang="pl-PL" dirty="0" smtClean="0"/>
            </a:br>
            <a:r>
              <a:rPr lang="pl-PL" dirty="0" smtClean="0"/>
              <a:t>unikające wszelkich relacji i labilne emocjonalnie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85055" y="6093296"/>
            <a:ext cx="831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Gwałtowna reakcja</a:t>
            </a:r>
            <a:r>
              <a:rPr lang="pl-PL" dirty="0" smtClean="0"/>
              <a:t> na np. rozlanie napoju + natychmiastowe </a:t>
            </a:r>
            <a:r>
              <a:rPr lang="pl-PL" b="1" dirty="0" smtClean="0"/>
              <a:t>obniżenie samooceny</a:t>
            </a:r>
          </a:p>
          <a:p>
            <a:r>
              <a:rPr lang="pl-PL" dirty="0" smtClean="0"/>
              <a:t>Bardzo często przyczyna nagłej zmiany zachowania jest jednak </a:t>
            </a:r>
            <a:r>
              <a:rPr lang="pl-PL" b="1" dirty="0" smtClean="0"/>
              <a:t>trudna do wychwycenia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02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l-PL" dirty="0" smtClean="0"/>
              <a:t>Fenomenologia</a:t>
            </a:r>
            <a:endParaRPr lang="pl-PL" dirty="0"/>
          </a:p>
        </p:txBody>
      </p:sp>
      <p:grpSp>
        <p:nvGrpSpPr>
          <p:cNvPr id="26" name="Grupa 25"/>
          <p:cNvGrpSpPr/>
          <p:nvPr/>
        </p:nvGrpSpPr>
        <p:grpSpPr>
          <a:xfrm>
            <a:off x="0" y="0"/>
            <a:ext cx="9143999" cy="453430"/>
            <a:chOff x="0" y="0"/>
            <a:chExt cx="9143999" cy="453430"/>
          </a:xfrm>
        </p:grpSpPr>
        <p:sp>
          <p:nvSpPr>
            <p:cNvPr id="27" name="Tytuł 1"/>
            <p:cNvSpPr txBox="1">
              <a:spLocks/>
            </p:cNvSpPr>
            <p:nvPr/>
          </p:nvSpPr>
          <p:spPr>
            <a:xfrm>
              <a:off x="0" y="0"/>
              <a:ext cx="9143999" cy="45343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1800" dirty="0" smtClean="0">
                  <a:solidFill>
                    <a:schemeClr val="bg1"/>
                  </a:solidFill>
                </a:rPr>
                <a:t>Jacek Matulewski –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Terapeutyczna gra miejska dla </a:t>
              </a:r>
              <a:r>
                <a:rPr lang="pl-PL" sz="18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wysokofunkcjonujących</a:t>
              </a:r>
              <a:r>
                <a:rPr lang="pl-PL" sz="18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pl-PL" sz="18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dzieci z ASD</a:t>
              </a:r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76200"/>
              <a:ext cx="301030" cy="301030"/>
            </a:xfrm>
            <a:prstGeom prst="rect">
              <a:avLst/>
            </a:prstGeom>
          </p:spPr>
        </p:pic>
      </p:grpSp>
      <p:sp>
        <p:nvSpPr>
          <p:cNvPr id="18" name="pole tekstowe 17"/>
          <p:cNvSpPr txBox="1"/>
          <p:nvPr/>
        </p:nvSpPr>
        <p:spPr>
          <a:xfrm>
            <a:off x="343536" y="1628800"/>
            <a:ext cx="75708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Dzieci z autyzmem wyszukują strategii radzenia sobie w trudnych sytuacjach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rytuały, stereotypie</a:t>
            </a:r>
          </a:p>
          <a:p>
            <a:pPr marL="182563" indent="-182563">
              <a:buFontTx/>
              <a:buChar char="-"/>
            </a:pPr>
            <a:r>
              <a:rPr lang="pl-PL" dirty="0" smtClean="0"/>
              <a:t>próba kontroli otoczenia</a:t>
            </a:r>
          </a:p>
          <a:p>
            <a:pPr marL="182563" indent="-182563">
              <a:buFontTx/>
              <a:buChar char="-"/>
            </a:pPr>
            <a:r>
              <a:rPr lang="pl-PL" b="1" dirty="0" smtClean="0"/>
              <a:t>ludzie jako „czynnik regulujący”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(mit o wyizolowanym samotniku niepotrzebującym związków międzyludzkich)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49435" y="3287598"/>
            <a:ext cx="8471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Echolalia</a:t>
            </a:r>
            <a:r>
              <a:rPr lang="pl-PL" dirty="0"/>
              <a:t> </a:t>
            </a:r>
            <a:r>
              <a:rPr lang="pl-PL" dirty="0" smtClean="0"/>
              <a:t>– tzw. płaska mowa lub „nonsensowna </a:t>
            </a:r>
            <a:r>
              <a:rPr lang="pl-PL" dirty="0"/>
              <a:t>mowa z filmów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Echolalie (jak i inne stereotypie) mogą być tylko strategią, ale również </a:t>
            </a:r>
            <a:r>
              <a:rPr lang="pl-PL" b="1" dirty="0" smtClean="0"/>
              <a:t>próbą komunikacji</a:t>
            </a:r>
          </a:p>
          <a:p>
            <a:r>
              <a:rPr lang="pl-PL" dirty="0" smtClean="0"/>
              <a:t>przy słabiej rozwiniętej mowie → Wymagają jednak odszyfrowania (język rodziny)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3528" y="4377878"/>
            <a:ext cx="7851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Fascynacje</a:t>
            </a:r>
            <a:r>
              <a:rPr lang="pl-PL" dirty="0" smtClean="0"/>
              <a:t> – punkt zaczepienia do nawiązania kontaktu</a:t>
            </a:r>
          </a:p>
          <a:p>
            <a:r>
              <a:rPr lang="pl-PL" dirty="0" smtClean="0"/>
              <a:t>Dobrze, gdy terapeuta idzie za fascynacjami dziecka zamiast je ignorować, </a:t>
            </a:r>
            <a:br>
              <a:rPr lang="pl-PL" dirty="0" smtClean="0"/>
            </a:br>
            <a:r>
              <a:rPr lang="pl-PL" dirty="0" smtClean="0"/>
              <a:t>żeby koniecznie zrealizować plan terapii. Uwzględnienie fascynacji w planie terapii</a:t>
            </a:r>
          </a:p>
          <a:p>
            <a:r>
              <a:rPr lang="pl-PL" dirty="0" smtClean="0"/>
              <a:t>(kryterium rozpoznawania dobrego terapeuty, reakcja na dziecko mówiące o …)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4879" y="5477460"/>
            <a:ext cx="867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Ale konieczna jest również nauka </a:t>
            </a:r>
            <a:r>
              <a:rPr lang="pl-PL" b="1" dirty="0" smtClean="0"/>
              <a:t>naprzemienności dialogu</a:t>
            </a:r>
            <a:r>
              <a:rPr lang="pl-PL" dirty="0" smtClean="0"/>
              <a:t> (dzieci monopolizują rozmowę)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23528" y="5981516"/>
            <a:ext cx="771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Strach i zaufanie</a:t>
            </a:r>
            <a:r>
              <a:rPr lang="pl-PL" dirty="0" smtClean="0"/>
              <a:t>. U dzieci z ASD trauma nie „blednie”, zaufanie trudno odzyskać.</a:t>
            </a:r>
          </a:p>
        </p:txBody>
      </p:sp>
    </p:spTree>
    <p:extLst>
      <p:ext uri="{BB962C8B-B14F-4D97-AF65-F5344CB8AC3E}">
        <p14:creationId xmlns:p14="http://schemas.microsoft.com/office/powerpoint/2010/main" val="18331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49033</TotalTime>
  <Words>2041</Words>
  <Application>Microsoft Office PowerPoint</Application>
  <PresentationFormat>Pokaz na ekranie (4:3)</PresentationFormat>
  <Paragraphs>432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Motyw pakietu Office</vt:lpstr>
      <vt:lpstr>Prezentacja programu PowerPoint</vt:lpstr>
      <vt:lpstr>Prezentacja programu PowerPoint</vt:lpstr>
      <vt:lpstr>Prezentacja programu PowerPoint</vt:lpstr>
      <vt:lpstr>Autyzm</vt:lpstr>
      <vt:lpstr>Autyzm</vt:lpstr>
      <vt:lpstr>Autyzm</vt:lpstr>
      <vt:lpstr>Epidemiologia</vt:lpstr>
      <vt:lpstr>„Nowy” paradygmat</vt:lpstr>
      <vt:lpstr>Fenomenologia</vt:lpstr>
      <vt:lpstr>Epidemia?</vt:lpstr>
      <vt:lpstr>Epidemia?</vt:lpstr>
      <vt:lpstr>Epidemia?</vt:lpstr>
      <vt:lpstr>Epidemia?</vt:lpstr>
      <vt:lpstr>Poszukiwanie genu autyzmu (mutacje de novo)</vt:lpstr>
      <vt:lpstr>Poszukiwanie genu autyzmu (mutacje de novo)</vt:lpstr>
      <vt:lpstr>„Powikłania”</vt:lpstr>
      <vt:lpstr>Znane osoby z diagnozą autyzmu</vt:lpstr>
      <vt:lpstr>Znane osoby z diagnozą autyzmu</vt:lpstr>
      <vt:lpstr>Znane osoby z diagnozą autyzmu</vt:lpstr>
      <vt:lpstr>Prezentacja programu PowerPoint</vt:lpstr>
      <vt:lpstr>Prezentacja programu PowerPoint</vt:lpstr>
      <vt:lpstr>Prezentacja programu PowerPoint</vt:lpstr>
      <vt:lpstr>Gra terapeutyczna</vt:lpstr>
      <vt:lpstr>Gra terapeutyczna</vt:lpstr>
      <vt:lpstr>Gra terapeutyczna</vt:lpstr>
      <vt:lpstr>Gra terapeutyczna</vt:lpstr>
      <vt:lpstr>Gra terapeutyczna</vt:lpstr>
      <vt:lpstr>Zadania</vt:lpstr>
      <vt:lpstr>Zadania</vt:lpstr>
      <vt:lpstr>Zadania</vt:lpstr>
      <vt:lpstr>Gra terapeutyczna</vt:lpstr>
      <vt:lpstr>Gra terapeutyczna</vt:lpstr>
      <vt:lpstr>Procedura badań</vt:lpstr>
      <vt:lpstr>Procedura badań</vt:lpstr>
      <vt:lpstr>Procedura badań</vt:lpstr>
      <vt:lpstr>Procedura badań</vt:lpstr>
      <vt:lpstr>Procedura badań</vt:lpstr>
      <vt:lpstr>Gra terapeutyczna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</dc:creator>
  <cp:lastModifiedBy>Jacek Matulewski</cp:lastModifiedBy>
  <cp:revision>507</cp:revision>
  <dcterms:created xsi:type="dcterms:W3CDTF">2015-08-11T06:34:49Z</dcterms:created>
  <dcterms:modified xsi:type="dcterms:W3CDTF">2019-04-26T11:45:36Z</dcterms:modified>
</cp:coreProperties>
</file>