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89" r:id="rId2"/>
    <p:sldId id="328" r:id="rId3"/>
    <p:sldId id="280" r:id="rId4"/>
    <p:sldId id="512" r:id="rId5"/>
    <p:sldId id="524" r:id="rId6"/>
    <p:sldId id="525" r:id="rId7"/>
    <p:sldId id="526" r:id="rId8"/>
    <p:sldId id="527" r:id="rId9"/>
    <p:sldId id="528" r:id="rId10"/>
    <p:sldId id="529" r:id="rId11"/>
    <p:sldId id="530" r:id="rId12"/>
    <p:sldId id="532" r:id="rId13"/>
    <p:sldId id="531" r:id="rId14"/>
    <p:sldId id="533" r:id="rId15"/>
    <p:sldId id="534" r:id="rId16"/>
    <p:sldId id="535" r:id="rId17"/>
    <p:sldId id="536" r:id="rId18"/>
    <p:sldId id="537" r:id="rId19"/>
    <p:sldId id="538" r:id="rId20"/>
    <p:sldId id="539" r:id="rId21"/>
    <p:sldId id="540" r:id="rId22"/>
    <p:sldId id="541" r:id="rId23"/>
    <p:sldId id="542" r:id="rId24"/>
    <p:sldId id="543" r:id="rId25"/>
    <p:sldId id="544" r:id="rId26"/>
    <p:sldId id="582" r:id="rId27"/>
    <p:sldId id="545" r:id="rId28"/>
    <p:sldId id="546" r:id="rId29"/>
    <p:sldId id="547" r:id="rId30"/>
    <p:sldId id="548" r:id="rId31"/>
    <p:sldId id="549" r:id="rId32"/>
    <p:sldId id="551" r:id="rId33"/>
    <p:sldId id="552" r:id="rId34"/>
    <p:sldId id="553" r:id="rId35"/>
    <p:sldId id="554" r:id="rId36"/>
    <p:sldId id="555" r:id="rId37"/>
    <p:sldId id="556" r:id="rId38"/>
    <p:sldId id="557" r:id="rId39"/>
    <p:sldId id="558" r:id="rId40"/>
    <p:sldId id="559" r:id="rId41"/>
    <p:sldId id="560" r:id="rId42"/>
    <p:sldId id="564" r:id="rId43"/>
    <p:sldId id="565" r:id="rId44"/>
    <p:sldId id="566" r:id="rId45"/>
    <p:sldId id="567" r:id="rId46"/>
    <p:sldId id="568" r:id="rId47"/>
    <p:sldId id="569" r:id="rId48"/>
    <p:sldId id="570" r:id="rId49"/>
    <p:sldId id="571" r:id="rId50"/>
    <p:sldId id="572" r:id="rId51"/>
    <p:sldId id="573" r:id="rId52"/>
    <p:sldId id="574" r:id="rId53"/>
    <p:sldId id="575" r:id="rId54"/>
    <p:sldId id="576" r:id="rId55"/>
    <p:sldId id="577" r:id="rId56"/>
    <p:sldId id="578" r:id="rId57"/>
    <p:sldId id="579" r:id="rId58"/>
    <p:sldId id="580" r:id="rId59"/>
    <p:sldId id="581" r:id="rId60"/>
    <p:sldId id="583" r:id="rId61"/>
    <p:sldId id="561" r:id="rId62"/>
    <p:sldId id="562" r:id="rId63"/>
    <p:sldId id="563" r:id="rId64"/>
    <p:sldId id="332" r:id="rId6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00C4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09" autoAdjust="0"/>
  </p:normalViewPr>
  <p:slideViewPr>
    <p:cSldViewPr>
      <p:cViewPr>
        <p:scale>
          <a:sx n="75" d="100"/>
          <a:sy n="75" d="100"/>
        </p:scale>
        <p:origin x="-1555" y="-5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AB39C-95B8-4BFC-A045-CE9E04C02EC7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5998A-A3D1-4DF5-BABD-26A5AD7C162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0255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998A-A3D1-4DF5-BABD-26A5AD7C162A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695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998A-A3D1-4DF5-BABD-26A5AD7C162A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695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998A-A3D1-4DF5-BABD-26A5AD7C162A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69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998A-A3D1-4DF5-BABD-26A5AD7C162A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695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998A-A3D1-4DF5-BABD-26A5AD7C162A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695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998A-A3D1-4DF5-BABD-26A5AD7C162A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695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998A-A3D1-4DF5-BABD-26A5AD7C162A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69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078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3026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174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919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6553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43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259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389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499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314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844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132E-B4AE-4A6A-8195-1F320E1AA775}" type="datetimeFigureOut">
              <a:rPr lang="pl-PL" smtClean="0"/>
              <a:pPr/>
              <a:t>23.03.2019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9AEC6-43AA-4B2C-AD4E-745E76C183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40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tytuł 2"/>
          <p:cNvSpPr txBox="1">
            <a:spLocks/>
          </p:cNvSpPr>
          <p:nvPr/>
        </p:nvSpPr>
        <p:spPr>
          <a:xfrm>
            <a:off x="96380" y="4365104"/>
            <a:ext cx="8928991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pl-PL" dirty="0" smtClean="0">
                <a:solidFill>
                  <a:schemeClr val="bg1"/>
                </a:solidFill>
              </a:rPr>
              <a:t>Zakład Mechaniki Kwantowej</a:t>
            </a:r>
            <a:endParaRPr lang="en-US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Instytut Fizyki</a:t>
            </a: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Wydział Fizyki, Astronomii i Informatyki Stosowanej</a:t>
            </a: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pl-PL" dirty="0" smtClean="0">
                <a:solidFill>
                  <a:schemeClr val="bg1"/>
                </a:solidFill>
              </a:rPr>
              <a:t>Uniwersytet Mikołaja Kopernika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Toruniu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335567" y="3903439"/>
            <a:ext cx="2364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Jacek Matulewski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2267744" y="405825"/>
            <a:ext cx="4959861" cy="1268598"/>
            <a:chOff x="2051720" y="216186"/>
            <a:chExt cx="4959861" cy="1268598"/>
          </a:xfrm>
        </p:grpSpPr>
        <p:pic>
          <p:nvPicPr>
            <p:cNvPr id="9" name="Picture 2" descr="N:\www\gamelab\html\galeria\gamelab_logo.png"/>
            <p:cNvPicPr>
              <a:picLocks noChangeAspect="1" noChangeArrowheads="1"/>
            </p:cNvPicPr>
            <p:nvPr/>
          </p:nvPicPr>
          <p:blipFill>
            <a:blip r:embed="rId2" cstate="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51720" y="260648"/>
              <a:ext cx="1151368" cy="1151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az 9" descr="wfaiis_czarn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9872" y="260648"/>
              <a:ext cx="1152128" cy="1152128"/>
            </a:xfrm>
            <a:prstGeom prst="rect">
              <a:avLst/>
            </a:prstGeom>
          </p:spPr>
        </p:pic>
        <p:pic>
          <p:nvPicPr>
            <p:cNvPr id="12" name="Obraz 11" descr="umk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0152" y="260648"/>
              <a:ext cx="1071429" cy="1157144"/>
            </a:xfrm>
            <a:prstGeom prst="rect">
              <a:avLst/>
            </a:prstGeom>
          </p:spPr>
        </p:pic>
        <p:pic>
          <p:nvPicPr>
            <p:cNvPr id="13" name="Obraz 12" descr="icnt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6017" y="216186"/>
              <a:ext cx="1080120" cy="1268598"/>
            </a:xfrm>
            <a:prstGeom prst="rect">
              <a:avLst/>
            </a:prstGeom>
          </p:spPr>
        </p:pic>
      </p:grpSp>
      <p:sp>
        <p:nvSpPr>
          <p:cNvPr id="6" name="pole tekstowe 5"/>
          <p:cNvSpPr txBox="1"/>
          <p:nvPr/>
        </p:nvSpPr>
        <p:spPr>
          <a:xfrm>
            <a:off x="2147790" y="1557953"/>
            <a:ext cx="1374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GameLab</a:t>
            </a:r>
            <a:endParaRPr lang="en-US" sz="2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309042" y="6021288"/>
            <a:ext cx="437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Warszawskie Dni Informatyki, 26 marca 2019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585380" y="2636912"/>
            <a:ext cx="5950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Aplikacje sterowane wzrokowo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2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Eyetracker</a:t>
            </a:r>
            <a:r>
              <a:rPr lang="pl-PL" dirty="0" smtClean="0"/>
              <a:t> – algorytmy (krok po kroku)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539924" y="5661248"/>
            <a:ext cx="7592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70C0"/>
                </a:solidFill>
              </a:rPr>
              <a:t>Użycie P1 (</a:t>
            </a:r>
            <a:r>
              <a:rPr lang="pl-PL" sz="2400" dirty="0" err="1" smtClean="0">
                <a:solidFill>
                  <a:srgbClr val="0070C0"/>
                </a:solidFill>
              </a:rPr>
              <a:t>glint</a:t>
            </a:r>
            <a:r>
              <a:rPr lang="pl-PL" sz="2400" dirty="0" smtClean="0">
                <a:solidFill>
                  <a:srgbClr val="0070C0"/>
                </a:solidFill>
              </a:rPr>
              <a:t>) - uniezależnienie detekcji od ruchów głowy</a:t>
            </a:r>
            <a:endParaRPr lang="pl-PL" sz="2400" dirty="0">
              <a:solidFill>
                <a:srgbClr val="0070C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9" y="1272353"/>
            <a:ext cx="7399662" cy="4313294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90884" y="6300033"/>
            <a:ext cx="56736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l"/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Źródło: </a:t>
            </a:r>
            <a:r>
              <a:rPr lang="pl-PL" altLang="pl-PL" sz="12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Holmqvist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i in.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Eye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Tracking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. A Comprehensive Guide to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Methods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and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Measures</a:t>
            </a:r>
            <a:endParaRPr lang="pl-PL" altLang="pl-PL" sz="1200" i="1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cxnSp>
        <p:nvCxnSpPr>
          <p:cNvPr id="6" name="Łącznik prosty ze strzałką 5"/>
          <p:cNvCxnSpPr/>
          <p:nvPr/>
        </p:nvCxnSpPr>
        <p:spPr>
          <a:xfrm flipH="1" flipV="1">
            <a:off x="3773348" y="3391382"/>
            <a:ext cx="266217" cy="47456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7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rostokąt 69"/>
          <p:cNvSpPr/>
          <p:nvPr/>
        </p:nvSpPr>
        <p:spPr>
          <a:xfrm>
            <a:off x="683568" y="2567893"/>
            <a:ext cx="360040" cy="184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0" name="Grupa 59"/>
          <p:cNvGrpSpPr/>
          <p:nvPr/>
        </p:nvGrpSpPr>
        <p:grpSpPr>
          <a:xfrm>
            <a:off x="2318873" y="4581128"/>
            <a:ext cx="6055953" cy="1854907"/>
            <a:chOff x="2318873" y="4581128"/>
            <a:chExt cx="6055953" cy="1854907"/>
          </a:xfrm>
        </p:grpSpPr>
        <p:sp>
          <p:nvSpPr>
            <p:cNvPr id="53" name="Prostokąt 52"/>
            <p:cNvSpPr/>
            <p:nvPr/>
          </p:nvSpPr>
          <p:spPr>
            <a:xfrm>
              <a:off x="2344706" y="4581128"/>
              <a:ext cx="5035605" cy="143648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ole tekstowe 53"/>
            <p:cNvSpPr txBox="1"/>
            <p:nvPr/>
          </p:nvSpPr>
          <p:spPr>
            <a:xfrm>
              <a:off x="2318873" y="6066703"/>
              <a:ext cx="6055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chemeClr val="accent3">
                      <a:lumMod val="50000"/>
                    </a:schemeClr>
                  </a:solidFill>
                </a:rPr>
                <a:t>Oprogramowanie producenta lub własne (przy ograniczeniach)</a:t>
              </a:r>
              <a:endParaRPr lang="pl-PL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49" name="Grupa 48"/>
          <p:cNvGrpSpPr/>
          <p:nvPr/>
        </p:nvGrpSpPr>
        <p:grpSpPr>
          <a:xfrm>
            <a:off x="1358174" y="1976453"/>
            <a:ext cx="5792611" cy="1883798"/>
            <a:chOff x="1430183" y="1829254"/>
            <a:chExt cx="5792611" cy="1883798"/>
          </a:xfrm>
        </p:grpSpPr>
        <p:sp>
          <p:nvSpPr>
            <p:cNvPr id="47" name="Prostokąt 46"/>
            <p:cNvSpPr/>
            <p:nvPr/>
          </p:nvSpPr>
          <p:spPr>
            <a:xfrm>
              <a:off x="1430820" y="2267580"/>
              <a:ext cx="5164034" cy="144547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pole tekstowe 47"/>
            <p:cNvSpPr txBox="1"/>
            <p:nvPr/>
          </p:nvSpPr>
          <p:spPr>
            <a:xfrm>
              <a:off x="1430183" y="1829254"/>
              <a:ext cx="5792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dirty="0" err="1" smtClean="0">
                  <a:solidFill>
                    <a:srgbClr val="002060"/>
                  </a:solidFill>
                </a:rPr>
                <a:t>Eyetracker</a:t>
              </a:r>
              <a:r>
                <a:rPr lang="pl-PL" dirty="0" smtClean="0">
                  <a:solidFill>
                    <a:srgbClr val="002060"/>
                  </a:solidFill>
                </a:rPr>
                <a:t> i oprogramowanie dostarczone przez producenta</a:t>
              </a:r>
              <a:endParaRPr lang="pl-PL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Eyetracker</a:t>
            </a:r>
            <a:r>
              <a:rPr lang="pl-PL" dirty="0"/>
              <a:t> </a:t>
            </a:r>
            <a:r>
              <a:rPr lang="pl-PL" dirty="0" smtClean="0"/>
              <a:t>i dalsze przetwarzanie</a:t>
            </a:r>
            <a:endParaRPr lang="pl-PL" dirty="0"/>
          </a:p>
        </p:txBody>
      </p:sp>
      <p:sp>
        <p:nvSpPr>
          <p:cNvPr id="21" name="Uśmiechnięta buźka 20"/>
          <p:cNvSpPr/>
          <p:nvPr/>
        </p:nvSpPr>
        <p:spPr>
          <a:xfrm>
            <a:off x="539552" y="2414779"/>
            <a:ext cx="648072" cy="698376"/>
          </a:xfrm>
          <a:prstGeom prst="smileyF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3" name="Grupa 62"/>
          <p:cNvGrpSpPr/>
          <p:nvPr/>
        </p:nvGrpSpPr>
        <p:grpSpPr>
          <a:xfrm>
            <a:off x="3159416" y="2567893"/>
            <a:ext cx="3005340" cy="369332"/>
            <a:chOff x="3159416" y="2567893"/>
            <a:chExt cx="3005340" cy="369332"/>
          </a:xfrm>
        </p:grpSpPr>
        <p:sp>
          <p:nvSpPr>
            <p:cNvPr id="8" name="pole tekstowe 7"/>
            <p:cNvSpPr txBox="1"/>
            <p:nvPr/>
          </p:nvSpPr>
          <p:spPr>
            <a:xfrm>
              <a:off x="3579946" y="2567893"/>
              <a:ext cx="258481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Wykrycie pozycji źrenic(y)</a:t>
              </a:r>
              <a:endParaRPr lang="pl-PL" dirty="0"/>
            </a:p>
          </p:txBody>
        </p:sp>
        <p:cxnSp>
          <p:nvCxnSpPr>
            <p:cNvPr id="23" name="Łącznik prosty ze strzałką 22"/>
            <p:cNvCxnSpPr>
              <a:stCxn id="3" idx="3"/>
              <a:endCxn id="8" idx="1"/>
            </p:cNvCxnSpPr>
            <p:nvPr/>
          </p:nvCxnSpPr>
          <p:spPr>
            <a:xfrm flipV="1">
              <a:off x="3159416" y="2752559"/>
              <a:ext cx="420530" cy="114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a 63"/>
          <p:cNvGrpSpPr/>
          <p:nvPr/>
        </p:nvGrpSpPr>
        <p:grpSpPr>
          <a:xfrm>
            <a:off x="3431251" y="2937225"/>
            <a:ext cx="2882199" cy="710982"/>
            <a:chOff x="3431251" y="2937225"/>
            <a:chExt cx="2882199" cy="710982"/>
          </a:xfrm>
        </p:grpSpPr>
        <p:sp>
          <p:nvSpPr>
            <p:cNvPr id="10" name="pole tekstowe 9"/>
            <p:cNvSpPr txBox="1"/>
            <p:nvPr/>
          </p:nvSpPr>
          <p:spPr>
            <a:xfrm>
              <a:off x="3431251" y="3278875"/>
              <a:ext cx="288219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Obliczenie punktu spojrzenia</a:t>
              </a:r>
              <a:endParaRPr lang="pl-PL" dirty="0"/>
            </a:p>
          </p:txBody>
        </p:sp>
        <p:cxnSp>
          <p:nvCxnSpPr>
            <p:cNvPr id="25" name="Łącznik prosty ze strzałką 24"/>
            <p:cNvCxnSpPr>
              <a:stCxn id="8" idx="2"/>
              <a:endCxn id="10" idx="0"/>
            </p:cNvCxnSpPr>
            <p:nvPr/>
          </p:nvCxnSpPr>
          <p:spPr>
            <a:xfrm>
              <a:off x="4872351" y="2937225"/>
              <a:ext cx="0" cy="3416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a 61"/>
          <p:cNvGrpSpPr/>
          <p:nvPr/>
        </p:nvGrpSpPr>
        <p:grpSpPr>
          <a:xfrm>
            <a:off x="1187624" y="2579301"/>
            <a:ext cx="1971792" cy="369332"/>
            <a:chOff x="1187624" y="2579301"/>
            <a:chExt cx="1971792" cy="369332"/>
          </a:xfrm>
        </p:grpSpPr>
        <p:sp>
          <p:nvSpPr>
            <p:cNvPr id="3" name="pole tekstowe 2"/>
            <p:cNvSpPr txBox="1"/>
            <p:nvPr/>
          </p:nvSpPr>
          <p:spPr>
            <a:xfrm>
              <a:off x="1529996" y="2579301"/>
              <a:ext cx="162942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Obraz z kamery</a:t>
              </a:r>
              <a:endParaRPr lang="pl-PL" dirty="0"/>
            </a:p>
          </p:txBody>
        </p:sp>
        <p:cxnSp>
          <p:nvCxnSpPr>
            <p:cNvPr id="27" name="Łącznik prosty ze strzałką 26"/>
            <p:cNvCxnSpPr>
              <a:stCxn id="21" idx="6"/>
              <a:endCxn id="3" idx="1"/>
            </p:cNvCxnSpPr>
            <p:nvPr/>
          </p:nvCxnSpPr>
          <p:spPr>
            <a:xfrm>
              <a:off x="1187624" y="2763967"/>
              <a:ext cx="3423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a 82"/>
          <p:cNvGrpSpPr/>
          <p:nvPr/>
        </p:nvGrpSpPr>
        <p:grpSpPr>
          <a:xfrm>
            <a:off x="539552" y="4005255"/>
            <a:ext cx="6264696" cy="780632"/>
            <a:chOff x="539552" y="4005255"/>
            <a:chExt cx="6264696" cy="780632"/>
          </a:xfrm>
        </p:grpSpPr>
        <p:cxnSp>
          <p:nvCxnSpPr>
            <p:cNvPr id="14" name="Łącznik prostoliniowy 13"/>
            <p:cNvCxnSpPr/>
            <p:nvPr/>
          </p:nvCxnSpPr>
          <p:spPr>
            <a:xfrm>
              <a:off x="539552" y="4374587"/>
              <a:ext cx="626469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pole tekstowe 27"/>
            <p:cNvSpPr txBox="1"/>
            <p:nvPr/>
          </p:nvSpPr>
          <p:spPr>
            <a:xfrm>
              <a:off x="539552" y="4005255"/>
              <a:ext cx="2254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i="1" dirty="0" smtClean="0"/>
                <a:t>w czasie rzeczywistym</a:t>
              </a:r>
              <a:endParaRPr lang="pl-PL" i="1" dirty="0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541438" y="4416555"/>
              <a:ext cx="788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i="1" dirty="0" smtClean="0"/>
                <a:t>offline</a:t>
              </a:r>
              <a:endParaRPr lang="pl-PL" i="1" dirty="0"/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6313450" y="3140375"/>
            <a:ext cx="2025511" cy="646331"/>
            <a:chOff x="6313450" y="3140375"/>
            <a:chExt cx="2025511" cy="646331"/>
          </a:xfrm>
        </p:grpSpPr>
        <p:sp>
          <p:nvSpPr>
            <p:cNvPr id="30" name="pole tekstowe 29"/>
            <p:cNvSpPr txBox="1"/>
            <p:nvPr/>
          </p:nvSpPr>
          <p:spPr>
            <a:xfrm>
              <a:off x="6732239" y="3140375"/>
              <a:ext cx="1606722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Uproszczona </a:t>
              </a:r>
              <a:br>
                <a:rPr lang="pl-PL" dirty="0" smtClean="0"/>
              </a:br>
              <a:r>
                <a:rPr lang="pl-PL" dirty="0" smtClean="0"/>
                <a:t>analiza zdarzeń</a:t>
              </a:r>
              <a:endParaRPr lang="pl-PL" dirty="0"/>
            </a:p>
          </p:txBody>
        </p:sp>
        <p:cxnSp>
          <p:nvCxnSpPr>
            <p:cNvPr id="32" name="Łącznik prosty ze strzałką 31"/>
            <p:cNvCxnSpPr>
              <a:stCxn id="10" idx="3"/>
              <a:endCxn id="30" idx="1"/>
            </p:cNvCxnSpPr>
            <p:nvPr/>
          </p:nvCxnSpPr>
          <p:spPr>
            <a:xfrm>
              <a:off x="6313450" y="3463541"/>
              <a:ext cx="41878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a 66"/>
          <p:cNvGrpSpPr/>
          <p:nvPr/>
        </p:nvGrpSpPr>
        <p:grpSpPr>
          <a:xfrm>
            <a:off x="2617534" y="3648207"/>
            <a:ext cx="4509632" cy="1500375"/>
            <a:chOff x="2617534" y="3648207"/>
            <a:chExt cx="4509632" cy="1500375"/>
          </a:xfrm>
        </p:grpSpPr>
        <p:sp>
          <p:nvSpPr>
            <p:cNvPr id="12" name="pole tekstowe 11"/>
            <p:cNvSpPr txBox="1"/>
            <p:nvPr/>
          </p:nvSpPr>
          <p:spPr>
            <a:xfrm>
              <a:off x="2617534" y="4779250"/>
              <a:ext cx="450963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Analiza zdarzeń (fiksacje, </a:t>
              </a:r>
              <a:r>
                <a:rPr lang="pl-PL" dirty="0" err="1" smtClean="0"/>
                <a:t>sakady</a:t>
              </a:r>
              <a:r>
                <a:rPr lang="pl-PL" dirty="0" smtClean="0"/>
                <a:t>, mrugnięcia)</a:t>
              </a:r>
              <a:endParaRPr lang="pl-PL" dirty="0"/>
            </a:p>
          </p:txBody>
        </p:sp>
        <p:cxnSp>
          <p:nvCxnSpPr>
            <p:cNvPr id="43" name="Łącznik prosty ze strzałką 42"/>
            <p:cNvCxnSpPr>
              <a:stCxn id="10" idx="2"/>
              <a:endCxn id="12" idx="0"/>
            </p:cNvCxnSpPr>
            <p:nvPr/>
          </p:nvCxnSpPr>
          <p:spPr>
            <a:xfrm flipH="1">
              <a:off x="4872350" y="3648207"/>
              <a:ext cx="1" cy="11310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a 67"/>
          <p:cNvGrpSpPr/>
          <p:nvPr/>
        </p:nvGrpSpPr>
        <p:grpSpPr>
          <a:xfrm>
            <a:off x="3355396" y="5148582"/>
            <a:ext cx="3033907" cy="728201"/>
            <a:chOff x="3355396" y="5148582"/>
            <a:chExt cx="3033907" cy="728201"/>
          </a:xfrm>
        </p:grpSpPr>
        <p:sp>
          <p:nvSpPr>
            <p:cNvPr id="15" name="pole tekstowe 14"/>
            <p:cNvSpPr txBox="1"/>
            <p:nvPr/>
          </p:nvSpPr>
          <p:spPr>
            <a:xfrm>
              <a:off x="3355396" y="5507451"/>
              <a:ext cx="303390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Monitoring/Diagnoza/Badania</a:t>
              </a:r>
              <a:endParaRPr lang="pl-PL" dirty="0"/>
            </a:p>
          </p:txBody>
        </p:sp>
        <p:cxnSp>
          <p:nvCxnSpPr>
            <p:cNvPr id="46" name="Łącznik prosty ze strzałką 45"/>
            <p:cNvCxnSpPr>
              <a:stCxn id="12" idx="2"/>
              <a:endCxn id="15" idx="0"/>
            </p:cNvCxnSpPr>
            <p:nvPr/>
          </p:nvCxnSpPr>
          <p:spPr>
            <a:xfrm>
              <a:off x="4872350" y="5148582"/>
              <a:ext cx="0" cy="3588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a 81"/>
          <p:cNvGrpSpPr/>
          <p:nvPr/>
        </p:nvGrpSpPr>
        <p:grpSpPr>
          <a:xfrm>
            <a:off x="2186858" y="1340768"/>
            <a:ext cx="5348742" cy="1799607"/>
            <a:chOff x="2186858" y="1340768"/>
            <a:chExt cx="5348742" cy="1799607"/>
          </a:xfrm>
        </p:grpSpPr>
        <p:cxnSp>
          <p:nvCxnSpPr>
            <p:cNvPr id="38" name="Łącznik prostoliniowy 37"/>
            <p:cNvCxnSpPr>
              <a:stCxn id="30" idx="0"/>
            </p:cNvCxnSpPr>
            <p:nvPr/>
          </p:nvCxnSpPr>
          <p:spPr>
            <a:xfrm flipV="1">
              <a:off x="7535600" y="1669450"/>
              <a:ext cx="0" cy="1470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oliniowy 39"/>
            <p:cNvCxnSpPr>
              <a:endCxn id="71" idx="3"/>
            </p:cNvCxnSpPr>
            <p:nvPr/>
          </p:nvCxnSpPr>
          <p:spPr>
            <a:xfrm flipH="1">
              <a:off x="2186858" y="1669450"/>
              <a:ext cx="5348742" cy="0"/>
            </a:xfrm>
            <a:prstGeom prst="line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pole tekstowe 40"/>
            <p:cNvSpPr txBox="1"/>
            <p:nvPr/>
          </p:nvSpPr>
          <p:spPr>
            <a:xfrm>
              <a:off x="3392811" y="1340768"/>
              <a:ext cx="295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chemeClr val="accent3">
                      <a:lumMod val="50000"/>
                    </a:schemeClr>
                  </a:solidFill>
                </a:rPr>
                <a:t>sprzężenie zwrotne / kontrola</a:t>
              </a:r>
              <a:endParaRPr lang="pl-PL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cxnSp>
        <p:nvCxnSpPr>
          <p:cNvPr id="58" name="Łącznik prosty ze strzałką 57"/>
          <p:cNvCxnSpPr>
            <a:endCxn id="21" idx="0"/>
          </p:cNvCxnSpPr>
          <p:nvPr/>
        </p:nvCxnSpPr>
        <p:spPr>
          <a:xfrm>
            <a:off x="863588" y="1854116"/>
            <a:ext cx="0" cy="560663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pole tekstowe 70"/>
          <p:cNvSpPr txBox="1"/>
          <p:nvPr/>
        </p:nvSpPr>
        <p:spPr>
          <a:xfrm>
            <a:off x="251520" y="1484784"/>
            <a:ext cx="193533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/>
              <a:t>Gra / Eksperyment</a:t>
            </a:r>
            <a:endParaRPr lang="pl-PL" dirty="0"/>
          </a:p>
        </p:txBody>
      </p:sp>
      <p:sp>
        <p:nvSpPr>
          <p:cNvPr id="84" name="pole tekstowe 83"/>
          <p:cNvSpPr txBox="1"/>
          <p:nvPr/>
        </p:nvSpPr>
        <p:spPr>
          <a:xfrm>
            <a:off x="1741970" y="2924944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25-2500 </a:t>
            </a:r>
            <a:r>
              <a:rPr lang="pl-PL" dirty="0" err="1" smtClean="0"/>
              <a:t>Hz</a:t>
            </a:r>
            <a:endParaRPr lang="pl-PL" dirty="0"/>
          </a:p>
        </p:txBody>
      </p:sp>
      <p:grpSp>
        <p:nvGrpSpPr>
          <p:cNvPr id="50" name="Grupa 49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51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52" name="Obraz 5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61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Ruchy oczu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Elipsa 2"/>
          <p:cNvSpPr/>
          <p:nvPr/>
        </p:nvSpPr>
        <p:spPr>
          <a:xfrm>
            <a:off x="827584" y="5229200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upa 11"/>
          <p:cNvGrpSpPr/>
          <p:nvPr/>
        </p:nvGrpSpPr>
        <p:grpSpPr>
          <a:xfrm>
            <a:off x="3851920" y="1635083"/>
            <a:ext cx="1296144" cy="1368152"/>
            <a:chOff x="2411760" y="1844824"/>
            <a:chExt cx="1296144" cy="1368152"/>
          </a:xfrm>
        </p:grpSpPr>
        <p:cxnSp>
          <p:nvCxnSpPr>
            <p:cNvPr id="9" name="Łącznik prostoliniowy 8"/>
            <p:cNvCxnSpPr/>
            <p:nvPr/>
          </p:nvCxnSpPr>
          <p:spPr>
            <a:xfrm>
              <a:off x="3023828" y="1844824"/>
              <a:ext cx="0" cy="13681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oliniowy 10"/>
            <p:cNvCxnSpPr/>
            <p:nvPr/>
          </p:nvCxnSpPr>
          <p:spPr>
            <a:xfrm>
              <a:off x="2411760" y="2528900"/>
              <a:ext cx="12961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lipsa 6"/>
          <p:cNvSpPr/>
          <p:nvPr/>
        </p:nvSpPr>
        <p:spPr>
          <a:xfrm>
            <a:off x="4943164" y="2514039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oliniowy 13"/>
          <p:cNvCxnSpPr/>
          <p:nvPr/>
        </p:nvCxnSpPr>
        <p:spPr>
          <a:xfrm>
            <a:off x="4463988" y="2319159"/>
            <a:ext cx="540060" cy="24574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oliniowy 5"/>
          <p:cNvCxnSpPr/>
          <p:nvPr/>
        </p:nvCxnSpPr>
        <p:spPr>
          <a:xfrm flipV="1">
            <a:off x="1259632" y="2564904"/>
            <a:ext cx="3744416" cy="309634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 flipH="1" flipV="1">
            <a:off x="2987824" y="2006842"/>
            <a:ext cx="1476164" cy="312317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3023828" y="2036563"/>
            <a:ext cx="1440160" cy="28259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>
          <a:xfrm>
            <a:off x="4031940" y="1887111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/>
          <p:cNvSpPr txBox="1"/>
          <p:nvPr/>
        </p:nvSpPr>
        <p:spPr>
          <a:xfrm>
            <a:off x="4143293" y="5406315"/>
            <a:ext cx="4605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Schemat nie zachowuje skali </a:t>
            </a:r>
            <a:br>
              <a:rPr lang="pl-PL" sz="2400" dirty="0" smtClean="0"/>
            </a:br>
            <a:r>
              <a:rPr lang="pl-PL" sz="2400" dirty="0" smtClean="0"/>
              <a:t>rzeczywistych wielkości ruchów oka</a:t>
            </a:r>
            <a:endParaRPr lang="pl-PL" sz="2400" dirty="0"/>
          </a:p>
        </p:txBody>
      </p:sp>
      <p:sp>
        <p:nvSpPr>
          <p:cNvPr id="37" name="pole tekstowe 36"/>
          <p:cNvSpPr txBox="1"/>
          <p:nvPr/>
        </p:nvSpPr>
        <p:spPr>
          <a:xfrm>
            <a:off x="390862" y="4787860"/>
            <a:ext cx="87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fiksacja</a:t>
            </a:r>
            <a:endParaRPr lang="pl-PL" dirty="0"/>
          </a:p>
        </p:txBody>
      </p:sp>
      <p:sp>
        <p:nvSpPr>
          <p:cNvPr id="38" name="pole tekstowe 37"/>
          <p:cNvSpPr txBox="1"/>
          <p:nvPr/>
        </p:nvSpPr>
        <p:spPr>
          <a:xfrm>
            <a:off x="3275856" y="4005064"/>
            <a:ext cx="82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sakada</a:t>
            </a:r>
            <a:endParaRPr lang="pl-PL" dirty="0"/>
          </a:p>
        </p:txBody>
      </p:sp>
      <p:sp>
        <p:nvSpPr>
          <p:cNvPr id="39" name="pole tekstowe 38"/>
          <p:cNvSpPr txBox="1"/>
          <p:nvPr/>
        </p:nvSpPr>
        <p:spPr>
          <a:xfrm>
            <a:off x="4891849" y="1844824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glisada</a:t>
            </a:r>
            <a:endParaRPr lang="pl-PL" dirty="0"/>
          </a:p>
        </p:txBody>
      </p:sp>
      <p:sp>
        <p:nvSpPr>
          <p:cNvPr id="40" name="pole tekstowe 39"/>
          <p:cNvSpPr txBox="1"/>
          <p:nvPr/>
        </p:nvSpPr>
        <p:spPr>
          <a:xfrm>
            <a:off x="4019271" y="1265751"/>
            <a:ext cx="87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fiksacja</a:t>
            </a:r>
            <a:endParaRPr lang="pl-PL" dirty="0"/>
          </a:p>
        </p:txBody>
      </p:sp>
      <p:sp>
        <p:nvSpPr>
          <p:cNvPr id="41" name="pole tekstowe 40"/>
          <p:cNvSpPr txBox="1"/>
          <p:nvPr/>
        </p:nvSpPr>
        <p:spPr>
          <a:xfrm>
            <a:off x="3288240" y="2276872"/>
            <a:ext cx="56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dryf</a:t>
            </a:r>
            <a:endParaRPr lang="pl-PL" dirty="0"/>
          </a:p>
        </p:txBody>
      </p:sp>
      <p:sp>
        <p:nvSpPr>
          <p:cNvPr id="42" name="pole tekstowe 41"/>
          <p:cNvSpPr txBox="1"/>
          <p:nvPr/>
        </p:nvSpPr>
        <p:spPr>
          <a:xfrm>
            <a:off x="2987824" y="1556792"/>
            <a:ext cx="136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mikrosakada</a:t>
            </a:r>
            <a:endParaRPr lang="pl-PL" dirty="0"/>
          </a:p>
        </p:txBody>
      </p:sp>
      <p:grpSp>
        <p:nvGrpSpPr>
          <p:cNvPr id="24" name="Grupa 23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2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06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19" grpId="0" animBg="1"/>
      <p:bldP spid="19" grpId="1" animBg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Ruchy oczu</a:t>
            </a:r>
            <a:endParaRPr lang="pl-PL" dirty="0">
              <a:solidFill>
                <a:srgbClr val="0070C0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676806"/>
              </p:ext>
            </p:extLst>
          </p:nvPr>
        </p:nvGraphicFramePr>
        <p:xfrm>
          <a:off x="611560" y="1340768"/>
          <a:ext cx="7920880" cy="5218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  <a:gridCol w="1728192"/>
                <a:gridCol w="1296144"/>
                <a:gridCol w="1368152"/>
              </a:tblGrid>
              <a:tr h="653185">
                <a:tc>
                  <a:txBody>
                    <a:bodyPr/>
                    <a:lstStyle/>
                    <a:p>
                      <a:r>
                        <a:rPr lang="pl-PL" dirty="0" smtClean="0"/>
                        <a:t>Zdarzenie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Czas trwania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Długość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Prędkość</a:t>
                      </a:r>
                      <a:endParaRPr lang="pl-PL" dirty="0"/>
                    </a:p>
                  </a:txBody>
                  <a:tcPr/>
                </a:tc>
              </a:tr>
              <a:tr h="354927">
                <a:tc>
                  <a:txBody>
                    <a:bodyPr/>
                    <a:lstStyle/>
                    <a:p>
                      <a:r>
                        <a:rPr lang="pl-PL" dirty="0" smtClean="0"/>
                        <a:t>Fiksacja (</a:t>
                      </a:r>
                      <a:r>
                        <a:rPr lang="pl-PL" i="1" u="none" dirty="0" err="1" smtClean="0"/>
                        <a:t>fixation</a:t>
                      </a:r>
                      <a:r>
                        <a:rPr lang="pl-PL" dirty="0" smtClean="0"/>
                        <a:t>)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200-300 ms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-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-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1215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Sakada</a:t>
                      </a:r>
                      <a:r>
                        <a:rPr lang="pl-PL" dirty="0" smtClean="0"/>
                        <a:t> (</a:t>
                      </a:r>
                      <a:r>
                        <a:rPr lang="pl-PL" i="1" dirty="0" err="1" smtClean="0"/>
                        <a:t>saccade</a:t>
                      </a:r>
                      <a:r>
                        <a:rPr lang="pl-PL" dirty="0" smtClean="0"/>
                        <a:t>)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30-80 ms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4-20°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300-500°/s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pl-PL" dirty="0" smtClean="0"/>
                        <a:t>Glisada (</a:t>
                      </a:r>
                      <a:r>
                        <a:rPr lang="pl-PL" i="1" dirty="0" err="1" smtClean="0"/>
                        <a:t>glissade</a:t>
                      </a:r>
                      <a:r>
                        <a:rPr lang="pl-PL" dirty="0" smtClean="0"/>
                        <a:t>)</a:t>
                      </a:r>
                      <a:br>
                        <a:rPr lang="pl-PL" dirty="0" smtClean="0"/>
                      </a:br>
                      <a:r>
                        <a:rPr lang="pl-PL" dirty="0" smtClean="0"/>
                        <a:t>- dociągnięcie oka do położenia bodźca, 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korekta po </a:t>
                      </a:r>
                      <a:r>
                        <a:rPr lang="pl-PL" dirty="0" err="1" smtClean="0"/>
                        <a:t>sakadzie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10-40 ms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0.5-2°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20-140°/s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pl-PL" dirty="0" smtClean="0"/>
                        <a:t>Gładkie podążanie</a:t>
                      </a:r>
                      <a:br>
                        <a:rPr lang="pl-PL" dirty="0" smtClean="0"/>
                      </a:br>
                      <a:r>
                        <a:rPr lang="pl-PL" dirty="0" smtClean="0"/>
                        <a:t>(</a:t>
                      </a:r>
                      <a:r>
                        <a:rPr lang="pl-PL" i="1" dirty="0" err="1" smtClean="0"/>
                        <a:t>smooth</a:t>
                      </a:r>
                      <a:r>
                        <a:rPr lang="pl-PL" i="1" dirty="0" smtClean="0"/>
                        <a:t> </a:t>
                      </a:r>
                      <a:r>
                        <a:rPr lang="pl-PL" i="1" dirty="0" err="1" smtClean="0"/>
                        <a:t>pursuit</a:t>
                      </a:r>
                      <a:r>
                        <a:rPr lang="pl-PL" dirty="0" smtClean="0"/>
                        <a:t>)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-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-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10-30°/s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pl-PL" dirty="0" smtClean="0"/>
                        <a:t>Dryft (</a:t>
                      </a:r>
                      <a:r>
                        <a:rPr lang="pl-PL" i="1" dirty="0" err="1" smtClean="0"/>
                        <a:t>drift</a:t>
                      </a:r>
                      <a:r>
                        <a:rPr lang="pl-PL" dirty="0" smtClean="0"/>
                        <a:t>)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– powolne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wysunięcie</a:t>
                      </a:r>
                      <a:r>
                        <a:rPr lang="pl-PL" baseline="0" dirty="0" smtClean="0"/>
                        <a:t> punktu spojrzenia z centrum fiksacji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200-1000</a:t>
                      </a:r>
                      <a:r>
                        <a:rPr lang="pl-PL" baseline="0" dirty="0" smtClean="0"/>
                        <a:t> ms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1-60’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6-25’/s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Mikrosakada</a:t>
                      </a:r>
                      <a:r>
                        <a:rPr lang="pl-PL" dirty="0" smtClean="0"/>
                        <a:t> (</a:t>
                      </a:r>
                      <a:r>
                        <a:rPr lang="pl-PL" i="1" dirty="0" err="1" smtClean="0"/>
                        <a:t>microsaccade</a:t>
                      </a:r>
                      <a:r>
                        <a:rPr lang="pl-PL" i="1" dirty="0" smtClean="0"/>
                        <a:t>) </a:t>
                      </a:r>
                      <a:r>
                        <a:rPr lang="pl-PL" i="0" dirty="0" smtClean="0"/>
                        <a:t>–</a:t>
                      </a:r>
                      <a:r>
                        <a:rPr lang="pl-PL" i="0" baseline="0" dirty="0" smtClean="0"/>
                        <a:t> powrót do bodźca, szybkie skorygowanie dryfu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10</a:t>
                      </a:r>
                      <a:r>
                        <a:rPr lang="pl-PL" baseline="0" dirty="0" smtClean="0"/>
                        <a:t>-30 ms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10-40’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15-50°/s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40040">
                <a:tc>
                  <a:txBody>
                    <a:bodyPr/>
                    <a:lstStyle/>
                    <a:p>
                      <a:r>
                        <a:rPr lang="pl-PL" dirty="0" smtClean="0"/>
                        <a:t>Tremor – drżenie mięśni oka, pobudzanie nerwów oka (?)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-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&lt; 1’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 &lt; 20’/s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" name="Grupa 7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9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4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Ruchy oczu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1520" y="1484784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Eksperymenty wykonywane już w latach pięćdziesiątych XX wieku.</a:t>
            </a:r>
            <a:endParaRPr lang="pl-PL" sz="2000" dirty="0" smtClean="0"/>
          </a:p>
          <a:p>
            <a:r>
              <a:rPr lang="pl-PL" sz="2000" dirty="0" smtClean="0"/>
              <a:t>Unieruchomienie obrazu przez umieszczenie projektora na soczewce kontaktowej</a:t>
            </a:r>
          </a:p>
          <a:p>
            <a:r>
              <a:rPr lang="pl-PL" sz="2000" dirty="0" smtClean="0"/>
              <a:t>Efekt: obraz przestaje być widoczny (percepcyjnie) z braku stymulacji zakończeń n.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47661" y="6392361"/>
            <a:ext cx="86409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Roy M. </a:t>
            </a:r>
            <a:r>
              <a:rPr lang="pl-PL" altLang="pl-PL" sz="1200" dirty="0" err="1">
                <a:solidFill>
                  <a:srgbClr val="000000"/>
                </a:solidFill>
                <a:effectLst/>
                <a:cs typeface="+mn-cs"/>
              </a:rPr>
              <a:t>Pritchard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 </a:t>
            </a:r>
            <a:r>
              <a:rPr lang="en-US" altLang="pl-PL" sz="1200" i="1" dirty="0">
                <a:solidFill>
                  <a:srgbClr val="000000"/>
                </a:solidFill>
                <a:effectLst/>
                <a:cs typeface="+mn-cs"/>
              </a:rPr>
              <a:t>Stabilized Images on the </a:t>
            </a:r>
            <a:r>
              <a:rPr lang="en-US" altLang="pl-PL" sz="1200" i="1" dirty="0" smtClean="0">
                <a:solidFill>
                  <a:srgbClr val="000000"/>
                </a:solidFill>
                <a:effectLst/>
                <a:cs typeface="+mn-cs"/>
              </a:rPr>
              <a:t>Retina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cs typeface="+mn-cs"/>
              </a:rPr>
              <a:t>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(</a:t>
            </a:r>
            <a:r>
              <a:rPr lang="pl-PL" altLang="pl-PL" sz="1200" i="1" dirty="0">
                <a:solidFill>
                  <a:srgbClr val="000000"/>
                </a:solidFill>
                <a:effectLst/>
                <a:cs typeface="+mn-cs"/>
              </a:rPr>
              <a:t>https://pdfs.semanticscholar.org/c97a/209e1a1caa088ae94987fe59317b5ef68838.pdf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)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412438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84784"/>
            <a:ext cx="3911248" cy="354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7"/>
          <p:cNvSpPr txBox="1"/>
          <p:nvPr/>
        </p:nvSpPr>
        <p:spPr>
          <a:xfrm>
            <a:off x="251521" y="3356992"/>
            <a:ext cx="8712968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dirty="0" smtClean="0"/>
              <a:t>Przykład kobiety (jedyny) z całkowitym paraliżem mięśni oka (zwłóknienie): pobudzanie nerwów i widzenie dzięki ruchom głowy. Możliwe jest nawet czytanie</a:t>
            </a:r>
          </a:p>
          <a:p>
            <a:pPr algn="ctr"/>
            <a:endParaRPr lang="pl-PL" sz="800" dirty="0" smtClean="0"/>
          </a:p>
          <a:p>
            <a:pPr algn="ctr"/>
            <a:r>
              <a:rPr lang="pl-PL" sz="1200" dirty="0" err="1" smtClean="0"/>
              <a:t>Gilchrist</a:t>
            </a:r>
            <a:r>
              <a:rPr lang="pl-PL" sz="1200" dirty="0"/>
              <a:t> i in. </a:t>
            </a:r>
            <a:r>
              <a:rPr lang="pl-PL" sz="1200" i="1" dirty="0" err="1"/>
              <a:t>Saccades</a:t>
            </a:r>
            <a:r>
              <a:rPr lang="pl-PL" sz="1200" i="1" dirty="0"/>
              <a:t> </a:t>
            </a:r>
            <a:r>
              <a:rPr lang="pl-PL" sz="1200" i="1" dirty="0" err="1"/>
              <a:t>without</a:t>
            </a:r>
            <a:r>
              <a:rPr lang="pl-PL" sz="1200" i="1" dirty="0"/>
              <a:t> </a:t>
            </a:r>
            <a:r>
              <a:rPr lang="pl-PL" sz="1200" i="1" dirty="0" err="1"/>
              <a:t>eye</a:t>
            </a:r>
            <a:r>
              <a:rPr lang="pl-PL" sz="1200" i="1" dirty="0"/>
              <a:t> </a:t>
            </a:r>
            <a:r>
              <a:rPr lang="pl-PL" sz="1200" i="1" dirty="0" err="1" smtClean="0"/>
              <a:t>movements</a:t>
            </a:r>
            <a:r>
              <a:rPr lang="pl-PL" sz="1200" dirty="0" smtClean="0"/>
              <a:t> Nature 390 (1997) 130-131</a:t>
            </a:r>
            <a:endParaRPr lang="pl-PL" sz="1200" dirty="0"/>
          </a:p>
        </p:txBody>
      </p:sp>
      <p:grpSp>
        <p:nvGrpSpPr>
          <p:cNvPr id="12" name="Grupa 11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3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03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Ruchy oczu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1520" y="1484784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Eksperyment Johna K. Stevensa: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47661" y="6115362"/>
            <a:ext cx="8640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pl-PL" altLang="pl-PL" sz="1200" dirty="0" smtClean="0">
                <a:solidFill>
                  <a:srgbClr val="000000"/>
                </a:solidFill>
                <a:effectLst/>
                <a:cs typeface="+mn-cs"/>
              </a:rPr>
              <a:t>John K. Stevens i in. </a:t>
            </a:r>
            <a:r>
              <a:rPr lang="en-US" altLang="pl-PL" sz="1200" i="1" dirty="0" smtClean="0">
                <a:solidFill>
                  <a:srgbClr val="000000"/>
                </a:solidFill>
                <a:effectLst/>
                <a:cs typeface="+mn-cs"/>
              </a:rPr>
              <a:t>Paralysis Of The Awake Human: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cs typeface="+mn-cs"/>
              </a:rPr>
              <a:t> </a:t>
            </a:r>
            <a:r>
              <a:rPr lang="en-US" altLang="pl-PL" sz="1200" i="1" dirty="0" smtClean="0">
                <a:solidFill>
                  <a:srgbClr val="000000"/>
                </a:solidFill>
                <a:effectLst/>
                <a:cs typeface="+mn-cs"/>
              </a:rPr>
              <a:t>Visual Perceptions</a:t>
            </a:r>
            <a:r>
              <a:rPr lang="en-US" altLang="pl-PL" sz="1200" dirty="0" smtClean="0">
                <a:solidFill>
                  <a:srgbClr val="000000"/>
                </a:solidFill>
                <a:effectLst/>
                <a:cs typeface="+mn-cs"/>
              </a:rPr>
              <a:t> </a:t>
            </a:r>
            <a:r>
              <a:rPr lang="pl-PL" altLang="pl-PL" sz="1200" dirty="0" err="1" smtClean="0">
                <a:solidFill>
                  <a:srgbClr val="000000"/>
                </a:solidFill>
                <a:effectLst/>
                <a:cs typeface="+mn-cs"/>
              </a:rPr>
              <a:t>Vision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cs typeface="+mn-cs"/>
              </a:rPr>
              <a:t> Research 16 (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1976)</a:t>
            </a:r>
            <a:b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</a:br>
            <a:r>
              <a:rPr lang="pl-PL" altLang="pl-PL" sz="1200" i="1" dirty="0">
                <a:solidFill>
                  <a:srgbClr val="000000"/>
                </a:solidFill>
                <a:effectLst/>
                <a:cs typeface="+mn-cs"/>
              </a:rPr>
              <a:t>https://pdfs.semanticscholar.org/8567/8b73e4f918f05244b66ca2a9f65ef89ed3d9.pdf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 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0" y="1905744"/>
            <a:ext cx="4349703" cy="375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767124" y="1772816"/>
            <a:ext cx="441338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Obiektem badania był JKS.</a:t>
            </a:r>
          </a:p>
          <a:p>
            <a:endParaRPr lang="pl-PL" sz="800" dirty="0" smtClean="0"/>
          </a:p>
          <a:p>
            <a:r>
              <a:rPr lang="pl-PL" sz="2000" dirty="0" smtClean="0"/>
              <a:t>Wstrzyknięcie środka zwiotczającego</a:t>
            </a:r>
            <a:br>
              <a:rPr lang="pl-PL" sz="2000" dirty="0" smtClean="0"/>
            </a:br>
            <a:r>
              <a:rPr lang="pl-PL" sz="2000" dirty="0"/>
              <a:t>(chlorek </a:t>
            </a:r>
            <a:r>
              <a:rPr lang="pl-PL" sz="2000" dirty="0" err="1" smtClean="0"/>
              <a:t>suksametoniowy</a:t>
            </a:r>
            <a:r>
              <a:rPr lang="pl-PL" sz="2000" dirty="0" smtClean="0"/>
              <a:t>) i kurary</a:t>
            </a:r>
          </a:p>
          <a:p>
            <a:r>
              <a:rPr lang="pl-PL" sz="2000" dirty="0" smtClean="0"/>
              <a:t>Opaska uciskowa na prawej ręce</a:t>
            </a:r>
          </a:p>
          <a:p>
            <a:r>
              <a:rPr lang="pl-PL" sz="2000" dirty="0" smtClean="0"/>
              <a:t>zapobiega jej paraliżowi (komunikacja)</a:t>
            </a:r>
          </a:p>
          <a:p>
            <a:r>
              <a:rPr lang="pl-PL" sz="2000" dirty="0" smtClean="0"/>
              <a:t>Wspomaganie oddychania (respirator)</a:t>
            </a:r>
          </a:p>
          <a:p>
            <a:endParaRPr lang="pl-PL" sz="800" dirty="0" smtClean="0"/>
          </a:p>
          <a:p>
            <a:r>
              <a:rPr lang="pl-PL" sz="2000" dirty="0" smtClean="0"/>
              <a:t>Lustro i ekran (bodziec i oświetlenie oka)</a:t>
            </a:r>
          </a:p>
          <a:p>
            <a:r>
              <a:rPr lang="pl-PL" sz="2000" dirty="0" smtClean="0">
                <a:solidFill>
                  <a:srgbClr val="0070C0"/>
                </a:solidFill>
              </a:rPr>
              <a:t>Całkowite unieruchomienie oczu</a:t>
            </a:r>
          </a:p>
          <a:p>
            <a:endParaRPr lang="pl-PL" sz="800" dirty="0" smtClean="0"/>
          </a:p>
          <a:p>
            <a:r>
              <a:rPr lang="pl-PL" sz="2000" dirty="0" smtClean="0"/>
              <a:t>Zanikanie obrazu staje się problemem</a:t>
            </a:r>
          </a:p>
          <a:p>
            <a:r>
              <a:rPr lang="pl-PL" sz="2000" dirty="0" smtClean="0"/>
              <a:t>Świadome próby </a:t>
            </a:r>
            <a:r>
              <a:rPr lang="pl-PL" sz="2000" dirty="0" err="1" smtClean="0"/>
              <a:t>sakad</a:t>
            </a:r>
            <a:r>
              <a:rPr lang="pl-PL" sz="2000" dirty="0" smtClean="0"/>
              <a:t> (wysiłek) </a:t>
            </a:r>
          </a:p>
          <a:p>
            <a:r>
              <a:rPr lang="pl-PL" sz="2000" dirty="0" smtClean="0"/>
              <a:t>powodowały, że świat się przesuwał</a:t>
            </a:r>
            <a:br>
              <a:rPr lang="pl-PL" sz="2000" dirty="0" smtClean="0"/>
            </a:br>
            <a:r>
              <a:rPr lang="pl-PL" sz="2000" dirty="0" smtClean="0"/>
              <a:t>(pomimo braku zmian w obrazie!)</a:t>
            </a:r>
          </a:p>
        </p:txBody>
      </p:sp>
      <p:grpSp>
        <p:nvGrpSpPr>
          <p:cNvPr id="10" name="Grupa 9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1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2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Ruchy oczu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1520" y="1484784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Eksperyment Johna K. Stevensa: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47661" y="6115362"/>
            <a:ext cx="8640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pl-PL" altLang="pl-PL" sz="1200" dirty="0" smtClean="0">
                <a:solidFill>
                  <a:srgbClr val="000000"/>
                </a:solidFill>
                <a:effectLst/>
                <a:cs typeface="+mn-cs"/>
              </a:rPr>
              <a:t>John K. Stevens i in. </a:t>
            </a:r>
            <a:r>
              <a:rPr lang="en-US" altLang="pl-PL" sz="1200" i="1" dirty="0" smtClean="0">
                <a:solidFill>
                  <a:srgbClr val="000000"/>
                </a:solidFill>
                <a:effectLst/>
                <a:cs typeface="+mn-cs"/>
              </a:rPr>
              <a:t>Paralysis Of The Awake Human: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cs typeface="+mn-cs"/>
              </a:rPr>
              <a:t> </a:t>
            </a:r>
            <a:r>
              <a:rPr lang="en-US" altLang="pl-PL" sz="1200" i="1" dirty="0" smtClean="0">
                <a:solidFill>
                  <a:srgbClr val="000000"/>
                </a:solidFill>
                <a:effectLst/>
                <a:cs typeface="+mn-cs"/>
              </a:rPr>
              <a:t>Visual Perceptions</a:t>
            </a:r>
            <a:r>
              <a:rPr lang="en-US" altLang="pl-PL" sz="1200" dirty="0" smtClean="0">
                <a:solidFill>
                  <a:srgbClr val="000000"/>
                </a:solidFill>
                <a:effectLst/>
                <a:cs typeface="+mn-cs"/>
              </a:rPr>
              <a:t> </a:t>
            </a:r>
            <a:r>
              <a:rPr lang="pl-PL" altLang="pl-PL" sz="1200" dirty="0" err="1" smtClean="0">
                <a:solidFill>
                  <a:srgbClr val="000000"/>
                </a:solidFill>
                <a:effectLst/>
                <a:cs typeface="+mn-cs"/>
              </a:rPr>
              <a:t>Vision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cs typeface="+mn-cs"/>
              </a:rPr>
              <a:t> Research 16 (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1976)</a:t>
            </a:r>
            <a:b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</a:br>
            <a:r>
              <a:rPr lang="pl-PL" altLang="pl-PL" sz="1200" i="1" dirty="0">
                <a:solidFill>
                  <a:srgbClr val="000000"/>
                </a:solidFill>
                <a:effectLst/>
                <a:cs typeface="+mn-cs"/>
              </a:rPr>
              <a:t>https://pdfs.semanticscholar.org/8567/8b73e4f918f05244b66ca2a9f65ef89ed3d9.pdf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 </a:t>
            </a:r>
            <a:endParaRPr lang="pl-PL" altLang="pl-PL" sz="1200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0" y="1905744"/>
            <a:ext cx="4349703" cy="375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767124" y="1772816"/>
            <a:ext cx="4406527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Przy częściowym paraliżu (sama kurara)</a:t>
            </a:r>
            <a:br>
              <a:rPr lang="pl-PL" sz="2000" dirty="0" smtClean="0"/>
            </a:br>
            <a:r>
              <a:rPr lang="pl-PL" sz="2000" dirty="0" smtClean="0"/>
              <a:t>świadome </a:t>
            </a:r>
            <a:r>
              <a:rPr lang="pl-PL" sz="2000" dirty="0" err="1" smtClean="0"/>
              <a:t>sakady</a:t>
            </a:r>
            <a:r>
              <a:rPr lang="pl-PL" sz="2000" dirty="0" smtClean="0"/>
              <a:t> powodowały</a:t>
            </a:r>
          </a:p>
          <a:p>
            <a:r>
              <a:rPr lang="pl-PL" sz="2000" dirty="0" smtClean="0"/>
              <a:t>przemieszczenie obrazu, a nie jego ruch</a:t>
            </a:r>
          </a:p>
          <a:p>
            <a:r>
              <a:rPr lang="pl-PL" sz="2000" dirty="0" smtClean="0"/>
              <a:t>(znika i pojawia się przesunięty)</a:t>
            </a:r>
          </a:p>
          <a:p>
            <a:r>
              <a:rPr lang="pl-PL" sz="2000" i="1" dirty="0" smtClean="0">
                <a:solidFill>
                  <a:srgbClr val="0070C0"/>
                </a:solidFill>
              </a:rPr>
              <a:t>Jumping</a:t>
            </a:r>
            <a:r>
              <a:rPr lang="pl-PL" sz="2000" dirty="0" smtClean="0"/>
              <a:t> (</a:t>
            </a:r>
            <a:r>
              <a:rPr lang="pl-PL" sz="2000" dirty="0" err="1" smtClean="0"/>
              <a:t>sakady</a:t>
            </a:r>
            <a:r>
              <a:rPr lang="pl-PL" sz="2000" dirty="0" smtClean="0"/>
              <a:t>) i wolny dryf (dryf oka)</a:t>
            </a:r>
          </a:p>
          <a:p>
            <a:endParaRPr lang="pl-PL" sz="800" dirty="0" smtClean="0"/>
          </a:p>
          <a:p>
            <a:r>
              <a:rPr lang="pl-PL" sz="2000" dirty="0" smtClean="0"/>
              <a:t>Tendencja do przypisywania ruchu </a:t>
            </a:r>
            <a:br>
              <a:rPr lang="pl-PL" sz="2000" dirty="0" smtClean="0"/>
            </a:br>
            <a:r>
              <a:rPr lang="pl-PL" sz="2000" dirty="0" smtClean="0"/>
              <a:t>otoczeniu, a nie oczom, co wskazuje na</a:t>
            </a:r>
          </a:p>
          <a:p>
            <a:r>
              <a:rPr lang="pl-PL" sz="2000" dirty="0" smtClean="0"/>
              <a:t>problem z integracją sensoryczną</a:t>
            </a:r>
          </a:p>
          <a:p>
            <a:endParaRPr lang="pl-PL" sz="800" dirty="0" smtClean="0"/>
          </a:p>
          <a:p>
            <a:r>
              <a:rPr lang="pl-PL" sz="2000" b="1" dirty="0" smtClean="0"/>
              <a:t>Wniosek:</a:t>
            </a:r>
            <a:r>
              <a:rPr lang="pl-PL" sz="2000" dirty="0" smtClean="0"/>
              <a:t> postrzeganie przestrzeni nie </a:t>
            </a:r>
          </a:p>
          <a:p>
            <a:r>
              <a:rPr lang="pl-PL" sz="2000" dirty="0" smtClean="0"/>
              <a:t>jest tylko efektem działania zmysłów,</a:t>
            </a:r>
          </a:p>
          <a:p>
            <a:r>
              <a:rPr lang="pl-PL" sz="2000" dirty="0" smtClean="0"/>
              <a:t>ale również zaplanowanych ruchów oczu</a:t>
            </a:r>
          </a:p>
        </p:txBody>
      </p:sp>
      <p:grpSp>
        <p:nvGrpSpPr>
          <p:cNvPr id="10" name="Grupa 9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1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4" y="1045242"/>
            <a:ext cx="7128160" cy="5242167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Ścieżki wzrokowe</a:t>
            </a:r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377438" y="6290239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Wikipedia</a:t>
            </a:r>
            <a:endParaRPr lang="pl-PL" sz="1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55576" y="6314233"/>
            <a:ext cx="4062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err="1" smtClean="0"/>
              <a:t>Ilya</a:t>
            </a:r>
            <a:r>
              <a:rPr lang="pl-PL" sz="1000" dirty="0" smtClean="0"/>
              <a:t> Repin Niespodziewany gość (1884-1888), olej na płótnie, 160 x 167 cm</a:t>
            </a:r>
          </a:p>
        </p:txBody>
      </p:sp>
    </p:spTree>
    <p:extLst>
      <p:ext uri="{BB962C8B-B14F-4D97-AF65-F5344CB8AC3E}">
        <p14:creationId xmlns:p14="http://schemas.microsoft.com/office/powerpoint/2010/main" val="89783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4" y="1045242"/>
            <a:ext cx="7128160" cy="5242167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Ścieżki wzrokowe</a:t>
            </a:r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377438" y="6290239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Wikipedia</a:t>
            </a:r>
            <a:endParaRPr lang="pl-PL" sz="1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55576" y="6314233"/>
            <a:ext cx="4062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err="1" smtClean="0"/>
              <a:t>Ilya</a:t>
            </a:r>
            <a:r>
              <a:rPr lang="pl-PL" sz="1000" dirty="0" smtClean="0"/>
              <a:t> Repin Niespodziewany gość (1884-1888), olej na płótnie, 160 x 167 cm</a:t>
            </a:r>
          </a:p>
          <a:p>
            <a:r>
              <a:rPr lang="pl-PL" sz="1000" dirty="0"/>
              <a:t>Eksperyment </a:t>
            </a:r>
            <a:r>
              <a:rPr lang="pl-PL" sz="1000" dirty="0" err="1"/>
              <a:t>Yarbusa</a:t>
            </a:r>
            <a:r>
              <a:rPr lang="pl-PL" sz="1000" dirty="0"/>
              <a:t> (1967</a:t>
            </a:r>
            <a:r>
              <a:rPr lang="pl-PL" sz="1000" dirty="0" smtClean="0"/>
              <a:t>)</a:t>
            </a:r>
            <a:endParaRPr lang="pl-PL" sz="1000" dirty="0"/>
          </a:p>
        </p:txBody>
      </p:sp>
      <p:sp>
        <p:nvSpPr>
          <p:cNvPr id="2" name="Strzałka w dół 1"/>
          <p:cNvSpPr/>
          <p:nvPr/>
        </p:nvSpPr>
        <p:spPr>
          <a:xfrm rot="16952770">
            <a:off x="1260677" y="4691465"/>
            <a:ext cx="720080" cy="432048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/>
          <p:cNvSpPr/>
          <p:nvPr/>
        </p:nvSpPr>
        <p:spPr>
          <a:xfrm rot="6724849">
            <a:off x="2831459" y="3963976"/>
            <a:ext cx="292631" cy="79208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974129" y="5805264"/>
            <a:ext cx="129317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/>
              <a:t>Oświetlenie</a:t>
            </a:r>
            <a:endParaRPr lang="pl-PL" dirty="0"/>
          </a:p>
        </p:txBody>
      </p:sp>
      <p:sp>
        <p:nvSpPr>
          <p:cNvPr id="10" name="Elipsa 9"/>
          <p:cNvSpPr/>
          <p:nvPr/>
        </p:nvSpPr>
        <p:spPr>
          <a:xfrm>
            <a:off x="2051720" y="4509120"/>
            <a:ext cx="926054" cy="8727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12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4" y="1045242"/>
            <a:ext cx="7128160" cy="5242167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Ścieżki wzrokowe</a:t>
            </a:r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377438" y="6290239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Wikipedia</a:t>
            </a:r>
            <a:endParaRPr lang="pl-PL" sz="1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55576" y="6314233"/>
            <a:ext cx="4062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err="1" smtClean="0"/>
              <a:t>Ilya</a:t>
            </a:r>
            <a:r>
              <a:rPr lang="pl-PL" sz="1000" dirty="0" smtClean="0"/>
              <a:t> Repin Niespodziewany gość (1884-1888), olej na płótnie, 160 x 167 cm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974129" y="5805264"/>
            <a:ext cx="1155701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/>
              <a:t>Spojrzenia</a:t>
            </a:r>
            <a:endParaRPr lang="pl-PL" dirty="0"/>
          </a:p>
        </p:txBody>
      </p:sp>
      <p:cxnSp>
        <p:nvCxnSpPr>
          <p:cNvPr id="10" name="Łącznik prosty ze strzałką 9"/>
          <p:cNvCxnSpPr/>
          <p:nvPr/>
        </p:nvCxnSpPr>
        <p:spPr>
          <a:xfrm flipH="1" flipV="1">
            <a:off x="2951820" y="1952836"/>
            <a:ext cx="252028" cy="72008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H="1" flipV="1">
            <a:off x="2951820" y="2060848"/>
            <a:ext cx="1637928" cy="576064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H="1" flipV="1">
            <a:off x="3563888" y="1988840"/>
            <a:ext cx="1025860" cy="72008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H="1" flipV="1">
            <a:off x="6300192" y="2996952"/>
            <a:ext cx="504056" cy="144016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flipH="1" flipV="1">
            <a:off x="6444208" y="2636912"/>
            <a:ext cx="1185258" cy="144016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>
          <a:xfrm>
            <a:off x="1943708" y="1349979"/>
            <a:ext cx="900100" cy="93610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209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tytuł 2"/>
          <p:cNvSpPr txBox="1">
            <a:spLocks/>
          </p:cNvSpPr>
          <p:nvPr/>
        </p:nvSpPr>
        <p:spPr>
          <a:xfrm>
            <a:off x="96380" y="4365104"/>
            <a:ext cx="8928991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pl-PL" dirty="0" smtClean="0">
                <a:solidFill>
                  <a:schemeClr val="bg1"/>
                </a:solidFill>
              </a:rPr>
              <a:t>Pracownia Gier Terapeutycznych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GameLab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0" algn="ctr">
              <a:spcBef>
                <a:spcPct val="20000"/>
              </a:spcBef>
            </a:pP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Laboratorium </a:t>
            </a:r>
            <a:r>
              <a:rPr lang="pl-PL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Neurokognitywne</a:t>
            </a: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Interdyscyplinarne Centrum Nowoczesnych Technologii</a:t>
            </a: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pl-PL" dirty="0">
                <a:solidFill>
                  <a:schemeClr val="bg1"/>
                </a:solidFill>
              </a:rPr>
              <a:t>Uniwersytet Mikołaja Kopernika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Toruniu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335567" y="3903439"/>
            <a:ext cx="2364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Jacek Matulewski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2267744" y="405825"/>
            <a:ext cx="4959861" cy="1268598"/>
            <a:chOff x="2051720" y="216186"/>
            <a:chExt cx="4959861" cy="1268598"/>
          </a:xfrm>
        </p:grpSpPr>
        <p:pic>
          <p:nvPicPr>
            <p:cNvPr id="9" name="Picture 2" descr="N:\www\gamelab\html\galeria\gamelab_logo.png"/>
            <p:cNvPicPr>
              <a:picLocks noChangeAspect="1" noChangeArrowheads="1"/>
            </p:cNvPicPr>
            <p:nvPr/>
          </p:nvPicPr>
          <p:blipFill>
            <a:blip r:embed="rId2" cstate="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51720" y="260648"/>
              <a:ext cx="1151368" cy="1151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az 9" descr="wfaiis_czarn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9872" y="260648"/>
              <a:ext cx="1152128" cy="1152128"/>
            </a:xfrm>
            <a:prstGeom prst="rect">
              <a:avLst/>
            </a:prstGeom>
          </p:spPr>
        </p:pic>
        <p:pic>
          <p:nvPicPr>
            <p:cNvPr id="12" name="Obraz 11" descr="umk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0152" y="260648"/>
              <a:ext cx="1071429" cy="1157144"/>
            </a:xfrm>
            <a:prstGeom prst="rect">
              <a:avLst/>
            </a:prstGeom>
          </p:spPr>
        </p:pic>
        <p:pic>
          <p:nvPicPr>
            <p:cNvPr id="13" name="Obraz 12" descr="icnt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6017" y="216186"/>
              <a:ext cx="1080120" cy="1268598"/>
            </a:xfrm>
            <a:prstGeom prst="rect">
              <a:avLst/>
            </a:prstGeom>
          </p:spPr>
        </p:pic>
      </p:grpSp>
      <p:sp>
        <p:nvSpPr>
          <p:cNvPr id="6" name="pole tekstowe 5"/>
          <p:cNvSpPr txBox="1"/>
          <p:nvPr/>
        </p:nvSpPr>
        <p:spPr>
          <a:xfrm>
            <a:off x="2147790" y="1557953"/>
            <a:ext cx="1374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GameLab</a:t>
            </a:r>
            <a:endParaRPr lang="en-US" sz="2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585380" y="2636912"/>
            <a:ext cx="5950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Aplikacje sterowane wzrokowo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309042" y="6021288"/>
            <a:ext cx="437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Warszawskie Dni Informatyki, 26 marca 2019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4" y="1045242"/>
            <a:ext cx="7128160" cy="5242167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Ścieżki wzrokowe</a:t>
            </a:r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377438" y="6290239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Wikipedia</a:t>
            </a:r>
            <a:endParaRPr lang="pl-PL" sz="1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55576" y="6314233"/>
            <a:ext cx="4062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err="1" smtClean="0"/>
              <a:t>Ilya</a:t>
            </a:r>
            <a:r>
              <a:rPr lang="pl-PL" sz="1000" dirty="0" smtClean="0"/>
              <a:t> Repin Niespodziewany gość (1884-1888), olej na płótnie, 160 x 167 cm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974129" y="5805264"/>
            <a:ext cx="2859885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/>
              <a:t>Spojrzenie / relacja / emocje</a:t>
            </a:r>
            <a:endParaRPr lang="pl-PL" dirty="0"/>
          </a:p>
        </p:txBody>
      </p:sp>
      <p:cxnSp>
        <p:nvCxnSpPr>
          <p:cNvPr id="12" name="Łącznik prosty ze strzałką 11"/>
          <p:cNvCxnSpPr/>
          <p:nvPr/>
        </p:nvCxnSpPr>
        <p:spPr>
          <a:xfrm>
            <a:off x="2948794" y="1839571"/>
            <a:ext cx="1482460" cy="206813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>
          <a:xfrm>
            <a:off x="1943708" y="1349979"/>
            <a:ext cx="900100" cy="93610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Elipsa 14"/>
          <p:cNvSpPr/>
          <p:nvPr/>
        </p:nvSpPr>
        <p:spPr>
          <a:xfrm>
            <a:off x="4567301" y="1628800"/>
            <a:ext cx="900100" cy="93610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ze strzałką 17"/>
          <p:cNvCxnSpPr/>
          <p:nvPr/>
        </p:nvCxnSpPr>
        <p:spPr>
          <a:xfrm flipV="1">
            <a:off x="3275856" y="2198785"/>
            <a:ext cx="1080120" cy="87298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5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4" y="1045242"/>
            <a:ext cx="7128160" cy="5242167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Ścieżki wzrokowe</a:t>
            </a:r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377438" y="6290239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Wikipedia</a:t>
            </a:r>
            <a:endParaRPr lang="pl-PL" sz="1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55576" y="6314233"/>
            <a:ext cx="4062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err="1" smtClean="0"/>
              <a:t>Ilya</a:t>
            </a:r>
            <a:r>
              <a:rPr lang="pl-PL" sz="1000" dirty="0" smtClean="0"/>
              <a:t> Repin Niespodziewany gość (1884-1888), olej na płótnie, 160 x 167 cm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974129" y="5805264"/>
            <a:ext cx="2323008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/>
              <a:t>Silne emocje, ewolucja</a:t>
            </a:r>
            <a:endParaRPr lang="pl-PL" dirty="0"/>
          </a:p>
        </p:txBody>
      </p:sp>
      <p:sp>
        <p:nvSpPr>
          <p:cNvPr id="15" name="Elipsa 14"/>
          <p:cNvSpPr/>
          <p:nvPr/>
        </p:nvSpPr>
        <p:spPr>
          <a:xfrm>
            <a:off x="6732240" y="2730221"/>
            <a:ext cx="90010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2847087" y="2132856"/>
            <a:ext cx="90010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Elipsa 12"/>
          <p:cNvSpPr/>
          <p:nvPr/>
        </p:nvSpPr>
        <p:spPr>
          <a:xfrm>
            <a:off x="2871725" y="1697304"/>
            <a:ext cx="90010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20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4" y="1045242"/>
            <a:ext cx="7128160" cy="5242167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Ścieżki wzrokowe</a:t>
            </a:r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377438" y="6290239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Wikipedia</a:t>
            </a:r>
            <a:endParaRPr lang="pl-PL" sz="1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22" y="1124744"/>
            <a:ext cx="5803694" cy="489654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55576" y="6314233"/>
            <a:ext cx="4062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err="1" smtClean="0"/>
              <a:t>Ilya</a:t>
            </a:r>
            <a:r>
              <a:rPr lang="pl-PL" sz="1000" dirty="0" smtClean="0"/>
              <a:t> Repin Niespodziewany gość (1884-1888), olej na płótnie, 160 x 167 cm</a:t>
            </a:r>
          </a:p>
          <a:p>
            <a:r>
              <a:rPr lang="pl-PL" sz="1000" dirty="0"/>
              <a:t>Eksperyment </a:t>
            </a:r>
            <a:r>
              <a:rPr lang="pl-PL" sz="1000" dirty="0" err="1"/>
              <a:t>Yarbusa</a:t>
            </a:r>
            <a:r>
              <a:rPr lang="pl-PL" sz="1000" dirty="0"/>
              <a:t> (1967</a:t>
            </a:r>
            <a:r>
              <a:rPr lang="pl-PL" sz="1000" dirty="0" smtClean="0"/>
              <a:t>)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231071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79512" y="332656"/>
            <a:ext cx="8820472" cy="66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Ścieżki wzrokowe</a:t>
            </a:r>
            <a:endParaRPr lang="en-US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24744"/>
            <a:ext cx="6022404" cy="514289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011648" y="6290239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Wikipedia</a:t>
            </a:r>
            <a:endParaRPr lang="pl-PL" sz="10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598794" y="6314233"/>
            <a:ext cx="16770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Eksperyment </a:t>
            </a:r>
            <a:r>
              <a:rPr lang="pl-PL" sz="1000" dirty="0" err="1" smtClean="0"/>
              <a:t>Yarbusa</a:t>
            </a:r>
            <a:r>
              <a:rPr lang="pl-PL" sz="1000" dirty="0" smtClean="0"/>
              <a:t> (1967)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23213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 smtClean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48762" y="1582048"/>
            <a:ext cx="792769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Wady </a:t>
            </a:r>
            <a:r>
              <a:rPr lang="pl-PL" sz="2400" b="1" dirty="0" err="1" smtClean="0"/>
              <a:t>okulografu</a:t>
            </a:r>
            <a:r>
              <a:rPr lang="pl-PL" sz="2400" b="1" dirty="0" smtClean="0"/>
              <a:t> jako narzędzia wskazującego:</a:t>
            </a:r>
          </a:p>
          <a:p>
            <a:endParaRPr lang="pl-PL" sz="1100" b="1" dirty="0" smtClean="0"/>
          </a:p>
          <a:p>
            <a:r>
              <a:rPr lang="pl-PL" sz="2400" dirty="0" smtClean="0">
                <a:solidFill>
                  <a:srgbClr val="0070C0"/>
                </a:solidFill>
              </a:rPr>
              <a:t>Efekt Midasa</a:t>
            </a:r>
            <a:r>
              <a:rPr lang="pl-PL" sz="2400" dirty="0" smtClean="0"/>
              <a:t> – nienaturalne wykorzystanie wzroku jako narzędzia kontroli, a nie tylko „odbioru danych”</a:t>
            </a:r>
          </a:p>
          <a:p>
            <a:r>
              <a:rPr lang="pl-PL" sz="2400" dirty="0" smtClean="0"/>
              <a:t>Użycie dodatkowych przycisków, jeżeli możliwe do „kliknięcia”</a:t>
            </a:r>
          </a:p>
          <a:p>
            <a:endParaRPr lang="pl-PL" sz="1100" dirty="0" smtClean="0"/>
          </a:p>
          <a:p>
            <a:r>
              <a:rPr lang="pl-PL" sz="2400" dirty="0" smtClean="0">
                <a:solidFill>
                  <a:srgbClr val="0070C0"/>
                </a:solidFill>
              </a:rPr>
              <a:t>Kalibracja</a:t>
            </a:r>
            <a:r>
              <a:rPr lang="pl-PL" sz="2400" dirty="0" smtClean="0"/>
              <a:t> – etap przygotowań przed użyciem (zapis par. kal.?), rozkalibrowywanie przy poruszaniu głowy i ciała (dzieci)</a:t>
            </a:r>
          </a:p>
          <a:p>
            <a:r>
              <a:rPr lang="pl-PL" sz="2400" dirty="0" smtClean="0"/>
              <a:t>Kalibracji można uniknąć przy śledzeniu niewielu obiektów (dociąganie wyznaczonego miejsca spojrzenia do obiektów)</a:t>
            </a:r>
          </a:p>
          <a:p>
            <a:endParaRPr lang="pl-PL" sz="1100" dirty="0" smtClean="0"/>
          </a:p>
          <a:p>
            <a:r>
              <a:rPr lang="pl-PL" sz="2400" dirty="0" smtClean="0">
                <a:solidFill>
                  <a:srgbClr val="0070C0"/>
                </a:solidFill>
              </a:rPr>
              <a:t>Szum</a:t>
            </a:r>
            <a:r>
              <a:rPr lang="pl-PL" sz="2400" dirty="0" smtClean="0"/>
              <a:t> (fizjologia, technologia) – zmniejszenie precyzji</a:t>
            </a:r>
          </a:p>
          <a:p>
            <a:endParaRPr lang="pl-PL" sz="2400" dirty="0"/>
          </a:p>
          <a:p>
            <a:r>
              <a:rPr lang="pl-PL" sz="2400" dirty="0" smtClean="0"/>
              <a:t>Nie wszystko jest możliwe (np. </a:t>
            </a:r>
            <a:r>
              <a:rPr lang="pl-PL" sz="2400" dirty="0"/>
              <a:t>rysowanie </a:t>
            </a:r>
            <a:r>
              <a:rPr lang="pl-PL" sz="2400" dirty="0" smtClean="0"/>
              <a:t>→ siatka) </a:t>
            </a:r>
          </a:p>
          <a:p>
            <a:r>
              <a:rPr lang="pl-PL" sz="2400" dirty="0" smtClean="0"/>
              <a:t>Wzrok wymaga przewodnika (por. gładkie wodzenie, fiksacje)</a:t>
            </a:r>
            <a:endParaRPr lang="pl-PL" sz="2400" dirty="0"/>
          </a:p>
        </p:txBody>
      </p:sp>
      <p:grpSp>
        <p:nvGrpSpPr>
          <p:cNvPr id="4" name="Grupa 3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5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28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 smtClean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48762" y="1582048"/>
            <a:ext cx="839523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/>
              <a:t>Okulograf</a:t>
            </a:r>
            <a:r>
              <a:rPr lang="pl-PL" sz="2400" b="1" dirty="0" smtClean="0"/>
              <a:t> w komunikacji </a:t>
            </a:r>
            <a:r>
              <a:rPr lang="pl-PL" sz="2400" b="1" dirty="0" err="1" smtClean="0">
                <a:solidFill>
                  <a:srgbClr val="0070C0"/>
                </a:solidFill>
              </a:rPr>
              <a:t>deixis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(por. też definicja </a:t>
            </a:r>
            <a:r>
              <a:rPr lang="pl-PL" sz="2400" dirty="0" err="1" smtClean="0"/>
              <a:t>ostensywna</a:t>
            </a:r>
            <a:r>
              <a:rPr lang="pl-PL" sz="2400" dirty="0" smtClean="0"/>
              <a:t>)</a:t>
            </a:r>
          </a:p>
          <a:p>
            <a:endParaRPr lang="pl-PL" sz="1100" b="1" dirty="0" smtClean="0"/>
          </a:p>
          <a:p>
            <a:r>
              <a:rPr lang="pl-PL" sz="2400" dirty="0" err="1" smtClean="0"/>
              <a:t>Deixis</a:t>
            </a:r>
            <a:r>
              <a:rPr lang="pl-PL" sz="2400" dirty="0" smtClean="0"/>
              <a:t> to komunikacja, w której słowa zależą od aktualnego </a:t>
            </a:r>
            <a:r>
              <a:rPr lang="pl-PL" sz="2400" dirty="0" smtClean="0">
                <a:solidFill>
                  <a:srgbClr val="0070C0"/>
                </a:solidFill>
              </a:rPr>
              <a:t>kontekstu</a:t>
            </a:r>
            <a:r>
              <a:rPr lang="pl-PL" sz="2400" dirty="0" smtClean="0"/>
              <a:t> (ważna jest relacja przestrzenna i relacja osób).</a:t>
            </a:r>
          </a:p>
          <a:p>
            <a:r>
              <a:rPr lang="pl-PL" sz="2400" dirty="0" smtClean="0"/>
              <a:t>Słowa: „ten”, „tamten”, „tutaj”, „tam”, „mój”, „twój”</a:t>
            </a:r>
          </a:p>
          <a:p>
            <a:endParaRPr lang="pl-PL" sz="1100" dirty="0" smtClean="0"/>
          </a:p>
          <a:p>
            <a:r>
              <a:rPr lang="pl-PL" sz="2400" dirty="0" smtClean="0"/>
              <a:t>ET służy do wskazania kontekstu w komunikacji z komputerem:  spojrzenie wyznacza (wspomaga) wskazanie celu → </a:t>
            </a:r>
            <a:br>
              <a:rPr lang="pl-PL" sz="2400" dirty="0" smtClean="0"/>
            </a:br>
            <a:r>
              <a:rPr lang="pl-PL" sz="2400" dirty="0" smtClean="0"/>
              <a:t>- pojawiają się dodatkowe informacje (np. w grach)</a:t>
            </a:r>
            <a:br>
              <a:rPr lang="pl-PL" sz="2400" dirty="0" smtClean="0"/>
            </a:br>
            <a:r>
              <a:rPr lang="pl-PL" sz="2400" dirty="0" smtClean="0"/>
              <a:t>- inicjacja akcji w inny sposób (przycisk, przechylenie głowy)</a:t>
            </a:r>
          </a:p>
          <a:p>
            <a:endParaRPr lang="pl-PL" sz="1100" dirty="0"/>
          </a:p>
          <a:p>
            <a:r>
              <a:rPr lang="pl-PL" sz="2400" dirty="0" smtClean="0"/>
              <a:t>Znika problem dotyku Midasa,</a:t>
            </a:r>
          </a:p>
          <a:p>
            <a:r>
              <a:rPr lang="pl-PL" sz="2400" dirty="0" smtClean="0"/>
              <a:t>ale potrzebny dodatkowy kanał wejścia</a:t>
            </a:r>
            <a:endParaRPr lang="pl-PL" sz="24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300192" y="5589240"/>
            <a:ext cx="1929645" cy="101566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Sposób użycia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w przypadku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osób zdrowych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178513" y="1700808"/>
            <a:ext cx="2746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100" dirty="0" smtClean="0"/>
              <a:t>John </a:t>
            </a:r>
            <a:r>
              <a:rPr lang="pl-PL" sz="1100" dirty="0"/>
              <a:t>D. </a:t>
            </a:r>
            <a:r>
              <a:rPr lang="pl-PL" sz="1100" dirty="0" err="1"/>
              <a:t>Smith</a:t>
            </a:r>
            <a:r>
              <a:rPr lang="pl-PL" sz="1100" dirty="0"/>
              <a:t>, </a:t>
            </a:r>
            <a:r>
              <a:rPr lang="pl-PL" sz="1100" dirty="0" err="1"/>
              <a:t>Roel</a:t>
            </a:r>
            <a:r>
              <a:rPr lang="pl-PL" sz="1100" dirty="0"/>
              <a:t> </a:t>
            </a:r>
            <a:r>
              <a:rPr lang="pl-PL" sz="1100" dirty="0" err="1" smtClean="0"/>
              <a:t>Vertegaal</a:t>
            </a:r>
            <a:r>
              <a:rPr lang="pl-PL" sz="1100" dirty="0" smtClean="0"/>
              <a:t>, </a:t>
            </a:r>
            <a:r>
              <a:rPr lang="pl-PL" sz="1100" dirty="0" err="1"/>
              <a:t>Changuk</a:t>
            </a:r>
            <a:r>
              <a:rPr lang="pl-PL" sz="1100" dirty="0"/>
              <a:t> </a:t>
            </a:r>
            <a:r>
              <a:rPr lang="pl-PL" sz="1100" dirty="0" err="1"/>
              <a:t>Sohn</a:t>
            </a:r>
            <a:endParaRPr lang="pl-PL" sz="1100" dirty="0" smtClean="0"/>
          </a:p>
          <a:p>
            <a:pPr algn="r"/>
            <a:r>
              <a:rPr lang="en-US" sz="1100" dirty="0" err="1" smtClean="0"/>
              <a:t>ViewPointer</a:t>
            </a:r>
            <a:r>
              <a:rPr lang="pl-PL" sz="1100" dirty="0" smtClean="0"/>
              <a:t> (referencja później)</a:t>
            </a:r>
            <a:endParaRPr lang="pl-PL" sz="1100" dirty="0"/>
          </a:p>
        </p:txBody>
      </p:sp>
      <p:grpSp>
        <p:nvGrpSpPr>
          <p:cNvPr id="6" name="Grupa 5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7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4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688032" y="1268760"/>
            <a:ext cx="7772400" cy="2550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 smtClean="0"/>
              <a:t>MovEye</a:t>
            </a:r>
            <a:endParaRPr lang="pl-PL" b="1" dirty="0" smtClean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36" y="3284984"/>
            <a:ext cx="1804388" cy="1804388"/>
          </a:xfrm>
          <a:prstGeom prst="rect">
            <a:avLst/>
          </a:prstGeom>
        </p:spPr>
      </p:pic>
      <p:grpSp>
        <p:nvGrpSpPr>
          <p:cNvPr id="4" name="Grupa 3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5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87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Motywacja</a:t>
            </a:r>
            <a:endParaRPr lang="en-US" dirty="0"/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5" name="pole tekstowe 4"/>
          <p:cNvSpPr txBox="1"/>
          <p:nvPr/>
        </p:nvSpPr>
        <p:spPr>
          <a:xfrm>
            <a:off x="375558" y="1772816"/>
            <a:ext cx="198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Typowy scenariusz</a:t>
            </a:r>
            <a:r>
              <a:rPr lang="en-US" dirty="0" smtClean="0"/>
              <a:t>: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2170975"/>
            <a:ext cx="1944216" cy="105080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24" y="2183186"/>
            <a:ext cx="1824068" cy="1026039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703044" y="3254443"/>
            <a:ext cx="165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wypadek / udar</a:t>
            </a:r>
            <a:endParaRPr lang="en-US" dirty="0"/>
          </a:p>
        </p:txBody>
      </p:sp>
      <p:sp>
        <p:nvSpPr>
          <p:cNvPr id="50" name="pole tekstowe 49"/>
          <p:cNvSpPr txBox="1"/>
          <p:nvPr/>
        </p:nvSpPr>
        <p:spPr>
          <a:xfrm>
            <a:off x="3154612" y="3295481"/>
            <a:ext cx="95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śpiączka</a:t>
            </a:r>
            <a:endParaRPr lang="en-US" dirty="0"/>
          </a:p>
        </p:txBody>
      </p:sp>
      <p:sp>
        <p:nvSpPr>
          <p:cNvPr id="51" name="pole tekstowe 50"/>
          <p:cNvSpPr txBox="1"/>
          <p:nvPr/>
        </p:nvSpPr>
        <p:spPr>
          <a:xfrm>
            <a:off x="4736078" y="3289452"/>
            <a:ext cx="144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przebudzenie</a:t>
            </a:r>
            <a:endParaRPr lang="en-US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9" y="2170973"/>
            <a:ext cx="1999117" cy="1038251"/>
          </a:xfrm>
          <a:prstGeom prst="rect">
            <a:avLst/>
          </a:prstGeom>
        </p:spPr>
      </p:pic>
      <p:sp>
        <p:nvSpPr>
          <p:cNvPr id="55" name="pole tekstowe 54"/>
          <p:cNvSpPr txBox="1"/>
          <p:nvPr/>
        </p:nvSpPr>
        <p:spPr>
          <a:xfrm>
            <a:off x="6819424" y="3305218"/>
            <a:ext cx="133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rehabilitacja</a:t>
            </a:r>
            <a:endParaRPr lang="en-US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36" y="2174561"/>
            <a:ext cx="1536103" cy="1026038"/>
          </a:xfrm>
          <a:prstGeom prst="rect">
            <a:avLst/>
          </a:prstGeom>
        </p:spPr>
      </p:pic>
      <p:grpSp>
        <p:nvGrpSpPr>
          <p:cNvPr id="22" name="Grupa 21"/>
          <p:cNvGrpSpPr/>
          <p:nvPr/>
        </p:nvGrpSpPr>
        <p:grpSpPr>
          <a:xfrm>
            <a:off x="419495" y="4233862"/>
            <a:ext cx="6909133" cy="1787426"/>
            <a:chOff x="419495" y="4233862"/>
            <a:chExt cx="6909133" cy="1787426"/>
          </a:xfrm>
        </p:grpSpPr>
        <p:sp>
          <p:nvSpPr>
            <p:cNvPr id="4" name="pole tekstowe 3"/>
            <p:cNvSpPr txBox="1"/>
            <p:nvPr/>
          </p:nvSpPr>
          <p:spPr>
            <a:xfrm>
              <a:off x="2987824" y="5097958"/>
              <a:ext cx="43408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002060"/>
                  </a:solidFill>
                </a:rPr>
                <a:t>Cele</a:t>
              </a:r>
              <a:r>
                <a:rPr lang="en-US" dirty="0" smtClean="0">
                  <a:solidFill>
                    <a:srgbClr val="002060"/>
                  </a:solidFill>
                </a:rPr>
                <a:t>:</a:t>
              </a:r>
            </a:p>
            <a:p>
              <a:r>
                <a:rPr lang="en-US" dirty="0" smtClean="0">
                  <a:solidFill>
                    <a:srgbClr val="002060"/>
                  </a:solidFill>
                </a:rPr>
                <a:t>    </a:t>
              </a:r>
              <a:r>
                <a:rPr lang="pl-PL" dirty="0" smtClean="0">
                  <a:solidFill>
                    <a:srgbClr val="002060"/>
                  </a:solidFill>
                </a:rPr>
                <a:t>przywrócić kontakt z rodziną i przyjaciółmi</a:t>
              </a:r>
              <a:endParaRPr lang="en-US" dirty="0" smtClean="0">
                <a:solidFill>
                  <a:srgbClr val="002060"/>
                </a:solidFill>
              </a:endParaRPr>
            </a:p>
            <a:p>
              <a:r>
                <a:rPr lang="en-US" dirty="0" smtClean="0">
                  <a:solidFill>
                    <a:srgbClr val="002060"/>
                  </a:solidFill>
                </a:rPr>
                <a:t>    </a:t>
              </a:r>
              <a:r>
                <a:rPr lang="pl-PL" dirty="0" smtClean="0">
                  <a:solidFill>
                    <a:srgbClr val="002060"/>
                  </a:solidFill>
                </a:rPr>
                <a:t>przywrócić kontrolę nad otoczeniem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56" name="Obraz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95" y="4305870"/>
              <a:ext cx="2470617" cy="1650245"/>
            </a:xfrm>
            <a:prstGeom prst="rect">
              <a:avLst/>
            </a:prstGeom>
          </p:spPr>
        </p:pic>
        <p:sp>
          <p:nvSpPr>
            <p:cNvPr id="19" name="pole tekstowe 18"/>
            <p:cNvSpPr txBox="1"/>
            <p:nvPr/>
          </p:nvSpPr>
          <p:spPr>
            <a:xfrm>
              <a:off x="2987824" y="4233862"/>
              <a:ext cx="2769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krótkie czasy aktywności</a:t>
              </a:r>
              <a:endParaRPr lang="en-US" dirty="0" smtClean="0"/>
            </a:p>
            <a:p>
              <a:r>
                <a:rPr lang="pl-PL" dirty="0" smtClean="0"/>
                <a:t>długie czasy leżenia w łóżku</a:t>
              </a:r>
              <a:endParaRPr lang="en-US" dirty="0"/>
            </a:p>
          </p:txBody>
        </p:sp>
      </p:grpSp>
      <p:sp>
        <p:nvSpPr>
          <p:cNvPr id="20" name="pole tekstowe 19"/>
          <p:cNvSpPr txBox="1"/>
          <p:nvPr/>
        </p:nvSpPr>
        <p:spPr>
          <a:xfrm>
            <a:off x="5940152" y="6536814"/>
            <a:ext cx="30764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/>
              <a:t>Źródła grafik: Nowości, Gazeta, Fundacja „Światło”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48849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19" y="485800"/>
            <a:ext cx="864745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YouTube – </a:t>
            </a:r>
            <a:r>
              <a:rPr lang="pl-PL" dirty="0" smtClean="0"/>
              <a:t>nieskończone źródło bodźców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7" y="1628800"/>
            <a:ext cx="7227563" cy="489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55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323528" y="1844824"/>
            <a:ext cx="6567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Nie ma już YouTube </a:t>
            </a:r>
            <a:r>
              <a:rPr lang="pl-PL" dirty="0" smtClean="0"/>
              <a:t>Player </a:t>
            </a:r>
            <a:r>
              <a:rPr lang="en-US" dirty="0" smtClean="0"/>
              <a:t>API </a:t>
            </a:r>
            <a:r>
              <a:rPr lang="pl-PL" dirty="0" smtClean="0"/>
              <a:t>dla</a:t>
            </a:r>
            <a:r>
              <a:rPr lang="en-US" dirty="0" smtClean="0"/>
              <a:t> </a:t>
            </a:r>
            <a:r>
              <a:rPr lang="pl-PL" dirty="0" smtClean="0"/>
              <a:t>aplikacji desktopowych </a:t>
            </a:r>
            <a:r>
              <a:rPr lang="en-US" dirty="0" smtClean="0"/>
              <a:t>Windows!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pl-PL" dirty="0" smtClean="0"/>
              <a:t>tylko dla stron </a:t>
            </a:r>
            <a:r>
              <a:rPr lang="en-US" dirty="0" smtClean="0"/>
              <a:t>(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IFrame</a:t>
            </a:r>
            <a:r>
              <a:rPr lang="en-US" dirty="0" smtClean="0"/>
              <a:t>), </a:t>
            </a:r>
            <a:r>
              <a:rPr lang="en-US" dirty="0" smtClean="0"/>
              <a:t>Android</a:t>
            </a:r>
            <a:r>
              <a:rPr lang="pl-PL" dirty="0" smtClean="0"/>
              <a:t>a</a:t>
            </a:r>
            <a:r>
              <a:rPr lang="en-US" dirty="0" smtClean="0"/>
              <a:t> </a:t>
            </a:r>
            <a:r>
              <a:rPr lang="pl-PL" dirty="0" smtClean="0"/>
              <a:t>i</a:t>
            </a:r>
            <a:r>
              <a:rPr lang="en-US" dirty="0" smtClean="0"/>
              <a:t> </a:t>
            </a:r>
            <a:r>
              <a:rPr lang="en-US" dirty="0" smtClean="0"/>
              <a:t>iOS)</a:t>
            </a: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457200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YouTube </a:t>
            </a:r>
            <a:r>
              <a:rPr lang="en-US" dirty="0" smtClean="0"/>
              <a:t>–</a:t>
            </a:r>
            <a:r>
              <a:rPr lang="pl-PL" dirty="0" smtClean="0"/>
              <a:t> trudności techniczne</a:t>
            </a:r>
            <a:endParaRPr lang="en-US" dirty="0"/>
          </a:p>
        </p:txBody>
      </p:sp>
      <p:grpSp>
        <p:nvGrpSpPr>
          <p:cNvPr id="12" name="Grupa 11"/>
          <p:cNvGrpSpPr/>
          <p:nvPr/>
        </p:nvGrpSpPr>
        <p:grpSpPr>
          <a:xfrm>
            <a:off x="323528" y="2915652"/>
            <a:ext cx="3744415" cy="3304195"/>
            <a:chOff x="323528" y="2915652"/>
            <a:chExt cx="3744415" cy="3304195"/>
          </a:xfrm>
        </p:grpSpPr>
        <p:sp>
          <p:nvSpPr>
            <p:cNvPr id="8" name="pole tekstowe 7"/>
            <p:cNvSpPr txBox="1"/>
            <p:nvPr/>
          </p:nvSpPr>
          <p:spPr>
            <a:xfrm>
              <a:off x="323528" y="2915652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Obejście</a:t>
              </a:r>
              <a:r>
                <a:rPr lang="en-US" dirty="0" smtClean="0"/>
                <a:t>:</a:t>
              </a:r>
              <a:endParaRPr lang="en-US" dirty="0" smtClean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86" y="3356992"/>
              <a:ext cx="3651357" cy="23856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pole tekstowe 9"/>
            <p:cNvSpPr txBox="1"/>
            <p:nvPr/>
          </p:nvSpPr>
          <p:spPr>
            <a:xfrm>
              <a:off x="799023" y="5850515"/>
              <a:ext cx="2886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prosta strona ze skryptami</a:t>
              </a:r>
              <a:r>
                <a:rPr lang="en-US" dirty="0" smtClean="0"/>
                <a:t> JS</a:t>
              </a:r>
              <a:endParaRPr lang="en-US" dirty="0"/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4283973" y="3354861"/>
            <a:ext cx="4543744" cy="2859770"/>
            <a:chOff x="4283973" y="3354861"/>
            <a:chExt cx="4543744" cy="285977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810" y="3354861"/>
              <a:ext cx="3952028" cy="238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ole tekstowe 16"/>
            <p:cNvSpPr txBox="1"/>
            <p:nvPr/>
          </p:nvSpPr>
          <p:spPr>
            <a:xfrm>
              <a:off x="4283973" y="5845299"/>
              <a:ext cx="4543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aplikacja desktopowa z kontrolką </a:t>
              </a:r>
              <a:r>
                <a:rPr lang="en-US" dirty="0" smtClean="0"/>
                <a:t>web browser</a:t>
              </a:r>
              <a:endParaRPr lang="en-US" dirty="0"/>
            </a:p>
          </p:txBody>
        </p:sp>
      </p:grpSp>
      <p:cxnSp>
        <p:nvCxnSpPr>
          <p:cNvPr id="4" name="Łącznik prosty ze strzałką 3"/>
          <p:cNvCxnSpPr/>
          <p:nvPr/>
        </p:nvCxnSpPr>
        <p:spPr>
          <a:xfrm flipV="1">
            <a:off x="3851920" y="4221088"/>
            <a:ext cx="2016224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a 15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19" name="Obraz 1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4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tytuł 2"/>
          <p:cNvSpPr txBox="1">
            <a:spLocks/>
          </p:cNvSpPr>
          <p:nvPr/>
        </p:nvSpPr>
        <p:spPr>
          <a:xfrm>
            <a:off x="467544" y="1668759"/>
            <a:ext cx="8280920" cy="4784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pl-PL" sz="3600" dirty="0">
                <a:solidFill>
                  <a:schemeClr val="bg1"/>
                </a:solidFill>
              </a:rPr>
              <a:t>Plan:</a:t>
            </a:r>
            <a:endParaRPr kumimoji="0" lang="pl-PL" sz="36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1. Motywacja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2. Narząd wzroku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2400" dirty="0">
                <a:solidFill>
                  <a:schemeClr val="bg1"/>
                </a:solidFill>
              </a:rPr>
              <a:t>3</a:t>
            </a:r>
            <a:r>
              <a:rPr lang="pl-PL" sz="2400" dirty="0" smtClean="0">
                <a:solidFill>
                  <a:schemeClr val="bg1"/>
                </a:solidFill>
              </a:rPr>
              <a:t>. </a:t>
            </a:r>
            <a:r>
              <a:rPr lang="pl-PL" sz="2400" dirty="0" err="1" smtClean="0">
                <a:solidFill>
                  <a:schemeClr val="bg1"/>
                </a:solidFill>
              </a:rPr>
              <a:t>Eye-tracker</a:t>
            </a:r>
            <a:endParaRPr lang="pl-PL" sz="2400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4. Ruchy oczu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5. Ścieżki wzrokowe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6. Interakcja wzrokowa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7. </a:t>
            </a:r>
            <a:r>
              <a:rPr lang="pl-PL" sz="2400" dirty="0" err="1" smtClean="0">
                <a:solidFill>
                  <a:schemeClr val="bg1"/>
                </a:solidFill>
              </a:rPr>
              <a:t>MovEye</a:t>
            </a:r>
            <a:endParaRPr lang="pl-PL" sz="2400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8. Wzrokowe wprowadzanie tekstu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9.</a:t>
            </a:r>
            <a:r>
              <a:rPr kumimoji="0" lang="pl-PL" sz="24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Eksperymenty z użyciem </a:t>
            </a:r>
            <a:r>
              <a:rPr kumimoji="0" lang="pl-PL" sz="24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okulografu</a:t>
            </a:r>
            <a:r>
              <a:rPr kumimoji="0" lang="pl-PL" sz="24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(MNL)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" name="Tytuł 2"/>
          <p:cNvSpPr txBox="1">
            <a:spLocks/>
          </p:cNvSpPr>
          <p:nvPr/>
        </p:nvSpPr>
        <p:spPr>
          <a:xfrm>
            <a:off x="1043608" y="188640"/>
            <a:ext cx="3672408" cy="907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00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GameLab</a:t>
            </a:r>
            <a:endParaRPr lang="pl-PL" sz="6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" descr="N:\www\gamelab\html\galeria\gamelab_logo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88640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22222" y="931226"/>
            <a:ext cx="44937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530" dirty="0" smtClean="0">
                <a:solidFill>
                  <a:schemeClr val="bg1"/>
                </a:solidFill>
              </a:rPr>
              <a:t>Uniwersytet Mikołaja Kopernika</a:t>
            </a:r>
            <a:endParaRPr lang="pl-PL" sz="25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7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Projekt </a:t>
            </a:r>
            <a:r>
              <a:rPr lang="pl-PL" dirty="0" smtClean="0"/>
              <a:t>/ </a:t>
            </a:r>
            <a:r>
              <a:rPr lang="pl-PL" dirty="0" smtClean="0"/>
              <a:t>Architektura</a:t>
            </a:r>
            <a:endParaRPr lang="en-US" dirty="0"/>
          </a:p>
        </p:txBody>
      </p:sp>
      <p:grpSp>
        <p:nvGrpSpPr>
          <p:cNvPr id="5" name="Grupa 4"/>
          <p:cNvGrpSpPr/>
          <p:nvPr/>
        </p:nvGrpSpPr>
        <p:grpSpPr>
          <a:xfrm>
            <a:off x="899592" y="4077072"/>
            <a:ext cx="4248472" cy="864096"/>
            <a:chOff x="1043608" y="5301208"/>
            <a:chExt cx="4248472" cy="864096"/>
          </a:xfrm>
        </p:grpSpPr>
        <p:sp>
          <p:nvSpPr>
            <p:cNvPr id="4" name="Prostokąt 3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" name="pole tekstowe 2"/>
            <p:cNvSpPr txBox="1"/>
            <p:nvPr/>
          </p:nvSpPr>
          <p:spPr>
            <a:xfrm>
              <a:off x="1527170" y="5548590"/>
              <a:ext cx="3281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Web </a:t>
              </a:r>
              <a:r>
                <a:rPr lang="pl-PL" dirty="0" err="1" smtClean="0"/>
                <a:t>browser</a:t>
              </a:r>
              <a:r>
                <a:rPr lang="pl-PL" dirty="0" smtClean="0"/>
                <a:t> + YouTube Data API</a:t>
              </a:r>
              <a:endParaRPr lang="pl-PL" dirty="0"/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899592" y="3068960"/>
            <a:ext cx="4248472" cy="864096"/>
            <a:chOff x="1043608" y="5301208"/>
            <a:chExt cx="4248472" cy="864096"/>
          </a:xfrm>
        </p:grpSpPr>
        <p:sp>
          <p:nvSpPr>
            <p:cNvPr id="14" name="Prostokąt 13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1574527" y="5548590"/>
              <a:ext cx="3258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err="1" smtClean="0"/>
                <a:t>Eyetracker</a:t>
              </a:r>
              <a:r>
                <a:rPr lang="pl-PL" dirty="0" smtClean="0"/>
                <a:t> + </a:t>
              </a:r>
              <a:r>
                <a:rPr lang="pl-PL" dirty="0" smtClean="0"/>
                <a:t>menedżer regionów</a:t>
              </a:r>
              <a:endParaRPr lang="pl-PL" dirty="0"/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5652120" y="4077072"/>
            <a:ext cx="2736302" cy="864096"/>
            <a:chOff x="1043608" y="5301208"/>
            <a:chExt cx="4248472" cy="864096"/>
          </a:xfrm>
        </p:grpSpPr>
        <p:sp>
          <p:nvSpPr>
            <p:cNvPr id="17" name="Prostokąt 16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1527171" y="5548590"/>
              <a:ext cx="1890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/>
                <a:t>IEyetracker</a:t>
              </a:r>
              <a:endParaRPr lang="pl-PL" dirty="0"/>
            </a:p>
          </p:txBody>
        </p:sp>
      </p:grpSp>
      <p:cxnSp>
        <p:nvCxnSpPr>
          <p:cNvPr id="9" name="Łącznik prostoliniowy 8"/>
          <p:cNvCxnSpPr/>
          <p:nvPr/>
        </p:nvCxnSpPr>
        <p:spPr>
          <a:xfrm>
            <a:off x="5389966" y="1916832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a 20"/>
          <p:cNvGrpSpPr/>
          <p:nvPr/>
        </p:nvGrpSpPr>
        <p:grpSpPr>
          <a:xfrm>
            <a:off x="5652120" y="5085184"/>
            <a:ext cx="936104" cy="864096"/>
            <a:chOff x="1043608" y="5301208"/>
            <a:chExt cx="4248472" cy="864096"/>
          </a:xfrm>
        </p:grpSpPr>
        <p:sp>
          <p:nvSpPr>
            <p:cNvPr id="22" name="Prostokąt 21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1910063" y="5548590"/>
              <a:ext cx="2704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SMI</a:t>
              </a:r>
              <a:endParaRPr lang="pl-PL" dirty="0"/>
            </a:p>
          </p:txBody>
        </p:sp>
      </p:grpSp>
      <p:grpSp>
        <p:nvGrpSpPr>
          <p:cNvPr id="24" name="Grupa 23"/>
          <p:cNvGrpSpPr/>
          <p:nvPr/>
        </p:nvGrpSpPr>
        <p:grpSpPr>
          <a:xfrm>
            <a:off x="6660232" y="5085184"/>
            <a:ext cx="1008112" cy="864096"/>
            <a:chOff x="561407" y="5301208"/>
            <a:chExt cx="4248472" cy="864096"/>
          </a:xfrm>
        </p:grpSpPr>
        <p:sp>
          <p:nvSpPr>
            <p:cNvPr id="25" name="Prostokąt 24"/>
            <p:cNvSpPr/>
            <p:nvPr/>
          </p:nvSpPr>
          <p:spPr>
            <a:xfrm>
              <a:off x="561407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1471794" y="5548590"/>
              <a:ext cx="2637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err="1" smtClean="0"/>
                <a:t>Tobii</a:t>
              </a:r>
              <a:endParaRPr lang="pl-PL" dirty="0"/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7763440" y="5085184"/>
            <a:ext cx="624984" cy="864096"/>
            <a:chOff x="561407" y="5301208"/>
            <a:chExt cx="4248472" cy="864096"/>
          </a:xfrm>
        </p:grpSpPr>
        <p:sp>
          <p:nvSpPr>
            <p:cNvPr id="28" name="Prostokąt 27"/>
            <p:cNvSpPr/>
            <p:nvPr/>
          </p:nvSpPr>
          <p:spPr>
            <a:xfrm>
              <a:off x="561407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1623430" y="5548590"/>
              <a:ext cx="2334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…</a:t>
              </a:r>
              <a:endParaRPr lang="pl-PL" dirty="0"/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899591" y="2060848"/>
            <a:ext cx="1440160" cy="864096"/>
            <a:chOff x="1043608" y="5301208"/>
            <a:chExt cx="4248472" cy="864096"/>
          </a:xfrm>
        </p:grpSpPr>
        <p:sp>
          <p:nvSpPr>
            <p:cNvPr id="31" name="Prostokąt 30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ole tekstowe 31"/>
            <p:cNvSpPr txBox="1"/>
            <p:nvPr/>
          </p:nvSpPr>
          <p:spPr>
            <a:xfrm>
              <a:off x="1468458" y="5548590"/>
              <a:ext cx="3574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err="1" smtClean="0"/>
                <a:t>Dwell-time</a:t>
              </a:r>
              <a:endParaRPr lang="pl-PL" dirty="0"/>
            </a:p>
          </p:txBody>
        </p:sp>
      </p:grpSp>
      <p:grpSp>
        <p:nvGrpSpPr>
          <p:cNvPr id="33" name="Grupa 32"/>
          <p:cNvGrpSpPr/>
          <p:nvPr/>
        </p:nvGrpSpPr>
        <p:grpSpPr>
          <a:xfrm>
            <a:off x="2464905" y="2072274"/>
            <a:ext cx="1440160" cy="864096"/>
            <a:chOff x="1043608" y="5301208"/>
            <a:chExt cx="4248472" cy="864096"/>
          </a:xfrm>
        </p:grpSpPr>
        <p:sp>
          <p:nvSpPr>
            <p:cNvPr id="34" name="Prostokąt 33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pole tekstowe 34"/>
            <p:cNvSpPr txBox="1"/>
            <p:nvPr/>
          </p:nvSpPr>
          <p:spPr>
            <a:xfrm>
              <a:off x="2202188" y="5548590"/>
              <a:ext cx="2107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Gesty</a:t>
              </a:r>
              <a:endParaRPr lang="pl-PL" dirty="0"/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4057465" y="2072274"/>
            <a:ext cx="1090599" cy="864096"/>
            <a:chOff x="1043608" y="5301208"/>
            <a:chExt cx="4248472" cy="864096"/>
          </a:xfrm>
        </p:grpSpPr>
        <p:sp>
          <p:nvSpPr>
            <p:cNvPr id="37" name="Prostokąt 36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2586990" y="5548590"/>
              <a:ext cx="1337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…</a:t>
              </a:r>
              <a:endParaRPr lang="pl-PL" dirty="0"/>
            </a:p>
          </p:txBody>
        </p:sp>
      </p:grpSp>
      <p:grpSp>
        <p:nvGrpSpPr>
          <p:cNvPr id="39" name="Grupa 38"/>
          <p:cNvGrpSpPr/>
          <p:nvPr/>
        </p:nvGrpSpPr>
        <p:grpSpPr>
          <a:xfrm>
            <a:off x="5649490" y="3068960"/>
            <a:ext cx="2736300" cy="864096"/>
            <a:chOff x="1043608" y="5301208"/>
            <a:chExt cx="4248472" cy="864096"/>
          </a:xfrm>
        </p:grpSpPr>
        <p:sp>
          <p:nvSpPr>
            <p:cNvPr id="40" name="Prostokąt 39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ole tekstowe 40"/>
            <p:cNvSpPr txBox="1"/>
            <p:nvPr/>
          </p:nvSpPr>
          <p:spPr>
            <a:xfrm>
              <a:off x="1159493" y="5498068"/>
              <a:ext cx="37910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 smtClean="0"/>
                <a:t>Analiza w czasie rzeczywistym, </a:t>
              </a:r>
              <a:endParaRPr lang="pl-PL" sz="1400" dirty="0" smtClean="0"/>
            </a:p>
            <a:p>
              <a:r>
                <a:rPr lang="pl-PL" sz="1400" dirty="0" smtClean="0"/>
                <a:t>menedżer </a:t>
              </a:r>
              <a:r>
                <a:rPr lang="pl-PL" sz="1400" dirty="0" smtClean="0"/>
                <a:t>regionów, </a:t>
              </a:r>
              <a:r>
                <a:rPr lang="pl-PL" sz="1400" dirty="0" smtClean="0"/>
                <a:t>…</a:t>
              </a:r>
              <a:endParaRPr lang="pl-PL" sz="1400" dirty="0"/>
            </a:p>
          </p:txBody>
        </p:sp>
      </p:grpSp>
      <p:grpSp>
        <p:nvGrpSpPr>
          <p:cNvPr id="42" name="Grupa 41"/>
          <p:cNvGrpSpPr/>
          <p:nvPr/>
        </p:nvGrpSpPr>
        <p:grpSpPr>
          <a:xfrm>
            <a:off x="899591" y="5445224"/>
            <a:ext cx="4248472" cy="864096"/>
            <a:chOff x="1043608" y="5301208"/>
            <a:chExt cx="4248472" cy="864096"/>
          </a:xfrm>
        </p:grpSpPr>
        <p:sp>
          <p:nvSpPr>
            <p:cNvPr id="43" name="Prostokąt 42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pole tekstowe 43"/>
            <p:cNvSpPr txBox="1"/>
            <p:nvPr/>
          </p:nvSpPr>
          <p:spPr>
            <a:xfrm>
              <a:off x="1227183" y="5548590"/>
              <a:ext cx="3920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Strona WWW z odtwarzaczem  YouTube</a:t>
              </a:r>
              <a:endParaRPr lang="pl-PL" dirty="0"/>
            </a:p>
          </p:txBody>
        </p:sp>
      </p:grpSp>
      <p:cxnSp>
        <p:nvCxnSpPr>
          <p:cNvPr id="11" name="Łącznik prostoliniowy 10"/>
          <p:cNvCxnSpPr/>
          <p:nvPr/>
        </p:nvCxnSpPr>
        <p:spPr>
          <a:xfrm flipH="1">
            <a:off x="611560" y="5157192"/>
            <a:ext cx="47784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upa 44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4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47" name="Obraz 4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38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29303" y="1693395"/>
            <a:ext cx="805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0070C0"/>
                </a:solidFill>
              </a:rPr>
              <a:t>Jak umożliwić (równoczesne) kontrolowanie wzrokiem</a:t>
            </a:r>
          </a:p>
          <a:p>
            <a:r>
              <a:rPr lang="pl-PL" sz="2800" dirty="0" smtClean="0">
                <a:solidFill>
                  <a:srgbClr val="0070C0"/>
                </a:solidFill>
              </a:rPr>
              <a:t>jednego parametru binarnego i trzech ciągłych?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04732" y="5786100"/>
            <a:ext cx="4065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 smtClean="0"/>
              <a:t>Dwell-time</a:t>
            </a:r>
            <a:r>
              <a:rPr lang="pl-PL" sz="2800" dirty="0" smtClean="0"/>
              <a:t> = </a:t>
            </a:r>
            <a:r>
              <a:rPr lang="pl-PL" sz="2800" dirty="0" smtClean="0"/>
              <a:t>dyskretyzacja</a:t>
            </a:r>
            <a:endParaRPr lang="pl-PL" sz="2800" dirty="0"/>
          </a:p>
        </p:txBody>
      </p:sp>
      <p:sp>
        <p:nvSpPr>
          <p:cNvPr id="48" name="pole tekstowe 47"/>
          <p:cNvSpPr txBox="1"/>
          <p:nvPr/>
        </p:nvSpPr>
        <p:spPr>
          <a:xfrm>
            <a:off x="502876" y="6218148"/>
            <a:ext cx="117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002060"/>
                </a:solidFill>
              </a:rPr>
              <a:t>Gesty?</a:t>
            </a:r>
            <a:endParaRPr lang="pl-PL" sz="2800" dirty="0">
              <a:solidFill>
                <a:srgbClr val="002060"/>
              </a:solidFill>
            </a:endParaRPr>
          </a:p>
        </p:txBody>
      </p:sp>
      <p:grpSp>
        <p:nvGrpSpPr>
          <p:cNvPr id="56" name="Grupa 55"/>
          <p:cNvGrpSpPr/>
          <p:nvPr/>
        </p:nvGrpSpPr>
        <p:grpSpPr>
          <a:xfrm>
            <a:off x="48887" y="2924944"/>
            <a:ext cx="6148653" cy="2701015"/>
            <a:chOff x="48887" y="2924944"/>
            <a:chExt cx="6148653" cy="2701015"/>
          </a:xfrm>
        </p:grpSpPr>
        <p:sp>
          <p:nvSpPr>
            <p:cNvPr id="6" name="pole tekstowe 5"/>
            <p:cNvSpPr txBox="1"/>
            <p:nvPr/>
          </p:nvSpPr>
          <p:spPr>
            <a:xfrm>
              <a:off x="2175029" y="3922331"/>
              <a:ext cx="4022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dirty="0" smtClean="0"/>
                <a:t>czas</a:t>
              </a:r>
              <a:r>
                <a:rPr lang="en-US" sz="2800" dirty="0" smtClean="0"/>
                <a:t> (</a:t>
              </a:r>
              <a:r>
                <a:rPr lang="pl-PL" sz="2800" dirty="0" smtClean="0"/>
                <a:t>przewijanie</a:t>
              </a:r>
              <a:r>
                <a:rPr lang="en-US" sz="2800" dirty="0" smtClean="0"/>
                <a:t>), </a:t>
              </a:r>
              <a:r>
                <a:rPr lang="en-US" sz="2800" dirty="0" smtClean="0"/>
                <a:t>0-100%</a:t>
              </a:r>
              <a:endParaRPr lang="en-US" sz="2800" dirty="0"/>
            </a:p>
          </p:txBody>
        </p:sp>
        <p:sp>
          <p:nvSpPr>
            <p:cNvPr id="45" name="pole tekstowe 44"/>
            <p:cNvSpPr txBox="1"/>
            <p:nvPr/>
          </p:nvSpPr>
          <p:spPr>
            <a:xfrm>
              <a:off x="2175028" y="4440636"/>
              <a:ext cx="24561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dirty="0" smtClean="0"/>
                <a:t>głośność</a:t>
              </a:r>
              <a:r>
                <a:rPr lang="en-US" sz="2800" dirty="0" smtClean="0"/>
                <a:t>, </a:t>
              </a:r>
              <a:r>
                <a:rPr lang="en-US" sz="2800" dirty="0" smtClean="0"/>
                <a:t>0-100</a:t>
              </a:r>
              <a:endParaRPr lang="en-US" sz="2800" dirty="0"/>
            </a:p>
          </p:txBody>
        </p:sp>
        <p:sp>
          <p:nvSpPr>
            <p:cNvPr id="46" name="pole tekstowe 45"/>
            <p:cNvSpPr txBox="1"/>
            <p:nvPr/>
          </p:nvSpPr>
          <p:spPr>
            <a:xfrm>
              <a:off x="2155335" y="4992401"/>
              <a:ext cx="28740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dirty="0" smtClean="0"/>
                <a:t>jasność</a:t>
              </a:r>
              <a:r>
                <a:rPr lang="en-US" sz="2800" dirty="0" smtClean="0"/>
                <a:t>, </a:t>
              </a:r>
              <a:r>
                <a:rPr lang="en-US" sz="2800" dirty="0" smtClean="0"/>
                <a:t>100 </a:t>
              </a:r>
              <a:r>
                <a:rPr lang="en-US" sz="2800" dirty="0" smtClean="0"/>
                <a:t>levels</a:t>
              </a:r>
              <a:endParaRPr lang="en-US" sz="2800" dirty="0"/>
            </a:p>
          </p:txBody>
        </p:sp>
        <p:sp>
          <p:nvSpPr>
            <p:cNvPr id="47" name="pole tekstowe 46"/>
            <p:cNvSpPr txBox="1"/>
            <p:nvPr/>
          </p:nvSpPr>
          <p:spPr>
            <a:xfrm>
              <a:off x="531159" y="2924944"/>
              <a:ext cx="39279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dirty="0" smtClean="0"/>
                <a:t>Kontrolowane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paramet</a:t>
              </a:r>
              <a:r>
                <a:rPr lang="pl-PL" sz="2800" dirty="0" err="1" smtClean="0"/>
                <a:t>ry</a:t>
              </a:r>
              <a:r>
                <a:rPr lang="en-US" sz="2800" dirty="0" smtClean="0"/>
                <a:t>:</a:t>
              </a:r>
              <a:endParaRPr lang="en-US" sz="2800" dirty="0"/>
            </a:p>
          </p:txBody>
        </p:sp>
        <p:grpSp>
          <p:nvGrpSpPr>
            <p:cNvPr id="20" name="Grupa 19"/>
            <p:cNvGrpSpPr/>
            <p:nvPr/>
          </p:nvGrpSpPr>
          <p:grpSpPr>
            <a:xfrm>
              <a:off x="133049" y="3919338"/>
              <a:ext cx="2494735" cy="599565"/>
              <a:chOff x="6609141" y="3260414"/>
              <a:chExt cx="2745320" cy="708049"/>
            </a:xfrm>
          </p:grpSpPr>
          <p:pic>
            <p:nvPicPr>
              <p:cNvPr id="12" name="Obraz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9141" y="3265331"/>
                <a:ext cx="2109396" cy="703132"/>
              </a:xfrm>
              <a:prstGeom prst="rect">
                <a:avLst/>
              </a:prstGeom>
            </p:spPr>
          </p:pic>
          <p:pic>
            <p:nvPicPr>
              <p:cNvPr id="19" name="Obraz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6296" y="3260414"/>
                <a:ext cx="2118165" cy="706055"/>
              </a:xfrm>
              <a:prstGeom prst="rect">
                <a:avLst/>
              </a:prstGeom>
            </p:spPr>
          </p:pic>
        </p:grpSp>
        <p:grpSp>
          <p:nvGrpSpPr>
            <p:cNvPr id="53" name="Grupa 52"/>
            <p:cNvGrpSpPr/>
            <p:nvPr/>
          </p:nvGrpSpPr>
          <p:grpSpPr>
            <a:xfrm>
              <a:off x="133049" y="4454258"/>
              <a:ext cx="2494735" cy="611495"/>
              <a:chOff x="133049" y="3878194"/>
              <a:chExt cx="2796242" cy="740003"/>
            </a:xfrm>
          </p:grpSpPr>
          <p:pic>
            <p:nvPicPr>
              <p:cNvPr id="49" name="Obraz 4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049" y="3893980"/>
                <a:ext cx="2125299" cy="708433"/>
              </a:xfrm>
              <a:prstGeom prst="rect">
                <a:avLst/>
              </a:prstGeom>
            </p:spPr>
          </p:pic>
          <p:pic>
            <p:nvPicPr>
              <p:cNvPr id="50" name="Obraz 4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281" y="3878194"/>
                <a:ext cx="2220010" cy="740003"/>
              </a:xfrm>
              <a:prstGeom prst="rect">
                <a:avLst/>
              </a:prstGeom>
            </p:spPr>
          </p:pic>
        </p:grpSp>
        <p:grpSp>
          <p:nvGrpSpPr>
            <p:cNvPr id="54" name="Grupa 53"/>
            <p:cNvGrpSpPr/>
            <p:nvPr/>
          </p:nvGrpSpPr>
          <p:grpSpPr>
            <a:xfrm>
              <a:off x="48887" y="5002449"/>
              <a:ext cx="2556466" cy="623510"/>
              <a:chOff x="41888" y="4451158"/>
              <a:chExt cx="2899167" cy="765200"/>
            </a:xfrm>
          </p:grpSpPr>
          <p:pic>
            <p:nvPicPr>
              <p:cNvPr id="51" name="Obraz 5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88" y="4451158"/>
                <a:ext cx="2295600" cy="765200"/>
              </a:xfrm>
              <a:prstGeom prst="rect">
                <a:avLst/>
              </a:prstGeom>
            </p:spPr>
          </p:pic>
          <p:pic>
            <p:nvPicPr>
              <p:cNvPr id="52" name="Obraz 5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943" y="4464323"/>
                <a:ext cx="2219112" cy="739704"/>
              </a:xfrm>
              <a:prstGeom prst="rect">
                <a:avLst/>
              </a:prstGeom>
            </p:spPr>
          </p:pic>
        </p:grpSp>
        <p:sp>
          <p:nvSpPr>
            <p:cNvPr id="58" name="pole tekstowe 57"/>
            <p:cNvSpPr txBox="1"/>
            <p:nvPr/>
          </p:nvSpPr>
          <p:spPr>
            <a:xfrm>
              <a:off x="2175029" y="3409836"/>
              <a:ext cx="27928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dirty="0" smtClean="0"/>
                <a:t>odtwarzaj/wznów</a:t>
              </a:r>
              <a:endParaRPr lang="en-US" sz="2800" dirty="0"/>
            </a:p>
          </p:txBody>
        </p:sp>
        <p:pic>
          <p:nvPicPr>
            <p:cNvPr id="55" name="Obraz 5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28" y="3392601"/>
              <a:ext cx="1837390" cy="612463"/>
            </a:xfrm>
            <a:prstGeom prst="rect">
              <a:avLst/>
            </a:prstGeom>
          </p:spPr>
        </p:pic>
      </p:grpSp>
      <p:grpSp>
        <p:nvGrpSpPr>
          <p:cNvPr id="25" name="Grupa 24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2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7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Przyciski d</a:t>
            </a:r>
            <a:r>
              <a:rPr lang="en-US" dirty="0" smtClean="0"/>
              <a:t>well-time</a:t>
            </a:r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02077"/>
            <a:ext cx="8244407" cy="428686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79512" y="1802077"/>
            <a:ext cx="1481648" cy="4723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7225248" y="1810152"/>
            <a:ext cx="1481648" cy="4723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5580112" y="1840652"/>
            <a:ext cx="1769680" cy="536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1619672" y="5501640"/>
            <a:ext cx="5730120" cy="619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2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Przyciski d</a:t>
            </a:r>
            <a:r>
              <a:rPr lang="en-US" dirty="0" smtClean="0"/>
              <a:t>well-time</a:t>
            </a:r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02077"/>
            <a:ext cx="8244408" cy="4286861"/>
          </a:xfrm>
          <a:prstGeom prst="rect">
            <a:avLst/>
          </a:prstGeom>
        </p:spPr>
      </p:pic>
      <p:grpSp>
        <p:nvGrpSpPr>
          <p:cNvPr id="12" name="Grupa 11"/>
          <p:cNvGrpSpPr/>
          <p:nvPr/>
        </p:nvGrpSpPr>
        <p:grpSpPr>
          <a:xfrm>
            <a:off x="4963197" y="1660158"/>
            <a:ext cx="3785267" cy="5009202"/>
            <a:chOff x="4963197" y="1660158"/>
            <a:chExt cx="3785267" cy="5009202"/>
          </a:xfrm>
        </p:grpSpPr>
        <p:sp>
          <p:nvSpPr>
            <p:cNvPr id="7" name="Prostokąt 6"/>
            <p:cNvSpPr/>
            <p:nvPr/>
          </p:nvSpPr>
          <p:spPr>
            <a:xfrm>
              <a:off x="5537449" y="1660158"/>
              <a:ext cx="3139008" cy="4536504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963197" y="6300028"/>
              <a:ext cx="378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chemeClr val="tx2"/>
                  </a:solidFill>
                </a:rPr>
                <a:t>Sugerowane filmy</a:t>
              </a:r>
              <a:r>
                <a:rPr lang="en-US" dirty="0" smtClean="0">
                  <a:solidFill>
                    <a:schemeClr val="tx2"/>
                  </a:solidFill>
                </a:rPr>
                <a:t> –</a:t>
              </a:r>
              <a:r>
                <a:rPr lang="pl-PL" dirty="0" smtClean="0">
                  <a:solidFill>
                    <a:schemeClr val="tx2"/>
                  </a:solidFill>
                </a:rPr>
                <a:t> zawsze </a:t>
              </a:r>
              <a:r>
                <a:rPr lang="en-US" dirty="0" smtClean="0">
                  <a:solidFill>
                    <a:schemeClr val="tx2"/>
                  </a:solidFill>
                </a:rPr>
                <a:t>dwell-time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35495" y="4725144"/>
            <a:ext cx="5501953" cy="1944216"/>
            <a:chOff x="35496" y="4725144"/>
            <a:chExt cx="5400600" cy="1944216"/>
          </a:xfrm>
        </p:grpSpPr>
        <p:sp>
          <p:nvSpPr>
            <p:cNvPr id="10" name="Prostokąt 9"/>
            <p:cNvSpPr/>
            <p:nvPr/>
          </p:nvSpPr>
          <p:spPr>
            <a:xfrm>
              <a:off x="107504" y="4725144"/>
              <a:ext cx="5328592" cy="1471518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35496" y="6300028"/>
              <a:ext cx="3727622" cy="369332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7030A0"/>
                  </a:solidFill>
                </a:rPr>
                <a:t>Przyciski </a:t>
              </a:r>
              <a:r>
                <a:rPr lang="pl-PL" dirty="0" err="1" smtClean="0">
                  <a:solidFill>
                    <a:srgbClr val="7030A0"/>
                  </a:solidFill>
                </a:rPr>
                <a:t>dw</a:t>
              </a:r>
              <a:r>
                <a:rPr lang="en-US" dirty="0" smtClean="0">
                  <a:solidFill>
                    <a:srgbClr val="7030A0"/>
                  </a:solidFill>
                </a:rPr>
                <a:t>ell-time (</a:t>
              </a:r>
              <a:r>
                <a:rPr lang="pl-PL" dirty="0" smtClean="0">
                  <a:solidFill>
                    <a:srgbClr val="7030A0"/>
                  </a:solidFill>
                </a:rPr>
                <a:t>dostosowywalne</a:t>
              </a:r>
              <a:r>
                <a:rPr lang="en-US" dirty="0" smtClean="0">
                  <a:solidFill>
                    <a:srgbClr val="7030A0"/>
                  </a:solidFill>
                </a:rPr>
                <a:t>)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48" name="Grupa 47"/>
          <p:cNvGrpSpPr/>
          <p:nvPr/>
        </p:nvGrpSpPr>
        <p:grpSpPr>
          <a:xfrm>
            <a:off x="226362" y="1660158"/>
            <a:ext cx="1490476" cy="688722"/>
            <a:chOff x="226362" y="1660158"/>
            <a:chExt cx="1490476" cy="688722"/>
          </a:xfrm>
        </p:grpSpPr>
        <p:sp>
          <p:nvSpPr>
            <p:cNvPr id="45" name="Prostokąt 44"/>
            <p:cNvSpPr/>
            <p:nvPr/>
          </p:nvSpPr>
          <p:spPr>
            <a:xfrm>
              <a:off x="226362" y="1660158"/>
              <a:ext cx="1490476" cy="688722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pole tekstowe 45"/>
            <p:cNvSpPr txBox="1"/>
            <p:nvPr/>
          </p:nvSpPr>
          <p:spPr>
            <a:xfrm>
              <a:off x="386247" y="1959452"/>
              <a:ext cx="1170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full-screen</a:t>
              </a:r>
              <a:endParaRPr lang="en-US" dirty="0"/>
            </a:p>
          </p:txBody>
        </p:sp>
        <p:sp>
          <p:nvSpPr>
            <p:cNvPr id="47" name="pole tekstowe 46"/>
            <p:cNvSpPr txBox="1"/>
            <p:nvPr/>
          </p:nvSpPr>
          <p:spPr>
            <a:xfrm>
              <a:off x="226365" y="1700808"/>
              <a:ext cx="14904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dirty="0" smtClean="0"/>
                <a:t>zarezerwowane</a:t>
              </a:r>
              <a:endParaRPr lang="en-US" sz="1600" dirty="0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1885068" y="5661248"/>
            <a:ext cx="3509294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pl-PL" dirty="0" smtClean="0">
                <a:solidFill>
                  <a:schemeClr val="bg1"/>
                </a:solidFill>
              </a:rPr>
              <a:t>opcja automatycznego powtarzania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8" name="Grupa 17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20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21" name="Obraz 2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07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Regiony d</a:t>
            </a:r>
            <a:r>
              <a:rPr lang="en-US" dirty="0" smtClean="0"/>
              <a:t>well-time</a:t>
            </a:r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16394"/>
            <a:ext cx="5690377" cy="3200838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4963197" y="1660158"/>
            <a:ext cx="3785267" cy="5009202"/>
            <a:chOff x="4963197" y="1660158"/>
            <a:chExt cx="3785267" cy="5009202"/>
          </a:xfrm>
        </p:grpSpPr>
        <p:sp>
          <p:nvSpPr>
            <p:cNvPr id="21" name="Prostokąt 20"/>
            <p:cNvSpPr/>
            <p:nvPr/>
          </p:nvSpPr>
          <p:spPr>
            <a:xfrm>
              <a:off x="5652119" y="1660158"/>
              <a:ext cx="3024337" cy="4536504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4963197" y="6300028"/>
              <a:ext cx="378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chemeClr val="tx2"/>
                  </a:solidFill>
                </a:rPr>
                <a:t>Sugerowane filmy</a:t>
              </a:r>
              <a:r>
                <a:rPr lang="en-US" dirty="0">
                  <a:solidFill>
                    <a:schemeClr val="tx2"/>
                  </a:solidFill>
                </a:rPr>
                <a:t> –</a:t>
              </a:r>
              <a:r>
                <a:rPr lang="pl-PL" dirty="0">
                  <a:solidFill>
                    <a:schemeClr val="tx2"/>
                  </a:solidFill>
                </a:rPr>
                <a:t> zawsze </a:t>
              </a:r>
              <a:r>
                <a:rPr lang="en-US" dirty="0">
                  <a:solidFill>
                    <a:schemeClr val="tx2"/>
                  </a:solidFill>
                </a:rPr>
                <a:t>dwell-time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2339752" y="4725144"/>
            <a:ext cx="2088232" cy="1933879"/>
            <a:chOff x="2964635" y="4725144"/>
            <a:chExt cx="2654531" cy="1933879"/>
          </a:xfrm>
        </p:grpSpPr>
        <p:sp>
          <p:nvSpPr>
            <p:cNvPr id="24" name="Prostokąt 23"/>
            <p:cNvSpPr/>
            <p:nvPr/>
          </p:nvSpPr>
          <p:spPr>
            <a:xfrm>
              <a:off x="3056171" y="4725144"/>
              <a:ext cx="2471460" cy="1471518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pole tekstowe 24"/>
            <p:cNvSpPr txBox="1"/>
            <p:nvPr/>
          </p:nvSpPr>
          <p:spPr>
            <a:xfrm>
              <a:off x="2964635" y="6289691"/>
              <a:ext cx="26545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>
                  <a:solidFill>
                    <a:srgbClr val="7030A0"/>
                  </a:solidFill>
                </a:rPr>
                <a:t>Przycisk pauzy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4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41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Regiony d</a:t>
            </a:r>
            <a:r>
              <a:rPr lang="en-US" dirty="0" smtClean="0"/>
              <a:t>well-time</a:t>
            </a:r>
            <a:endParaRPr lang="en-US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12877"/>
            <a:ext cx="5696632" cy="3204355"/>
          </a:xfrm>
          <a:prstGeom prst="rect">
            <a:avLst/>
          </a:prstGeom>
        </p:spPr>
      </p:pic>
      <p:grpSp>
        <p:nvGrpSpPr>
          <p:cNvPr id="6" name="Grupa 5"/>
          <p:cNvGrpSpPr/>
          <p:nvPr/>
        </p:nvGrpSpPr>
        <p:grpSpPr>
          <a:xfrm>
            <a:off x="243390" y="1700808"/>
            <a:ext cx="8094797" cy="4968552"/>
            <a:chOff x="243390" y="1700808"/>
            <a:chExt cx="8094797" cy="4968552"/>
          </a:xfrm>
        </p:grpSpPr>
        <p:sp>
          <p:nvSpPr>
            <p:cNvPr id="5" name="Prostokąt 4"/>
            <p:cNvSpPr/>
            <p:nvPr/>
          </p:nvSpPr>
          <p:spPr>
            <a:xfrm>
              <a:off x="4211960" y="1700808"/>
              <a:ext cx="4104456" cy="120316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5617029" y="3165231"/>
              <a:ext cx="2721158" cy="1207478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/>
            <p:cNvSpPr/>
            <p:nvPr/>
          </p:nvSpPr>
          <p:spPr>
            <a:xfrm>
              <a:off x="4233731" y="4915649"/>
              <a:ext cx="4104456" cy="120316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251520" y="1700808"/>
              <a:ext cx="2232248" cy="120316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243390" y="3169543"/>
              <a:ext cx="2232248" cy="120316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243390" y="4915649"/>
              <a:ext cx="2232248" cy="120316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2481944" y="4725144"/>
              <a:ext cx="1751788" cy="194421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21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22" name="Obraz 2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06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Regiony </a:t>
            </a:r>
            <a:r>
              <a:rPr lang="pl-PL" dirty="0" err="1">
                <a:solidFill>
                  <a:srgbClr val="7030A0"/>
                </a:solidFill>
              </a:rPr>
              <a:t>e</a:t>
            </a:r>
            <a:r>
              <a:rPr lang="pl-PL" dirty="0" err="1" smtClean="0">
                <a:solidFill>
                  <a:srgbClr val="7030A0"/>
                </a:solidFill>
              </a:rPr>
              <a:t>nter</a:t>
            </a:r>
            <a:r>
              <a:rPr lang="pl-PL" dirty="0" smtClean="0">
                <a:solidFill>
                  <a:srgbClr val="7030A0"/>
                </a:solidFill>
              </a:rPr>
              <a:t> </a:t>
            </a:r>
            <a:r>
              <a:rPr lang="pl-PL" dirty="0" smtClean="0">
                <a:solidFill>
                  <a:srgbClr val="7030A0"/>
                </a:solidFill>
              </a:rPr>
              <a:t>&amp; </a:t>
            </a:r>
            <a:r>
              <a:rPr lang="pl-PL" dirty="0" err="1" smtClean="0">
                <a:solidFill>
                  <a:srgbClr val="7030A0"/>
                </a:solidFill>
              </a:rPr>
              <a:t>leave</a:t>
            </a:r>
            <a:endParaRPr lang="en-US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12877"/>
            <a:ext cx="5696632" cy="3204355"/>
          </a:xfrm>
          <a:prstGeom prst="rect">
            <a:avLst/>
          </a:prstGeom>
        </p:spPr>
      </p:pic>
      <p:grpSp>
        <p:nvGrpSpPr>
          <p:cNvPr id="6" name="Grupa 5"/>
          <p:cNvGrpSpPr/>
          <p:nvPr/>
        </p:nvGrpSpPr>
        <p:grpSpPr>
          <a:xfrm>
            <a:off x="243390" y="1700808"/>
            <a:ext cx="8094797" cy="4968552"/>
            <a:chOff x="243390" y="1700808"/>
            <a:chExt cx="8094797" cy="4968552"/>
          </a:xfrm>
        </p:grpSpPr>
        <p:sp>
          <p:nvSpPr>
            <p:cNvPr id="5" name="Prostokąt 4"/>
            <p:cNvSpPr/>
            <p:nvPr/>
          </p:nvSpPr>
          <p:spPr>
            <a:xfrm>
              <a:off x="4211960" y="1700808"/>
              <a:ext cx="4104456" cy="120316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5617029" y="3165231"/>
              <a:ext cx="2721158" cy="1207478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/>
            <p:cNvSpPr/>
            <p:nvPr/>
          </p:nvSpPr>
          <p:spPr>
            <a:xfrm>
              <a:off x="4233731" y="4915649"/>
              <a:ext cx="4104456" cy="120316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251520" y="1700808"/>
              <a:ext cx="2232248" cy="120316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243390" y="3169543"/>
              <a:ext cx="2232248" cy="120316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243390" y="4915649"/>
              <a:ext cx="2232248" cy="120316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2481944" y="4725144"/>
              <a:ext cx="1751788" cy="194421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7" name="Łącznik prosty ze strzałką 6"/>
          <p:cNvCxnSpPr/>
          <p:nvPr/>
        </p:nvCxnSpPr>
        <p:spPr>
          <a:xfrm flipV="1">
            <a:off x="3419872" y="2132856"/>
            <a:ext cx="2016224" cy="1152128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 flipH="1">
            <a:off x="4932040" y="2302391"/>
            <a:ext cx="684989" cy="1270625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Łuk 19"/>
          <p:cNvSpPr/>
          <p:nvPr/>
        </p:nvSpPr>
        <p:spPr>
          <a:xfrm rot="11087945">
            <a:off x="4419758" y="2725849"/>
            <a:ext cx="821432" cy="548680"/>
          </a:xfrm>
          <a:prstGeom prst="arc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/>
          <p:cNvSpPr txBox="1"/>
          <p:nvPr/>
        </p:nvSpPr>
        <p:spPr>
          <a:xfrm>
            <a:off x="4539996" y="1797516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FF"/>
                </a:solidFill>
              </a:rPr>
              <a:t>30°</a:t>
            </a:r>
            <a:endParaRPr lang="pl-PL" dirty="0">
              <a:solidFill>
                <a:srgbClr val="FF00FF"/>
              </a:solidFill>
            </a:endParaRPr>
          </a:p>
        </p:txBody>
      </p:sp>
      <p:grpSp>
        <p:nvGrpSpPr>
          <p:cNvPr id="23" name="Grupa 22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24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25" name="Obraz 2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2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Gesty i mrugnięcia</a:t>
            </a:r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07" y="2276872"/>
            <a:ext cx="5632625" cy="3168352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273032" y="4366845"/>
            <a:ext cx="1927557" cy="646331"/>
            <a:chOff x="273032" y="5085184"/>
            <a:chExt cx="1927557" cy="646331"/>
          </a:xfrm>
        </p:grpSpPr>
        <p:cxnSp>
          <p:nvCxnSpPr>
            <p:cNvPr id="5" name="Łącznik prosty ze strzałką 4"/>
            <p:cNvCxnSpPr>
              <a:stCxn id="6" idx="3"/>
            </p:cNvCxnSpPr>
            <p:nvPr/>
          </p:nvCxnSpPr>
          <p:spPr>
            <a:xfrm flipV="1">
              <a:off x="1398533" y="5360679"/>
              <a:ext cx="802056" cy="476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ole tekstowe 5"/>
            <p:cNvSpPr txBox="1"/>
            <p:nvPr/>
          </p:nvSpPr>
          <p:spPr>
            <a:xfrm>
              <a:off x="273032" y="5085184"/>
              <a:ext cx="1125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kursor </a:t>
              </a:r>
            </a:p>
            <a:p>
              <a:pPr algn="ctr"/>
              <a:r>
                <a:rPr lang="pl-PL" dirty="0" smtClean="0"/>
                <a:t>wzrokowy</a:t>
              </a:r>
              <a:endParaRPr lang="en-US" dirty="0" smtClean="0"/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5004048" y="1660158"/>
            <a:ext cx="3785267" cy="5009202"/>
            <a:chOff x="5004048" y="1660158"/>
            <a:chExt cx="3785267" cy="5009202"/>
          </a:xfrm>
        </p:grpSpPr>
        <p:sp>
          <p:nvSpPr>
            <p:cNvPr id="14" name="Prostokąt 13"/>
            <p:cNvSpPr/>
            <p:nvPr/>
          </p:nvSpPr>
          <p:spPr>
            <a:xfrm>
              <a:off x="5537449" y="1660158"/>
              <a:ext cx="3139008" cy="4536504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5004048" y="6300028"/>
              <a:ext cx="378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chemeClr val="tx2"/>
                  </a:solidFill>
                </a:rPr>
                <a:t>Sugerowane filmy</a:t>
              </a:r>
              <a:r>
                <a:rPr lang="en-US" dirty="0">
                  <a:solidFill>
                    <a:schemeClr val="tx2"/>
                  </a:solidFill>
                </a:rPr>
                <a:t> –</a:t>
              </a:r>
              <a:r>
                <a:rPr lang="pl-PL" dirty="0">
                  <a:solidFill>
                    <a:schemeClr val="tx2"/>
                  </a:solidFill>
                </a:rPr>
                <a:t> zawsze </a:t>
              </a:r>
              <a:r>
                <a:rPr lang="en-US" dirty="0">
                  <a:solidFill>
                    <a:schemeClr val="tx2"/>
                  </a:solidFill>
                </a:rPr>
                <a:t>dwell-time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96887" y="5661248"/>
            <a:ext cx="50578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Play/pause</a:t>
            </a:r>
            <a:r>
              <a:rPr lang="en-US" sz="2800" dirty="0" smtClean="0"/>
              <a:t> – </a:t>
            </a:r>
            <a:r>
              <a:rPr lang="pl-PL" sz="2800" dirty="0" smtClean="0"/>
              <a:t>zamykanie obu oczu</a:t>
            </a:r>
            <a:endParaRPr lang="en-US" sz="2800" dirty="0" smtClean="0"/>
          </a:p>
          <a:p>
            <a:r>
              <a:rPr lang="en-US" sz="2800" dirty="0" smtClean="0"/>
              <a:t>                        </a:t>
            </a:r>
            <a:r>
              <a:rPr lang="pl-PL" sz="2800" dirty="0" smtClean="0"/>
              <a:t>na kilka sekund</a:t>
            </a:r>
            <a:endParaRPr lang="en-US" sz="2800" dirty="0"/>
          </a:p>
        </p:txBody>
      </p:sp>
      <p:grpSp>
        <p:nvGrpSpPr>
          <p:cNvPr id="17" name="Grupa 1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19" name="Obraz 1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47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Gesty i mrugnięcia</a:t>
            </a:r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07" y="2276872"/>
            <a:ext cx="5632625" cy="3168351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273033" y="4366845"/>
            <a:ext cx="1837121" cy="646331"/>
            <a:chOff x="273033" y="5085184"/>
            <a:chExt cx="1837121" cy="646331"/>
          </a:xfrm>
        </p:grpSpPr>
        <p:cxnSp>
          <p:nvCxnSpPr>
            <p:cNvPr id="5" name="Łącznik prosty ze strzałką 4"/>
            <p:cNvCxnSpPr>
              <a:stCxn id="6" idx="3"/>
            </p:cNvCxnSpPr>
            <p:nvPr/>
          </p:nvCxnSpPr>
          <p:spPr>
            <a:xfrm flipV="1">
              <a:off x="1398534" y="5380774"/>
              <a:ext cx="711620" cy="27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ole tekstowe 5"/>
            <p:cNvSpPr txBox="1"/>
            <p:nvPr/>
          </p:nvSpPr>
          <p:spPr>
            <a:xfrm>
              <a:off x="273033" y="5085184"/>
              <a:ext cx="1125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kursor</a:t>
              </a:r>
            </a:p>
            <a:p>
              <a:pPr algn="ctr"/>
              <a:r>
                <a:rPr lang="pl-PL" dirty="0" smtClean="0"/>
                <a:t>wzrokowy</a:t>
              </a:r>
              <a:endParaRPr lang="en-US" dirty="0"/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1619672" y="4581128"/>
            <a:ext cx="3888432" cy="1449452"/>
            <a:chOff x="1619672" y="4581128"/>
            <a:chExt cx="3888432" cy="1449452"/>
          </a:xfrm>
        </p:grpSpPr>
        <p:sp>
          <p:nvSpPr>
            <p:cNvPr id="10" name="Prostokąt 9"/>
            <p:cNvSpPr/>
            <p:nvPr/>
          </p:nvSpPr>
          <p:spPr>
            <a:xfrm>
              <a:off x="1711807" y="4581128"/>
              <a:ext cx="3796297" cy="1008112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1619672" y="5661248"/>
              <a:ext cx="2684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chemeClr val="accent3">
                      <a:lumMod val="50000"/>
                    </a:schemeClr>
                  </a:solidFill>
                </a:rPr>
                <a:t>informacja zwrotna</a:t>
              </a: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 (</a:t>
              </a:r>
              <a:r>
                <a:rPr lang="pl-PL" dirty="0" smtClean="0">
                  <a:solidFill>
                    <a:schemeClr val="accent3">
                      <a:lumMod val="50000"/>
                    </a:schemeClr>
                  </a:solidFill>
                </a:rPr>
                <a:t>ikony</a:t>
              </a: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)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48231" y="6093296"/>
            <a:ext cx="8607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002060"/>
                </a:solidFill>
              </a:rPr>
              <a:t>Gesty</a:t>
            </a:r>
            <a:r>
              <a:rPr lang="en-US" sz="2800" dirty="0" smtClean="0"/>
              <a:t> </a:t>
            </a:r>
            <a:r>
              <a:rPr lang="en-US" sz="2800" dirty="0" smtClean="0"/>
              <a:t>– </a:t>
            </a:r>
            <a:r>
              <a:rPr lang="pl-PL" sz="2800" dirty="0" smtClean="0"/>
              <a:t>inicjowane mrugnięciami</a:t>
            </a:r>
            <a:r>
              <a:rPr lang="en-US" sz="2800" dirty="0" smtClean="0"/>
              <a:t> (</a:t>
            </a:r>
            <a:r>
              <a:rPr lang="pl-PL" sz="2800" dirty="0" smtClean="0"/>
              <a:t>lewe</a:t>
            </a:r>
            <a:r>
              <a:rPr lang="en-US" sz="2800" dirty="0" smtClean="0"/>
              <a:t> </a:t>
            </a:r>
            <a:r>
              <a:rPr lang="pl-PL" sz="2800" dirty="0" smtClean="0"/>
              <a:t>oko</a:t>
            </a:r>
            <a:r>
              <a:rPr lang="en-US" sz="2800" dirty="0" smtClean="0"/>
              <a:t> </a:t>
            </a:r>
            <a:r>
              <a:rPr lang="en-US" sz="2800" dirty="0" smtClean="0"/>
              <a:t>– </a:t>
            </a:r>
            <a:r>
              <a:rPr lang="pl-PL" sz="2800" dirty="0" smtClean="0"/>
              <a:t>przewijanie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grpSp>
        <p:nvGrpSpPr>
          <p:cNvPr id="14" name="Grupa 13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5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17" name="Obraz 1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30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/>
              <a:t>Gesty i mrugnięcia</a:t>
            </a:r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07" y="2276872"/>
            <a:ext cx="5632624" cy="3168351"/>
          </a:xfrm>
          <a:prstGeom prst="rect">
            <a:avLst/>
          </a:prstGeom>
        </p:spPr>
      </p:pic>
      <p:grpSp>
        <p:nvGrpSpPr>
          <p:cNvPr id="14" name="Grupa 13"/>
          <p:cNvGrpSpPr/>
          <p:nvPr/>
        </p:nvGrpSpPr>
        <p:grpSpPr>
          <a:xfrm>
            <a:off x="-20379" y="4551511"/>
            <a:ext cx="2200871" cy="369332"/>
            <a:chOff x="-20379" y="5085184"/>
            <a:chExt cx="2200871" cy="369332"/>
          </a:xfrm>
        </p:grpSpPr>
        <p:cxnSp>
          <p:nvCxnSpPr>
            <p:cNvPr id="15" name="Łącznik prosty ze strzałką 14"/>
            <p:cNvCxnSpPr>
              <a:stCxn id="16" idx="3"/>
            </p:cNvCxnSpPr>
            <p:nvPr/>
          </p:nvCxnSpPr>
          <p:spPr>
            <a:xfrm flipV="1">
              <a:off x="1691949" y="5216206"/>
              <a:ext cx="488543" cy="536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ole tekstowe 15"/>
            <p:cNvSpPr txBox="1"/>
            <p:nvPr/>
          </p:nvSpPr>
          <p:spPr>
            <a:xfrm>
              <a:off x="-20379" y="5085184"/>
              <a:ext cx="1712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znak mrugnięcia</a:t>
              </a:r>
              <a:endParaRPr lang="en-US" dirty="0" smtClean="0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3901293" y="5013176"/>
            <a:ext cx="1769395" cy="945396"/>
            <a:chOff x="-129998" y="4509120"/>
            <a:chExt cx="1769395" cy="945396"/>
          </a:xfrm>
        </p:grpSpPr>
        <p:cxnSp>
          <p:nvCxnSpPr>
            <p:cNvPr id="20" name="Łącznik prosty ze strzałką 19"/>
            <p:cNvCxnSpPr/>
            <p:nvPr/>
          </p:nvCxnSpPr>
          <p:spPr>
            <a:xfrm flipV="1">
              <a:off x="759706" y="4509120"/>
              <a:ext cx="0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ole tekstowe 20"/>
            <p:cNvSpPr txBox="1"/>
            <p:nvPr/>
          </p:nvSpPr>
          <p:spPr>
            <a:xfrm>
              <a:off x="-129998" y="5085184"/>
              <a:ext cx="1769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kursor wzrokowy</a:t>
              </a:r>
              <a:endParaRPr lang="en-US" dirty="0" smtClean="0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3059832" y="5723975"/>
            <a:ext cx="3810109" cy="942975"/>
            <a:chOff x="3059832" y="5723975"/>
            <a:chExt cx="3810109" cy="94297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916" y="5723975"/>
              <a:ext cx="962025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pole tekstowe 17"/>
            <p:cNvSpPr txBox="1"/>
            <p:nvPr/>
          </p:nvSpPr>
          <p:spPr>
            <a:xfrm>
              <a:off x="3059832" y="5852220"/>
              <a:ext cx="2830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z kołowym paskiem postępu</a:t>
              </a:r>
              <a:endParaRPr lang="en-US" dirty="0"/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577427" y="4682532"/>
            <a:ext cx="2268762" cy="1687774"/>
            <a:chOff x="-298594" y="4043741"/>
            <a:chExt cx="2268762" cy="1687774"/>
          </a:xfrm>
        </p:grpSpPr>
        <p:cxnSp>
          <p:nvCxnSpPr>
            <p:cNvPr id="29" name="Łącznik prosty ze strzałką 28"/>
            <p:cNvCxnSpPr/>
            <p:nvPr/>
          </p:nvCxnSpPr>
          <p:spPr>
            <a:xfrm flipV="1">
              <a:off x="1463731" y="4043741"/>
              <a:ext cx="504056" cy="10414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ole tekstowe 29"/>
            <p:cNvSpPr txBox="1"/>
            <p:nvPr/>
          </p:nvSpPr>
          <p:spPr>
            <a:xfrm>
              <a:off x="-298594" y="5085184"/>
              <a:ext cx="22687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liniowy pasek postępu</a:t>
              </a:r>
            </a:p>
            <a:p>
              <a:pPr algn="ctr"/>
              <a:r>
                <a:rPr lang="pl-PL" dirty="0" smtClean="0"/>
                <a:t>(nieruchomy)</a:t>
              </a:r>
              <a:endParaRPr lang="pl-PL" dirty="0" smtClean="0"/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24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25" name="Obraz 2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79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Motywacja</a:t>
            </a:r>
            <a:endParaRPr lang="en-US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75558" y="1772816"/>
            <a:ext cx="198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Typowy scenariusz</a:t>
            </a:r>
            <a:r>
              <a:rPr lang="en-US" dirty="0" smtClean="0"/>
              <a:t>: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2170975"/>
            <a:ext cx="1944216" cy="105080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24" y="2183186"/>
            <a:ext cx="1824068" cy="1026039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703044" y="3254443"/>
            <a:ext cx="165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wypadek / udar</a:t>
            </a:r>
            <a:endParaRPr lang="en-US" dirty="0"/>
          </a:p>
        </p:txBody>
      </p:sp>
      <p:sp>
        <p:nvSpPr>
          <p:cNvPr id="50" name="pole tekstowe 49"/>
          <p:cNvSpPr txBox="1"/>
          <p:nvPr/>
        </p:nvSpPr>
        <p:spPr>
          <a:xfrm>
            <a:off x="3154612" y="3295481"/>
            <a:ext cx="95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śpiączka</a:t>
            </a:r>
            <a:endParaRPr lang="en-US" dirty="0"/>
          </a:p>
        </p:txBody>
      </p:sp>
      <p:sp>
        <p:nvSpPr>
          <p:cNvPr id="51" name="pole tekstowe 50"/>
          <p:cNvSpPr txBox="1"/>
          <p:nvPr/>
        </p:nvSpPr>
        <p:spPr>
          <a:xfrm>
            <a:off x="4736078" y="3289452"/>
            <a:ext cx="144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przebudzenie</a:t>
            </a:r>
            <a:endParaRPr lang="en-US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9" y="2170973"/>
            <a:ext cx="1999117" cy="1038251"/>
          </a:xfrm>
          <a:prstGeom prst="rect">
            <a:avLst/>
          </a:prstGeom>
        </p:spPr>
      </p:pic>
      <p:sp>
        <p:nvSpPr>
          <p:cNvPr id="55" name="pole tekstowe 54"/>
          <p:cNvSpPr txBox="1"/>
          <p:nvPr/>
        </p:nvSpPr>
        <p:spPr>
          <a:xfrm>
            <a:off x="6819424" y="3305218"/>
            <a:ext cx="133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rehabilitacja</a:t>
            </a:r>
            <a:endParaRPr lang="en-US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36" y="2174561"/>
            <a:ext cx="1536103" cy="1026038"/>
          </a:xfrm>
          <a:prstGeom prst="rect">
            <a:avLst/>
          </a:prstGeom>
        </p:spPr>
      </p:pic>
      <p:grpSp>
        <p:nvGrpSpPr>
          <p:cNvPr id="22" name="Grupa 21"/>
          <p:cNvGrpSpPr/>
          <p:nvPr/>
        </p:nvGrpSpPr>
        <p:grpSpPr>
          <a:xfrm>
            <a:off x="419495" y="4233862"/>
            <a:ext cx="6909133" cy="1787426"/>
            <a:chOff x="419495" y="4233862"/>
            <a:chExt cx="6909133" cy="1787426"/>
          </a:xfrm>
        </p:grpSpPr>
        <p:sp>
          <p:nvSpPr>
            <p:cNvPr id="4" name="pole tekstowe 3"/>
            <p:cNvSpPr txBox="1"/>
            <p:nvPr/>
          </p:nvSpPr>
          <p:spPr>
            <a:xfrm>
              <a:off x="2987824" y="5097958"/>
              <a:ext cx="43408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002060"/>
                  </a:solidFill>
                </a:rPr>
                <a:t>Cele</a:t>
              </a:r>
              <a:r>
                <a:rPr lang="en-US" dirty="0" smtClean="0">
                  <a:solidFill>
                    <a:srgbClr val="002060"/>
                  </a:solidFill>
                </a:rPr>
                <a:t>:</a:t>
              </a:r>
            </a:p>
            <a:p>
              <a:r>
                <a:rPr lang="en-US" dirty="0" smtClean="0">
                  <a:solidFill>
                    <a:srgbClr val="002060"/>
                  </a:solidFill>
                </a:rPr>
                <a:t>    </a:t>
              </a:r>
              <a:r>
                <a:rPr lang="pl-PL" dirty="0" smtClean="0">
                  <a:solidFill>
                    <a:srgbClr val="002060"/>
                  </a:solidFill>
                </a:rPr>
                <a:t>przywrócić kontakt z rodziną i przyjaciółmi</a:t>
              </a:r>
              <a:endParaRPr lang="en-US" dirty="0" smtClean="0">
                <a:solidFill>
                  <a:srgbClr val="002060"/>
                </a:solidFill>
              </a:endParaRPr>
            </a:p>
            <a:p>
              <a:r>
                <a:rPr lang="en-US" dirty="0" smtClean="0">
                  <a:solidFill>
                    <a:srgbClr val="002060"/>
                  </a:solidFill>
                </a:rPr>
                <a:t>    </a:t>
              </a:r>
              <a:r>
                <a:rPr lang="pl-PL" dirty="0" smtClean="0">
                  <a:solidFill>
                    <a:srgbClr val="002060"/>
                  </a:solidFill>
                </a:rPr>
                <a:t>przywrócić kontrolę nad otoczeniem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56" name="Obraz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95" y="4305870"/>
              <a:ext cx="2470617" cy="1650245"/>
            </a:xfrm>
            <a:prstGeom prst="rect">
              <a:avLst/>
            </a:prstGeom>
          </p:spPr>
        </p:pic>
        <p:sp>
          <p:nvSpPr>
            <p:cNvPr id="19" name="pole tekstowe 18"/>
            <p:cNvSpPr txBox="1"/>
            <p:nvPr/>
          </p:nvSpPr>
          <p:spPr>
            <a:xfrm>
              <a:off x="2987824" y="4233862"/>
              <a:ext cx="2769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krótkie czasy aktywności</a:t>
              </a:r>
              <a:endParaRPr lang="en-US" dirty="0" smtClean="0"/>
            </a:p>
            <a:p>
              <a:r>
                <a:rPr lang="pl-PL" dirty="0" smtClean="0"/>
                <a:t>długie czasy leżenia w łóżku</a:t>
              </a:r>
              <a:endParaRPr lang="en-US" dirty="0"/>
            </a:p>
          </p:txBody>
        </p:sp>
      </p:grpSp>
      <p:sp>
        <p:nvSpPr>
          <p:cNvPr id="20" name="pole tekstowe 19"/>
          <p:cNvSpPr txBox="1"/>
          <p:nvPr/>
        </p:nvSpPr>
        <p:spPr>
          <a:xfrm>
            <a:off x="5940152" y="6536814"/>
            <a:ext cx="30764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/>
              <a:t>Źródła grafik: Nowości, Gazeta, Fundacja „Światło”</a:t>
            </a:r>
            <a:endParaRPr lang="pl-PL" sz="1100" dirty="0"/>
          </a:p>
        </p:txBody>
      </p:sp>
      <p:grpSp>
        <p:nvGrpSpPr>
          <p:cNvPr id="21" name="Grupa 2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23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24" name="Obraz 2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14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/>
              <a:t>Gesty i mrugnięcia</a:t>
            </a:r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07" y="2276872"/>
            <a:ext cx="5632624" cy="3168351"/>
          </a:xfrm>
          <a:prstGeom prst="rect">
            <a:avLst/>
          </a:prstGeom>
        </p:spPr>
      </p:pic>
      <p:cxnSp>
        <p:nvCxnSpPr>
          <p:cNvPr id="8" name="Łącznik prosty ze strzałką 7"/>
          <p:cNvCxnSpPr/>
          <p:nvPr/>
        </p:nvCxnSpPr>
        <p:spPr>
          <a:xfrm>
            <a:off x="2483768" y="4653136"/>
            <a:ext cx="2148522" cy="109783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/>
          <p:cNvSpPr txBox="1"/>
          <p:nvPr/>
        </p:nvSpPr>
        <p:spPr>
          <a:xfrm>
            <a:off x="296887" y="5715253"/>
            <a:ext cx="84033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Trzy tryby: translacja (zmiana), czas trwania (zmiana),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               </a:t>
            </a:r>
            <a:r>
              <a:rPr lang="pl-PL" sz="1100" dirty="0" smtClean="0"/>
              <a:t> </a:t>
            </a:r>
            <a:r>
              <a:rPr lang="pl-PL" sz="2800" dirty="0" smtClean="0"/>
              <a:t>    położenie spojrzenia (bezpośrednie wiązanie)</a:t>
            </a:r>
            <a:endParaRPr lang="pl-PL" sz="2800" dirty="0"/>
          </a:p>
        </p:txBody>
      </p:sp>
      <p:grpSp>
        <p:nvGrpSpPr>
          <p:cNvPr id="9" name="Grupa 8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0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75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Ustawienia</a:t>
            </a:r>
            <a:r>
              <a:rPr lang="en-US" dirty="0" smtClean="0"/>
              <a:t> </a:t>
            </a:r>
            <a:r>
              <a:rPr lang="en-US" dirty="0" smtClean="0"/>
              <a:t>/ </a:t>
            </a:r>
            <a:r>
              <a:rPr lang="pl-PL" dirty="0" smtClean="0"/>
              <a:t>personalizacja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71" y="1578694"/>
            <a:ext cx="250825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upa 27"/>
          <p:cNvGrpSpPr/>
          <p:nvPr/>
        </p:nvGrpSpPr>
        <p:grpSpPr>
          <a:xfrm>
            <a:off x="4355976" y="1578694"/>
            <a:ext cx="4104456" cy="3744416"/>
            <a:chOff x="4355976" y="1578694"/>
            <a:chExt cx="4104456" cy="3744416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271" y="1578694"/>
              <a:ext cx="2820161" cy="37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Łącznik prosty ze strzałką 3"/>
            <p:cNvCxnSpPr/>
            <p:nvPr/>
          </p:nvCxnSpPr>
          <p:spPr>
            <a:xfrm flipH="1">
              <a:off x="4355976" y="3954959"/>
              <a:ext cx="1140279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a 29"/>
          <p:cNvGrpSpPr/>
          <p:nvPr/>
        </p:nvGrpSpPr>
        <p:grpSpPr>
          <a:xfrm>
            <a:off x="3923928" y="4725144"/>
            <a:ext cx="2977714" cy="1358696"/>
            <a:chOff x="3923928" y="4725144"/>
            <a:chExt cx="2977714" cy="1358696"/>
          </a:xfrm>
        </p:grpSpPr>
        <p:cxnSp>
          <p:nvCxnSpPr>
            <p:cNvPr id="9" name="Łącznik prosty ze strzałką 8"/>
            <p:cNvCxnSpPr/>
            <p:nvPr/>
          </p:nvCxnSpPr>
          <p:spPr>
            <a:xfrm flipH="1" flipV="1">
              <a:off x="3923928" y="4725144"/>
              <a:ext cx="1716343" cy="117403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ole tekstowe 9"/>
            <p:cNvSpPr txBox="1"/>
            <p:nvPr/>
          </p:nvSpPr>
          <p:spPr>
            <a:xfrm>
              <a:off x="5640271" y="5714508"/>
              <a:ext cx="1261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night mode</a:t>
              </a:r>
              <a:endParaRPr lang="en-US" dirty="0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492207" y="2226766"/>
            <a:ext cx="4055914" cy="646331"/>
            <a:chOff x="492207" y="2226766"/>
            <a:chExt cx="4055914" cy="646331"/>
          </a:xfrm>
        </p:grpSpPr>
        <p:sp>
          <p:nvSpPr>
            <p:cNvPr id="13" name="pole tekstowe 12"/>
            <p:cNvSpPr txBox="1"/>
            <p:nvPr/>
          </p:nvSpPr>
          <p:spPr>
            <a:xfrm>
              <a:off x="492207" y="2226766"/>
              <a:ext cx="11672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choosing</a:t>
              </a:r>
            </a:p>
            <a:p>
              <a:pPr algn="ctr"/>
              <a:r>
                <a:rPr lang="en-US" dirty="0" err="1" smtClean="0"/>
                <a:t>eyetracker</a:t>
              </a:r>
              <a:endParaRPr lang="en-US" dirty="0" smtClean="0"/>
            </a:p>
          </p:txBody>
        </p:sp>
        <p:grpSp>
          <p:nvGrpSpPr>
            <p:cNvPr id="19" name="Grupa 18"/>
            <p:cNvGrpSpPr/>
            <p:nvPr/>
          </p:nvGrpSpPr>
          <p:grpSpPr>
            <a:xfrm>
              <a:off x="1619672" y="2348880"/>
              <a:ext cx="2928449" cy="432048"/>
              <a:chOff x="1619672" y="2348880"/>
              <a:chExt cx="2928449" cy="432048"/>
            </a:xfrm>
          </p:grpSpPr>
          <p:sp>
            <p:nvSpPr>
              <p:cNvPr id="14" name="Prostokąt 13"/>
              <p:cNvSpPr/>
              <p:nvPr/>
            </p:nvSpPr>
            <p:spPr>
              <a:xfrm>
                <a:off x="2039871" y="2348880"/>
                <a:ext cx="2508250" cy="43204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Łącznik prostoliniowy 15"/>
              <p:cNvCxnSpPr>
                <a:stCxn id="14" idx="1"/>
              </p:cNvCxnSpPr>
              <p:nvPr/>
            </p:nvCxnSpPr>
            <p:spPr>
              <a:xfrm flipH="1">
                <a:off x="1619672" y="2564904"/>
                <a:ext cx="42019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pole tekstowe 28"/>
          <p:cNvSpPr txBox="1"/>
          <p:nvPr/>
        </p:nvSpPr>
        <p:spPr>
          <a:xfrm>
            <a:off x="318934" y="2961581"/>
            <a:ext cx="14736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Tobii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EyeX</a:t>
            </a:r>
            <a:r>
              <a:rPr lang="en-US" dirty="0" smtClean="0">
                <a:solidFill>
                  <a:srgbClr val="002060"/>
                </a:solidFill>
              </a:rPr>
              <a:t>, 4C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SMI RED</a:t>
            </a:r>
          </a:p>
          <a:p>
            <a:pPr algn="ctr"/>
            <a:r>
              <a:rPr lang="en-US" dirty="0" smtClean="0"/>
              <a:t>Open-Gaze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Mirametrix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err="1" smtClean="0"/>
              <a:t>GazePoint</a:t>
            </a:r>
            <a:r>
              <a:rPr lang="en-US" dirty="0" smtClean="0"/>
              <a:t>)</a:t>
            </a:r>
          </a:p>
          <a:p>
            <a:pPr algn="ctr"/>
            <a:r>
              <a:rPr lang="en-US" dirty="0" err="1" smtClean="0"/>
              <a:t>EyeTribe</a:t>
            </a:r>
            <a:endParaRPr lang="en-US" dirty="0"/>
          </a:p>
        </p:txBody>
      </p:sp>
      <p:grpSp>
        <p:nvGrpSpPr>
          <p:cNvPr id="23" name="Grupa 22"/>
          <p:cNvGrpSpPr/>
          <p:nvPr/>
        </p:nvGrpSpPr>
        <p:grpSpPr>
          <a:xfrm>
            <a:off x="428769" y="3450111"/>
            <a:ext cx="2703071" cy="438213"/>
            <a:chOff x="428769" y="3450111"/>
            <a:chExt cx="2703071" cy="438213"/>
          </a:xfrm>
        </p:grpSpPr>
        <p:grpSp>
          <p:nvGrpSpPr>
            <p:cNvPr id="25" name="Grupa 24"/>
            <p:cNvGrpSpPr/>
            <p:nvPr/>
          </p:nvGrpSpPr>
          <p:grpSpPr>
            <a:xfrm>
              <a:off x="1691680" y="3450111"/>
              <a:ext cx="1440160" cy="432048"/>
              <a:chOff x="1619673" y="2348880"/>
              <a:chExt cx="1440160" cy="432048"/>
            </a:xfrm>
          </p:grpSpPr>
          <p:sp>
            <p:nvSpPr>
              <p:cNvPr id="26" name="Prostokąt 25"/>
              <p:cNvSpPr/>
              <p:nvPr/>
            </p:nvSpPr>
            <p:spPr>
              <a:xfrm>
                <a:off x="2039871" y="2348880"/>
                <a:ext cx="1019962" cy="43204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7" name="Łącznik prostoliniowy 26"/>
              <p:cNvCxnSpPr>
                <a:stCxn id="26" idx="1"/>
              </p:cNvCxnSpPr>
              <p:nvPr/>
            </p:nvCxnSpPr>
            <p:spPr>
              <a:xfrm flipH="1">
                <a:off x="1619673" y="2564904"/>
                <a:ext cx="420198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pole tekstowe 30"/>
            <p:cNvSpPr txBox="1"/>
            <p:nvPr/>
          </p:nvSpPr>
          <p:spPr>
            <a:xfrm>
              <a:off x="428769" y="3518992"/>
              <a:ext cx="1190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dwell-time</a:t>
              </a:r>
            </a:p>
          </p:txBody>
        </p:sp>
      </p:grpSp>
      <p:grpSp>
        <p:nvGrpSpPr>
          <p:cNvPr id="24" name="Grupa 23"/>
          <p:cNvGrpSpPr/>
          <p:nvPr/>
        </p:nvGrpSpPr>
        <p:grpSpPr>
          <a:xfrm>
            <a:off x="769503" y="5373216"/>
            <a:ext cx="3779278" cy="646331"/>
            <a:chOff x="769503" y="5373216"/>
            <a:chExt cx="3779278" cy="646331"/>
          </a:xfrm>
        </p:grpSpPr>
        <p:sp>
          <p:nvSpPr>
            <p:cNvPr id="32" name="pole tekstowe 31"/>
            <p:cNvSpPr txBox="1"/>
            <p:nvPr/>
          </p:nvSpPr>
          <p:spPr>
            <a:xfrm>
              <a:off x="769503" y="5373216"/>
              <a:ext cx="850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control</a:t>
              </a:r>
            </a:p>
            <a:p>
              <a:pPr algn="ctr"/>
              <a:r>
                <a:rPr lang="en-US" dirty="0" smtClean="0"/>
                <a:t>mode</a:t>
              </a:r>
            </a:p>
          </p:txBody>
        </p:sp>
        <p:grpSp>
          <p:nvGrpSpPr>
            <p:cNvPr id="33" name="Grupa 32"/>
            <p:cNvGrpSpPr/>
            <p:nvPr/>
          </p:nvGrpSpPr>
          <p:grpSpPr>
            <a:xfrm>
              <a:off x="1620332" y="5495330"/>
              <a:ext cx="2928449" cy="432048"/>
              <a:chOff x="1619672" y="2348880"/>
              <a:chExt cx="2928449" cy="432048"/>
            </a:xfrm>
          </p:grpSpPr>
          <p:sp>
            <p:nvSpPr>
              <p:cNvPr id="34" name="Prostokąt 33"/>
              <p:cNvSpPr/>
              <p:nvPr/>
            </p:nvSpPr>
            <p:spPr>
              <a:xfrm>
                <a:off x="2039871" y="2348880"/>
                <a:ext cx="2508250" cy="43204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5" name="Łącznik prostoliniowy 34"/>
              <p:cNvCxnSpPr>
                <a:stCxn id="34" idx="1"/>
              </p:cNvCxnSpPr>
              <p:nvPr/>
            </p:nvCxnSpPr>
            <p:spPr>
              <a:xfrm flipH="1">
                <a:off x="1619672" y="2564904"/>
                <a:ext cx="42019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upa 35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37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38" name="Obraz 3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78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688032" y="1484784"/>
            <a:ext cx="7772400" cy="2550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System wzrokowego wprowadzania tekstu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40" y="4077652"/>
            <a:ext cx="3388024" cy="719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12" y="4060380"/>
            <a:ext cx="736772" cy="7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62776"/>
            <a:ext cx="7664896" cy="479056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470092" y="2204864"/>
            <a:ext cx="34118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l-PL" sz="3600" dirty="0" smtClean="0"/>
              <a:t>Syntezator mowy</a:t>
            </a:r>
            <a:endParaRPr lang="pl-PL" sz="3600" dirty="0"/>
          </a:p>
        </p:txBody>
      </p:sp>
      <p:grpSp>
        <p:nvGrpSpPr>
          <p:cNvPr id="8" name="Grupa 7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9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10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62776"/>
            <a:ext cx="7664896" cy="4790559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1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4" cy="4790559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90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4" cy="4790558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43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3" cy="4790558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bg1"/>
                  </a:solidFill>
                </a:rPr>
                <a:t>Aplikacje sterowane wzrokiem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2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1" cy="479055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49" y="1484784"/>
            <a:ext cx="5883205" cy="30243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pole tekstowe 7"/>
          <p:cNvSpPr txBox="1"/>
          <p:nvPr/>
        </p:nvSpPr>
        <p:spPr>
          <a:xfrm>
            <a:off x="2183752" y="4797152"/>
            <a:ext cx="6417911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/>
              <a:t>Nasz system sugerowania:</a:t>
            </a:r>
          </a:p>
          <a:p>
            <a:r>
              <a:rPr lang="pl-PL" dirty="0" smtClean="0"/>
              <a:t>wyrazy – najczęściej występujące w tzw. korpusie języka polskiego</a:t>
            </a:r>
          </a:p>
          <a:p>
            <a:r>
              <a:rPr lang="pl-PL" dirty="0"/>
              <a:t> </a:t>
            </a:r>
            <a:r>
              <a:rPr lang="pl-PL" dirty="0" smtClean="0"/>
              <a:t>                + liczba wcześniejszych użyć przez użytkownika (waga 2×)</a:t>
            </a:r>
          </a:p>
          <a:p>
            <a:r>
              <a:rPr lang="pl-PL" dirty="0" smtClean="0"/>
              <a:t>litery – kolejne po wprowadzonych litery z sugerowanych wyrazów</a:t>
            </a:r>
          </a:p>
          <a:p>
            <a:r>
              <a:rPr lang="pl-PL" dirty="0"/>
              <a:t> </a:t>
            </a:r>
            <a:r>
              <a:rPr lang="pl-PL" dirty="0" smtClean="0"/>
              <a:t>            (waga: częstość wystąpień w sugestiach)</a:t>
            </a:r>
          </a:p>
        </p:txBody>
      </p:sp>
    </p:spTree>
    <p:extLst>
      <p:ext uri="{BB962C8B-B14F-4D97-AF65-F5344CB8AC3E}">
        <p14:creationId xmlns:p14="http://schemas.microsoft.com/office/powerpoint/2010/main" val="10214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3" cy="4790557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4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Motywacja</a:t>
            </a:r>
            <a:endParaRPr lang="en-US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6752237" y="6530588"/>
            <a:ext cx="21467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/>
              <a:t>Źródła grafik: </a:t>
            </a:r>
            <a:r>
              <a:rPr lang="pl-PL" sz="1100" dirty="0" err="1" smtClean="0"/>
              <a:t>BabyLab</a:t>
            </a:r>
            <a:r>
              <a:rPr lang="pl-PL" sz="1100" dirty="0" smtClean="0"/>
              <a:t>, ICNT, UMK</a:t>
            </a:r>
            <a:endParaRPr lang="pl-PL" sz="1100" dirty="0"/>
          </a:p>
        </p:txBody>
      </p:sp>
      <p:pic>
        <p:nvPicPr>
          <p:cNvPr id="23" name="Obraz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4392612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9" descr="bajka_kuchn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17032"/>
            <a:ext cx="3024188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a 8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0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3" cy="4790557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8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1" cy="4790557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215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1" cy="4790556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9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0" cy="4790556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07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0" cy="4790556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67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0" cy="4790556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69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0" cy="4790556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9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662776"/>
            <a:ext cx="7664890" cy="4790556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396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3" cy="4790557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84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l-PL" dirty="0" smtClean="0"/>
              <a:t>Klawiatury „wzrokowe”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2776"/>
            <a:ext cx="7664893" cy="4790557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8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29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66966"/>
            <a:ext cx="8229600" cy="1143000"/>
          </a:xfrm>
        </p:spPr>
        <p:txBody>
          <a:bodyPr/>
          <a:lstStyle/>
          <a:p>
            <a:r>
              <a:rPr lang="pl-PL" dirty="0" smtClean="0"/>
              <a:t>Narząd wzroku</a:t>
            </a:r>
            <a:endParaRPr lang="pl-PL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133838" y="6392361"/>
            <a:ext cx="1598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l"/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Źródło: 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cs typeface="+mn-cs"/>
              </a:rPr>
              <a:t>Gray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cs typeface="+mn-cs"/>
              </a:rPr>
              <a:t>Anatomy</a:t>
            </a:r>
            <a:endParaRPr lang="pl-PL" altLang="pl-PL" sz="1200" i="1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2" y="1372390"/>
            <a:ext cx="7552075" cy="4526673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1814825" y="5795967"/>
            <a:ext cx="628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70C0"/>
                </a:solidFill>
              </a:rPr>
              <a:t>Ciekawostka: ile stopni swobody ma ludzkie oko?</a:t>
            </a:r>
            <a:endParaRPr lang="pl-PL" sz="2400" dirty="0">
              <a:solidFill>
                <a:srgbClr val="0070C0"/>
              </a:solidFill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0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86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755576" y="3068960"/>
            <a:ext cx="7772400" cy="2550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Badania z użyciem </a:t>
            </a:r>
            <a:r>
              <a:rPr lang="pl-PL" b="1" dirty="0" err="1" smtClean="0"/>
              <a:t>okulografu</a:t>
            </a:r>
            <a:endParaRPr lang="pl-PL" b="1" dirty="0" smtClean="0"/>
          </a:p>
          <a:p>
            <a:r>
              <a:rPr lang="pl-PL" b="1" dirty="0" smtClean="0"/>
              <a:t>mentalnej osi liczbowej</a:t>
            </a:r>
            <a:endParaRPr lang="pl-PL" b="1" dirty="0" smtClean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582" y="1412776"/>
            <a:ext cx="1804388" cy="18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9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err="1" smtClean="0"/>
              <a:t>Eyetracker</a:t>
            </a:r>
            <a:r>
              <a:rPr lang="pl-PL" dirty="0" smtClean="0"/>
              <a:t> – MNL</a:t>
            </a:r>
            <a:endParaRPr lang="pl-PL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31317" y="6300033"/>
            <a:ext cx="64331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l"/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Źródło: </a:t>
            </a:r>
            <a:r>
              <a:rPr lang="pl-PL" altLang="pl-PL" sz="12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Myachykov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i in.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Ocular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drift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along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the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mental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number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line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Psychological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Research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80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(2016)</a:t>
            </a:r>
            <a:endParaRPr lang="pl-PL" altLang="pl-PL" sz="1200" i="1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45692" y="2204864"/>
            <a:ext cx="77867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 smtClean="0"/>
              <a:t>Zadanie: sygnalizować pojawienie się 5 (20%) </a:t>
            </a:r>
            <a:br>
              <a:rPr lang="pl-PL" sz="2800" dirty="0" smtClean="0"/>
            </a:br>
            <a:r>
              <a:rPr lang="pl-PL" sz="2800" dirty="0" smtClean="0"/>
              <a:t>przez naciśnięcie przycisku (gwarantuje stałą uwagę)</a:t>
            </a:r>
            <a:endParaRPr lang="pl-PL" sz="28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899592" y="3194973"/>
            <a:ext cx="74653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 smtClean="0"/>
              <a:t>Badany słucha odczytywanych liczb nieparzystych:</a:t>
            </a:r>
            <a:br>
              <a:rPr lang="pl-PL" sz="2800" dirty="0" smtClean="0"/>
            </a:br>
            <a:r>
              <a:rPr lang="pl-PL" sz="2800" dirty="0" smtClean="0"/>
              <a:t>1, 3, 5, 7, 9</a:t>
            </a:r>
            <a:endParaRPr lang="pl-PL" sz="28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939968" y="4203085"/>
            <a:ext cx="70164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 smtClean="0"/>
              <a:t>Na ekranie znajdował się jedynie punkt fiksacji </a:t>
            </a:r>
            <a:br>
              <a:rPr lang="pl-PL" sz="2800" dirty="0" smtClean="0"/>
            </a:br>
            <a:r>
              <a:rPr lang="pl-PL" sz="2800" dirty="0" smtClean="0"/>
              <a:t>(czarna kropka)</a:t>
            </a:r>
            <a:endParaRPr lang="pl-PL" sz="2800" dirty="0"/>
          </a:p>
        </p:txBody>
      </p:sp>
      <p:grpSp>
        <p:nvGrpSpPr>
          <p:cNvPr id="12" name="Grupa 11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3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955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err="1" smtClean="0"/>
              <a:t>Eyetracker</a:t>
            </a:r>
            <a:r>
              <a:rPr lang="pl-PL" dirty="0" smtClean="0"/>
              <a:t> – MNL</a:t>
            </a:r>
            <a:endParaRPr lang="pl-PL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43" y="1556792"/>
            <a:ext cx="3866041" cy="508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wias klamrowy otwierający 2"/>
          <p:cNvSpPr/>
          <p:nvPr/>
        </p:nvSpPr>
        <p:spPr>
          <a:xfrm>
            <a:off x="3641005" y="1700808"/>
            <a:ext cx="648072" cy="158417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301169" y="2204864"/>
            <a:ext cx="119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dźwięk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4581128"/>
            <a:ext cx="38744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Automatyczny ruch </a:t>
            </a:r>
            <a:br>
              <a:rPr lang="pl-PL" sz="2800" dirty="0" smtClean="0"/>
            </a:br>
            <a:r>
              <a:rPr lang="pl-PL" sz="2800" dirty="0" smtClean="0"/>
              <a:t>oka</a:t>
            </a:r>
            <a:r>
              <a:rPr lang="pl-PL" sz="2800" dirty="0"/>
              <a:t> </a:t>
            </a:r>
            <a:r>
              <a:rPr lang="pl-PL" sz="2800" dirty="0" smtClean="0"/>
              <a:t>w kierunku zgodnym </a:t>
            </a:r>
            <a:br>
              <a:rPr lang="pl-PL" sz="2800" dirty="0" smtClean="0"/>
            </a:br>
            <a:r>
              <a:rPr lang="pl-PL" sz="2800" dirty="0" smtClean="0"/>
              <a:t>z</a:t>
            </a:r>
            <a:r>
              <a:rPr lang="pl-PL" sz="2800" dirty="0"/>
              <a:t> </a:t>
            </a:r>
            <a:r>
              <a:rPr lang="pl-PL" sz="2800" dirty="0" smtClean="0"/>
              <a:t>wartością </a:t>
            </a:r>
            <a:br>
              <a:rPr lang="pl-PL" sz="2800" dirty="0" smtClean="0"/>
            </a:br>
            <a:r>
              <a:rPr lang="pl-PL" sz="2800" dirty="0" smtClean="0"/>
              <a:t>liczby (por. SNARC)</a:t>
            </a:r>
            <a:endParaRPr lang="pl-PL" sz="28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205673" y="5808177"/>
            <a:ext cx="17588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l"/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Źródło: </a:t>
            </a:r>
            <a:r>
              <a:rPr lang="pl-PL" altLang="pl-PL" sz="12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Myachykov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i in. </a:t>
            </a:r>
            <a:b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</a:b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Ocular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drift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along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the </a:t>
            </a:r>
            <a:b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</a:b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mental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number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pl-PL" altLang="pl-PL" sz="1200" i="1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line</a:t>
            </a:r>
            <a: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br>
              <a:rPr lang="pl-PL" altLang="pl-PL" sz="12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</a:br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Psych. Res. </a:t>
            </a:r>
            <a:r>
              <a:rPr lang="pl-PL" altLang="pl-PL" sz="12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80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(2016)</a:t>
            </a:r>
            <a:endParaRPr lang="pl-PL" altLang="pl-PL" sz="1200" i="1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4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3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err="1" smtClean="0"/>
              <a:t>Eyetracker</a:t>
            </a:r>
            <a:r>
              <a:rPr lang="pl-PL" dirty="0" smtClean="0"/>
              <a:t> – MNL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312820" y="2348880"/>
            <a:ext cx="5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 smtClean="0"/>
              <a:t>9</a:t>
            </a:r>
            <a:endParaRPr lang="pl-PL" sz="6600" dirty="0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63095"/>
            <a:ext cx="3168352" cy="209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/>
          <p:cNvSpPr/>
          <p:nvPr/>
        </p:nvSpPr>
        <p:spPr>
          <a:xfrm>
            <a:off x="251520" y="1628800"/>
            <a:ext cx="8568952" cy="2448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/>
          <p:cNvGrpSpPr/>
          <p:nvPr/>
        </p:nvGrpSpPr>
        <p:grpSpPr>
          <a:xfrm>
            <a:off x="251520" y="4221088"/>
            <a:ext cx="8568952" cy="2448272"/>
            <a:chOff x="251520" y="4221088"/>
            <a:chExt cx="8568952" cy="2448272"/>
          </a:xfrm>
        </p:grpSpPr>
        <p:sp>
          <p:nvSpPr>
            <p:cNvPr id="17" name="Prostokąt 16"/>
            <p:cNvSpPr/>
            <p:nvPr/>
          </p:nvSpPr>
          <p:spPr>
            <a:xfrm>
              <a:off x="251520" y="4221088"/>
              <a:ext cx="8568952" cy="24482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15320" y="4365104"/>
              <a:ext cx="83687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dirty="0" smtClean="0"/>
                <a:t>Podaj dowolne liczby z przedziału 1-30: 1, 24, 17, 6, 20...</a:t>
              </a:r>
              <a:endParaRPr lang="pl-PL" sz="2800" dirty="0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6696236" y="5661248"/>
              <a:ext cx="126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800" dirty="0" err="1" smtClean="0"/>
                <a:t>sakady</a:t>
              </a:r>
              <a:endParaRPr lang="pl-PL" sz="2800" dirty="0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415138" y="4869160"/>
              <a:ext cx="834279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dirty="0" smtClean="0"/>
                <a:t>Kierunek i długość </a:t>
              </a:r>
              <a:r>
                <a:rPr lang="pl-PL" sz="2800" dirty="0" err="1" smtClean="0"/>
                <a:t>sakad</a:t>
              </a:r>
              <a:r>
                <a:rPr lang="pl-PL" sz="2800" dirty="0" smtClean="0"/>
                <a:t> poprzedzające wypowiedzenie </a:t>
              </a:r>
              <a:br>
                <a:rPr lang="pl-PL" sz="2800" dirty="0" smtClean="0"/>
              </a:br>
              <a:r>
                <a:rPr lang="pl-PL" sz="2800" dirty="0" smtClean="0"/>
                <a:t>liczb pozwalały przewidzieć ich wartości</a:t>
              </a:r>
              <a:endParaRPr lang="pl-PL" sz="2800" dirty="0"/>
            </a:p>
          </p:txBody>
        </p:sp>
        <p:cxnSp>
          <p:nvCxnSpPr>
            <p:cNvPr id="19" name="Łącznik prosty ze strzałką 18"/>
            <p:cNvCxnSpPr/>
            <p:nvPr/>
          </p:nvCxnSpPr>
          <p:spPr>
            <a:xfrm>
              <a:off x="7524328" y="6381328"/>
              <a:ext cx="8640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ze strzałką 21"/>
            <p:cNvCxnSpPr/>
            <p:nvPr/>
          </p:nvCxnSpPr>
          <p:spPr>
            <a:xfrm flipH="1">
              <a:off x="5508104" y="6381328"/>
              <a:ext cx="16561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48" y="1805051"/>
            <a:ext cx="2872792" cy="209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rostokąt 23"/>
          <p:cNvSpPr/>
          <p:nvPr/>
        </p:nvSpPr>
        <p:spPr>
          <a:xfrm>
            <a:off x="3419872" y="1700808"/>
            <a:ext cx="360040" cy="2230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2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909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2"/>
          <p:cNvSpPr txBox="1">
            <a:spLocks/>
          </p:cNvSpPr>
          <p:nvPr/>
        </p:nvSpPr>
        <p:spPr>
          <a:xfrm>
            <a:off x="1043608" y="144950"/>
            <a:ext cx="3672408" cy="907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00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GameLab</a:t>
            </a:r>
            <a:endParaRPr lang="pl-PL" sz="6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" descr="N:\www\gamelab\html\galeria\gamelab_logo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88640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3528" y="1268760"/>
            <a:ext cx="69766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Jacek </a:t>
            </a:r>
            <a:r>
              <a:rPr lang="en-US" sz="3200" dirty="0" err="1" smtClean="0">
                <a:solidFill>
                  <a:schemeClr val="bg1"/>
                </a:solidFill>
              </a:rPr>
              <a:t>Matulewski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pl-PL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ZMK, Instytut Fizyki UMK</a:t>
            </a:r>
            <a:endParaRPr lang="en-US" sz="32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pl-PL" sz="32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GameLab</a:t>
            </a:r>
            <a:r>
              <a:rPr lang="pl-PL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LNK, ICNT</a:t>
            </a: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UMK</a:t>
            </a:r>
            <a:endParaRPr lang="en-US" sz="32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e-mail: </a:t>
            </a:r>
            <a:r>
              <a:rPr lang="en-US" sz="32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jacek</a:t>
            </a: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@</a:t>
            </a:r>
            <a:r>
              <a:rPr lang="pl-PL" sz="32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phys.uni.torun</a:t>
            </a:r>
            <a:r>
              <a:rPr lang="pl-PL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r>
              <a:rPr lang="en-US" sz="32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pl</a:t>
            </a:r>
            <a:endParaRPr lang="pl-PL" sz="32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pl-PL" sz="3200" dirty="0" smtClean="0">
                <a:solidFill>
                  <a:schemeClr val="bg1"/>
                </a:solidFill>
              </a:rPr>
              <a:t>WWW:</a:t>
            </a:r>
            <a:r>
              <a:rPr lang="pl-PL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http://www.fizyka.umk.pl/~jacek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23528" y="4069521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This work was partially supported by Academic Business Incubator of the Nicolaus Copernicus University as part of the project “Incubator of Innovation+” of the Ministry of Science and Higher Education financed as part of the systemic project “Increasing the human resources potential of the R &amp; D sector in OP IR", in Action 4.4 PO IR.</a:t>
            </a:r>
            <a:endParaRPr lang="pl-PL" sz="2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66966"/>
            <a:ext cx="8229600" cy="1143000"/>
          </a:xfrm>
        </p:spPr>
        <p:txBody>
          <a:bodyPr/>
          <a:lstStyle/>
          <a:p>
            <a:r>
              <a:rPr lang="pl-PL" dirty="0" smtClean="0"/>
              <a:t>Narząd wzroku</a:t>
            </a:r>
            <a:endParaRPr lang="pl-PL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25305" y="6392361"/>
            <a:ext cx="5367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l"/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 zdjęć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: http://chronwzrok.pl/wiedza/siatkowka-oka-budowa-funkcjonowanie/</a:t>
            </a:r>
            <a:endParaRPr lang="pl-PL" altLang="pl-PL" sz="1200" i="1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97625"/>
            <a:ext cx="5339073" cy="3939927"/>
          </a:xfrm>
          <a:prstGeom prst="rect">
            <a:avLst/>
          </a:prstGeom>
        </p:spPr>
      </p:pic>
      <p:cxnSp>
        <p:nvCxnSpPr>
          <p:cNvPr id="7" name="Łącznik prosty ze strzałką 6"/>
          <p:cNvCxnSpPr>
            <a:stCxn id="8" idx="0"/>
          </p:cNvCxnSpPr>
          <p:nvPr/>
        </p:nvCxnSpPr>
        <p:spPr>
          <a:xfrm flipV="1">
            <a:off x="1802661" y="3377312"/>
            <a:ext cx="1473195" cy="237626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971600" y="5753576"/>
            <a:ext cx="1662122" cy="36933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/>
              <a:t>nerw wzrokowy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4067944" y="3017272"/>
            <a:ext cx="1296144" cy="12961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oliniowy 14"/>
          <p:cNvCxnSpPr>
            <a:stCxn id="13" idx="2"/>
            <a:endCxn id="16" idx="0"/>
          </p:cNvCxnSpPr>
          <p:nvPr/>
        </p:nvCxnSpPr>
        <p:spPr>
          <a:xfrm flipH="1">
            <a:off x="4660401" y="4313416"/>
            <a:ext cx="55615" cy="144016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3976079" y="5753576"/>
            <a:ext cx="1368644" cy="36933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/>
              <a:t>plamka żółta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6012160" y="5753576"/>
            <a:ext cx="2862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70C0"/>
                </a:solidFill>
              </a:rPr>
              <a:t>Wyraźne widzenie: 5°</a:t>
            </a:r>
            <a:endParaRPr lang="pl-PL" sz="2400" dirty="0">
              <a:solidFill>
                <a:srgbClr val="0070C0"/>
              </a:solidFill>
            </a:endParaRPr>
          </a:p>
        </p:txBody>
      </p:sp>
      <p:grpSp>
        <p:nvGrpSpPr>
          <p:cNvPr id="18" name="Grupa 17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19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20" name="Obraz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6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Eyetracker</a:t>
            </a:r>
            <a:r>
              <a:rPr lang="pl-PL" dirty="0" smtClean="0"/>
              <a:t> – sprzęt DIY</a:t>
            </a:r>
            <a:endParaRPr lang="pl-PL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147946" y="6300033"/>
            <a:ext cx="26725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l"/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 zdjęć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: 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cs typeface="+mn-cs"/>
              </a:rPr>
              <a:t>Kamil Pleskot (praca inż.)</a:t>
            </a:r>
            <a:endParaRPr lang="pl-PL" altLang="pl-PL" sz="1200" i="1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79041"/>
            <a:ext cx="6698989" cy="4786263"/>
          </a:xfrm>
          <a:prstGeom prst="rect">
            <a:avLst/>
          </a:prstGeom>
        </p:spPr>
      </p:pic>
      <p:grpSp>
        <p:nvGrpSpPr>
          <p:cNvPr id="41" name="Grupa 40"/>
          <p:cNvGrpSpPr/>
          <p:nvPr/>
        </p:nvGrpSpPr>
        <p:grpSpPr>
          <a:xfrm>
            <a:off x="6147946" y="3212976"/>
            <a:ext cx="2103245" cy="369332"/>
            <a:chOff x="6147946" y="3212976"/>
            <a:chExt cx="2103245" cy="369332"/>
          </a:xfrm>
        </p:grpSpPr>
        <p:cxnSp>
          <p:nvCxnSpPr>
            <p:cNvPr id="8" name="Łącznik prosty ze strzałką 7"/>
            <p:cNvCxnSpPr>
              <a:stCxn id="16" idx="1"/>
            </p:cNvCxnSpPr>
            <p:nvPr/>
          </p:nvCxnSpPr>
          <p:spPr>
            <a:xfrm flipH="1">
              <a:off x="6147946" y="3397642"/>
              <a:ext cx="1160358" cy="313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ole tekstowe 15"/>
            <p:cNvSpPr txBox="1"/>
            <p:nvPr/>
          </p:nvSpPr>
          <p:spPr>
            <a:xfrm>
              <a:off x="7308304" y="3212976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0070C0"/>
                  </a:solidFill>
                </a:rPr>
                <a:t>diody IR</a:t>
              </a:r>
              <a:endParaRPr lang="pl-PL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4" name="Grupa 43"/>
          <p:cNvGrpSpPr/>
          <p:nvPr/>
        </p:nvGrpSpPr>
        <p:grpSpPr>
          <a:xfrm>
            <a:off x="251520" y="4643844"/>
            <a:ext cx="1944216" cy="369332"/>
            <a:chOff x="251520" y="4643844"/>
            <a:chExt cx="1944216" cy="369332"/>
          </a:xfrm>
        </p:grpSpPr>
        <p:cxnSp>
          <p:nvCxnSpPr>
            <p:cNvPr id="24" name="Łącznik prosty ze strzałką 23"/>
            <p:cNvCxnSpPr>
              <a:stCxn id="25" idx="3"/>
            </p:cNvCxnSpPr>
            <p:nvPr/>
          </p:nvCxnSpPr>
          <p:spPr>
            <a:xfrm>
              <a:off x="1368364" y="4828510"/>
              <a:ext cx="82737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ole tekstowe 24"/>
            <p:cNvSpPr txBox="1"/>
            <p:nvPr/>
          </p:nvSpPr>
          <p:spPr>
            <a:xfrm>
              <a:off x="251520" y="4643844"/>
              <a:ext cx="1116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0070C0"/>
                  </a:solidFill>
                </a:rPr>
                <a:t>kabel USB</a:t>
              </a:r>
              <a:endParaRPr lang="pl-PL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0" name="Grupa 39"/>
          <p:cNvGrpSpPr/>
          <p:nvPr/>
        </p:nvGrpSpPr>
        <p:grpSpPr>
          <a:xfrm>
            <a:off x="6728125" y="1270501"/>
            <a:ext cx="2148304" cy="646331"/>
            <a:chOff x="6728125" y="1270501"/>
            <a:chExt cx="2148304" cy="646331"/>
          </a:xfrm>
        </p:grpSpPr>
        <p:cxnSp>
          <p:nvCxnSpPr>
            <p:cNvPr id="29" name="Łącznik prosty ze strzałką 28"/>
            <p:cNvCxnSpPr/>
            <p:nvPr/>
          </p:nvCxnSpPr>
          <p:spPr>
            <a:xfrm flipH="1">
              <a:off x="6728125" y="1628800"/>
              <a:ext cx="756084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ole tekstowe 29"/>
            <p:cNvSpPr txBox="1"/>
            <p:nvPr/>
          </p:nvSpPr>
          <p:spPr>
            <a:xfrm>
              <a:off x="7524328" y="1270501"/>
              <a:ext cx="1352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0070C0"/>
                  </a:solidFill>
                </a:rPr>
                <a:t>oprawka</a:t>
              </a:r>
            </a:p>
            <a:p>
              <a:r>
                <a:rPr lang="pl-PL" dirty="0" smtClean="0">
                  <a:solidFill>
                    <a:srgbClr val="0070C0"/>
                  </a:solidFill>
                </a:rPr>
                <a:t>od okularów</a:t>
              </a:r>
              <a:endParaRPr lang="pl-PL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3" name="Grupa 42"/>
          <p:cNvGrpSpPr/>
          <p:nvPr/>
        </p:nvGrpSpPr>
        <p:grpSpPr>
          <a:xfrm>
            <a:off x="5652120" y="5301208"/>
            <a:ext cx="1901111" cy="513348"/>
            <a:chOff x="5652120" y="5301208"/>
            <a:chExt cx="1901111" cy="513348"/>
          </a:xfrm>
        </p:grpSpPr>
        <p:cxnSp>
          <p:nvCxnSpPr>
            <p:cNvPr id="33" name="Łącznik prosty ze strzałką 32"/>
            <p:cNvCxnSpPr/>
            <p:nvPr/>
          </p:nvCxnSpPr>
          <p:spPr>
            <a:xfrm flipH="1" flipV="1">
              <a:off x="5652120" y="5301208"/>
              <a:ext cx="864096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ole tekstowe 35"/>
            <p:cNvSpPr txBox="1"/>
            <p:nvPr/>
          </p:nvSpPr>
          <p:spPr>
            <a:xfrm>
              <a:off x="6516216" y="5445224"/>
              <a:ext cx="1037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0070C0"/>
                  </a:solidFill>
                </a:rPr>
                <a:t>kątownik</a:t>
              </a:r>
              <a:endParaRPr lang="pl-PL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2" name="Grupa 41"/>
          <p:cNvGrpSpPr/>
          <p:nvPr/>
        </p:nvGrpSpPr>
        <p:grpSpPr>
          <a:xfrm>
            <a:off x="6372202" y="3862789"/>
            <a:ext cx="2513326" cy="646331"/>
            <a:chOff x="6372202" y="3862789"/>
            <a:chExt cx="2513326" cy="646331"/>
          </a:xfrm>
        </p:grpSpPr>
        <p:cxnSp>
          <p:nvCxnSpPr>
            <p:cNvPr id="21" name="Łącznik prosty ze strzałką 20"/>
            <p:cNvCxnSpPr>
              <a:stCxn id="37" idx="1"/>
            </p:cNvCxnSpPr>
            <p:nvPr/>
          </p:nvCxnSpPr>
          <p:spPr>
            <a:xfrm flipH="1" flipV="1">
              <a:off x="6372202" y="4149080"/>
              <a:ext cx="792086" cy="368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pole tekstowe 36"/>
            <p:cNvSpPr txBox="1"/>
            <p:nvPr/>
          </p:nvSpPr>
          <p:spPr>
            <a:xfrm>
              <a:off x="7164288" y="3862789"/>
              <a:ext cx="1721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0070C0"/>
                  </a:solidFill>
                </a:rPr>
                <a:t>układ scalony</a:t>
              </a:r>
            </a:p>
            <a:p>
              <a:r>
                <a:rPr lang="pl-PL" dirty="0" smtClean="0">
                  <a:solidFill>
                    <a:srgbClr val="0070C0"/>
                  </a:solidFill>
                </a:rPr>
                <a:t>z matrycą CMOS</a:t>
              </a:r>
              <a:endParaRPr lang="pl-PL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27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28" name="Obraz 2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62" y="1279973"/>
            <a:ext cx="5707875" cy="429805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Eyetracker</a:t>
            </a:r>
            <a:r>
              <a:rPr lang="pl-PL" dirty="0" smtClean="0"/>
              <a:t> – sprzęt DIY</a:t>
            </a:r>
            <a:endParaRPr lang="pl-PL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147946" y="6300033"/>
            <a:ext cx="26725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l"/>
            <a:r>
              <a:rPr lang="pl-PL" altLang="pl-PL" sz="1200" dirty="0" smtClean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 zdjęć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: </a:t>
            </a:r>
            <a:r>
              <a:rPr lang="pl-PL" altLang="pl-PL" sz="1200" dirty="0" smtClean="0">
                <a:solidFill>
                  <a:srgbClr val="000000"/>
                </a:solidFill>
                <a:effectLst/>
                <a:cs typeface="+mn-cs"/>
              </a:rPr>
              <a:t>Kamil Pleskot (praca inż.)</a:t>
            </a:r>
            <a:endParaRPr lang="pl-PL" altLang="pl-PL" sz="1200" i="1" dirty="0" smtClean="0">
              <a:solidFill>
                <a:srgbClr val="000000"/>
              </a:solidFill>
              <a:effectLst/>
              <a:cs typeface="+mn-cs"/>
            </a:endParaRPr>
          </a:p>
        </p:txBody>
      </p:sp>
      <p:grpSp>
        <p:nvGrpSpPr>
          <p:cNvPr id="28" name="Grupa 27"/>
          <p:cNvGrpSpPr/>
          <p:nvPr/>
        </p:nvGrpSpPr>
        <p:grpSpPr>
          <a:xfrm>
            <a:off x="2569663" y="4941168"/>
            <a:ext cx="1410222" cy="1398328"/>
            <a:chOff x="2569663" y="4941168"/>
            <a:chExt cx="1410222" cy="1398328"/>
          </a:xfrm>
        </p:grpSpPr>
        <p:cxnSp>
          <p:nvCxnSpPr>
            <p:cNvPr id="29" name="Łącznik prosty ze strzałką 28"/>
            <p:cNvCxnSpPr/>
            <p:nvPr/>
          </p:nvCxnSpPr>
          <p:spPr>
            <a:xfrm flipH="1" flipV="1">
              <a:off x="2569663" y="4941168"/>
              <a:ext cx="378042" cy="7519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ole tekstowe 29"/>
            <p:cNvSpPr txBox="1"/>
            <p:nvPr/>
          </p:nvSpPr>
          <p:spPr>
            <a:xfrm>
              <a:off x="2627784" y="5693165"/>
              <a:ext cx="1352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0070C0"/>
                  </a:solidFill>
                </a:rPr>
                <a:t>oprawka</a:t>
              </a:r>
            </a:p>
            <a:p>
              <a:r>
                <a:rPr lang="pl-PL" dirty="0" smtClean="0">
                  <a:solidFill>
                    <a:srgbClr val="0070C0"/>
                  </a:solidFill>
                </a:rPr>
                <a:t>od okularów</a:t>
              </a:r>
              <a:endParaRPr lang="pl-PL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6948264" y="2420888"/>
            <a:ext cx="1680972" cy="369332"/>
            <a:chOff x="6948264" y="2420888"/>
            <a:chExt cx="1680972" cy="369332"/>
          </a:xfrm>
        </p:grpSpPr>
        <p:cxnSp>
          <p:nvCxnSpPr>
            <p:cNvPr id="33" name="Łącznik prosty ze strzałką 32"/>
            <p:cNvCxnSpPr/>
            <p:nvPr/>
          </p:nvCxnSpPr>
          <p:spPr>
            <a:xfrm flipH="1">
              <a:off x="6948264" y="2564904"/>
              <a:ext cx="643957" cy="406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ole tekstowe 35"/>
            <p:cNvSpPr txBox="1"/>
            <p:nvPr/>
          </p:nvSpPr>
          <p:spPr>
            <a:xfrm>
              <a:off x="7592221" y="2420888"/>
              <a:ext cx="1037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0070C0"/>
                  </a:solidFill>
                </a:rPr>
                <a:t>kątownik</a:t>
              </a:r>
              <a:endParaRPr lang="pl-PL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4067944" y="3596170"/>
            <a:ext cx="1721240" cy="1919321"/>
            <a:chOff x="4067944" y="3596170"/>
            <a:chExt cx="1721240" cy="1919321"/>
          </a:xfrm>
        </p:grpSpPr>
        <p:cxnSp>
          <p:nvCxnSpPr>
            <p:cNvPr id="21" name="Łącznik prosty ze strzałką 20"/>
            <p:cNvCxnSpPr/>
            <p:nvPr/>
          </p:nvCxnSpPr>
          <p:spPr>
            <a:xfrm flipH="1" flipV="1">
              <a:off x="4067945" y="3596170"/>
              <a:ext cx="504054" cy="12729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ole tekstowe 14"/>
            <p:cNvSpPr txBox="1"/>
            <p:nvPr/>
          </p:nvSpPr>
          <p:spPr>
            <a:xfrm>
              <a:off x="4067944" y="4869160"/>
              <a:ext cx="1721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0070C0"/>
                  </a:solidFill>
                </a:rPr>
                <a:t>układ scalony</a:t>
              </a:r>
            </a:p>
            <a:p>
              <a:r>
                <a:rPr lang="pl-PL" dirty="0" smtClean="0">
                  <a:solidFill>
                    <a:srgbClr val="0070C0"/>
                  </a:solidFill>
                </a:rPr>
                <a:t>z matrycą CMOS</a:t>
              </a:r>
              <a:endParaRPr lang="pl-PL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1043608" y="2790221"/>
            <a:ext cx="3672408" cy="1790907"/>
            <a:chOff x="1043608" y="2790221"/>
            <a:chExt cx="3672408" cy="1790907"/>
          </a:xfrm>
        </p:grpSpPr>
        <p:cxnSp>
          <p:nvCxnSpPr>
            <p:cNvPr id="8" name="Łącznik prosty ze strzałką 7"/>
            <p:cNvCxnSpPr/>
            <p:nvPr/>
          </p:nvCxnSpPr>
          <p:spPr>
            <a:xfrm flipV="1">
              <a:off x="1986495" y="2790221"/>
              <a:ext cx="961210" cy="8059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ole tekstowe 15"/>
            <p:cNvSpPr txBox="1"/>
            <p:nvPr/>
          </p:nvSpPr>
          <p:spPr>
            <a:xfrm>
              <a:off x="1043608" y="3596169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0070C0"/>
                  </a:solidFill>
                </a:rPr>
                <a:t>diody IR</a:t>
              </a:r>
              <a:endParaRPr lang="pl-PL" dirty="0">
                <a:solidFill>
                  <a:srgbClr val="0070C0"/>
                </a:solidFill>
              </a:endParaRPr>
            </a:p>
          </p:txBody>
        </p:sp>
        <p:cxnSp>
          <p:nvCxnSpPr>
            <p:cNvPr id="12" name="Łącznik prosty ze strzałką 11"/>
            <p:cNvCxnSpPr/>
            <p:nvPr/>
          </p:nvCxnSpPr>
          <p:spPr>
            <a:xfrm>
              <a:off x="1986495" y="3862789"/>
              <a:ext cx="1145345" cy="7183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oliniowy 16"/>
            <p:cNvCxnSpPr/>
            <p:nvPr/>
          </p:nvCxnSpPr>
          <p:spPr>
            <a:xfrm flipV="1">
              <a:off x="2048719" y="3068961"/>
              <a:ext cx="2667297" cy="646512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a 23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25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l-PL" sz="1800" dirty="0" smtClean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Aplikacje sterowane wzrokowo</a:t>
              </a:r>
              <a:endPara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06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52092</TotalTime>
  <Words>1764</Words>
  <Application>Microsoft Office PowerPoint</Application>
  <PresentationFormat>Pokaz na ekranie (4:3)</PresentationFormat>
  <Paragraphs>409</Paragraphs>
  <Slides>64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65" baseType="lpstr">
      <vt:lpstr>Motyw pakietu Office</vt:lpstr>
      <vt:lpstr>Prezentacja programu PowerPoint</vt:lpstr>
      <vt:lpstr>Prezentacja programu PowerPoint</vt:lpstr>
      <vt:lpstr>Prezentacja programu PowerPoint</vt:lpstr>
      <vt:lpstr>Motywacja</vt:lpstr>
      <vt:lpstr>Motywacja</vt:lpstr>
      <vt:lpstr>Narząd wzroku</vt:lpstr>
      <vt:lpstr>Narząd wzroku</vt:lpstr>
      <vt:lpstr>Eyetracker – sprzęt DIY</vt:lpstr>
      <vt:lpstr>Eyetracker – sprzęt DIY</vt:lpstr>
      <vt:lpstr>Eyetracker – algorytmy (krok po kroku)</vt:lpstr>
      <vt:lpstr>Eyetracker i dalsze przetwarzanie</vt:lpstr>
      <vt:lpstr>Ruchy oczu</vt:lpstr>
      <vt:lpstr>Ruchy oczu</vt:lpstr>
      <vt:lpstr>Ruchy oczu</vt:lpstr>
      <vt:lpstr>Ruchy oczu</vt:lpstr>
      <vt:lpstr>Ruchy oczu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Interakcja wzrokowa</vt:lpstr>
      <vt:lpstr>Interakcja wzrokowa</vt:lpstr>
      <vt:lpstr>Prezentacja programu PowerPoint</vt:lpstr>
      <vt:lpstr>Motywacja</vt:lpstr>
      <vt:lpstr>YouTube – nieskończone źródło bodźców</vt:lpstr>
      <vt:lpstr>Prezentacja programu PowerPoint</vt:lpstr>
      <vt:lpstr>Projekt / Architektura</vt:lpstr>
      <vt:lpstr>Problem</vt:lpstr>
      <vt:lpstr>Przyciski dwell-time</vt:lpstr>
      <vt:lpstr>Przyciski dwell-time</vt:lpstr>
      <vt:lpstr>Regiony dwell-time</vt:lpstr>
      <vt:lpstr>Regiony dwell-time</vt:lpstr>
      <vt:lpstr>Regiony enter &amp; leave</vt:lpstr>
      <vt:lpstr>Gesty i mrugnięcia</vt:lpstr>
      <vt:lpstr>Gesty i mrugnięcia</vt:lpstr>
      <vt:lpstr>Gesty i mrugnięcia</vt:lpstr>
      <vt:lpstr>Gesty i mrugnięcia</vt:lpstr>
      <vt:lpstr>Ustawienia / personalizacja</vt:lpstr>
      <vt:lpstr>Prezentacja programu PowerPoint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Klawiatury „wzrokowe”</vt:lpstr>
      <vt:lpstr>Prezentacja programu PowerPoint</vt:lpstr>
      <vt:lpstr>Eyetracker – MNL</vt:lpstr>
      <vt:lpstr>Eyetracker – MNL</vt:lpstr>
      <vt:lpstr>Eyetracker – MNL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Jacek</dc:creator>
  <cp:lastModifiedBy>Jacek Matulewski</cp:lastModifiedBy>
  <cp:revision>523</cp:revision>
  <dcterms:created xsi:type="dcterms:W3CDTF">2015-08-11T06:34:49Z</dcterms:created>
  <dcterms:modified xsi:type="dcterms:W3CDTF">2019-03-26T04:45:37Z</dcterms:modified>
</cp:coreProperties>
</file>